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wdp" ContentType="image/vnd.ms-photo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83" r:id="rId2"/>
    <p:sldId id="277" r:id="rId3"/>
    <p:sldId id="278" r:id="rId4"/>
    <p:sldId id="279" r:id="rId5"/>
    <p:sldId id="280" r:id="rId6"/>
    <p:sldId id="281" r:id="rId7"/>
    <p:sldId id="282" r:id="rId8"/>
    <p:sldId id="276" r:id="rId9"/>
    <p:sldId id="275" r:id="rId10"/>
    <p:sldId id="287" r:id="rId11"/>
    <p:sldId id="288" r:id="rId12"/>
    <p:sldId id="289" r:id="rId13"/>
    <p:sldId id="290" r:id="rId14"/>
    <p:sldId id="273" r:id="rId15"/>
    <p:sldId id="271" r:id="rId16"/>
    <p:sldId id="270" r:id="rId17"/>
    <p:sldId id="274" r:id="rId18"/>
    <p:sldId id="272" r:id="rId19"/>
    <p:sldId id="258" r:id="rId20"/>
    <p:sldId id="261" r:id="rId21"/>
    <p:sldId id="262" r:id="rId22"/>
    <p:sldId id="263" r:id="rId23"/>
    <p:sldId id="264" r:id="rId24"/>
    <p:sldId id="285" r:id="rId25"/>
    <p:sldId id="284" r:id="rId26"/>
    <p:sldId id="286" r:id="rId27"/>
  </p:sldIdLst>
  <p:sldSz cx="12192000" cy="6858000"/>
  <p:notesSz cx="6858000" cy="9144000"/>
  <p:defaultTextStyle>
    <a:defPPr>
      <a:defRPr lang="zh-TW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713C7"/>
    <a:srgbClr val="28BEFF"/>
    <a:srgbClr val="199BFF"/>
    <a:srgbClr val="43FFD8"/>
    <a:srgbClr val="48FF52"/>
    <a:srgbClr val="42EE4F"/>
    <a:srgbClr val="FB9101"/>
    <a:srgbClr val="F1F0C1"/>
    <a:srgbClr val="FF3300"/>
    <a:srgbClr val="45FF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2314" autoAdjust="0"/>
    <p:restoredTop sz="50090"/>
  </p:normalViewPr>
  <p:slideViewPr>
    <p:cSldViewPr snapToGrid="0">
      <p:cViewPr>
        <p:scale>
          <a:sx n="87" d="100"/>
          <a:sy n="87" d="100"/>
        </p:scale>
        <p:origin x="144" y="3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notesMaster" Target="notesMasters/notesMaster1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26700;&#38754;\&#35079;&#26412;-stastistics-Trustatement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26700;&#38754;\&#35079;&#26412;-stastistics-Trustatement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26700;&#38754;\&#35079;&#26412;-stastistics-Trustatement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26700;&#38754;\&#35079;&#26412;-stastistics-Trustatement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microsoft.com/office/2011/relationships/chartStyle" Target="style1.xml"/><Relationship Id="rId2" Type="http://schemas.microsoft.com/office/2011/relationships/chartColorStyle" Target="colors1.xml"/><Relationship Id="rId3" Type="http://schemas.openxmlformats.org/officeDocument/2006/relationships/oleObject" Target="file:///D:\&#26700;&#38754;\&#35079;&#26412;-stastistics-Trustatement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altLang="zh-TW" sz="1800" b="1">
                <a:solidFill>
                  <a:srgbClr val="FF0000"/>
                </a:solidFill>
              </a:rPr>
              <a:t>TRUSTatement</a:t>
            </a:r>
            <a:r>
              <a:rPr lang="zh-TW" altLang="en-US" sz="1800" b="1"/>
              <a:t>大眾興趣程度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'2.對於這個平台'!$A$3</c:f>
              <c:strCache>
                <c:ptCount val="1"/>
                <c:pt idx="0">
                  <c:v>(1)引起你興趣的程度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'2.對於這個平台'!$B$2:$E$2</c:f>
              <c:strCache>
                <c:ptCount val="4"/>
                <c:pt idx="0">
                  <c:v>&lt;18yrs</c:v>
                </c:pt>
                <c:pt idx="1">
                  <c:v>19-30yrs</c:v>
                </c:pt>
                <c:pt idx="2">
                  <c:v>31-40yrs</c:v>
                </c:pt>
                <c:pt idx="3">
                  <c:v>&gt;40yrs</c:v>
                </c:pt>
              </c:strCache>
            </c:strRef>
          </c:cat>
          <c:val>
            <c:numRef>
              <c:f>'2.對於這個平台'!$B$3:$E$3</c:f>
              <c:numCache>
                <c:formatCode>0.00%</c:formatCode>
                <c:ptCount val="4"/>
                <c:pt idx="0">
                  <c:v>0.7033</c:v>
                </c:pt>
                <c:pt idx="1">
                  <c:v>0.7804</c:v>
                </c:pt>
                <c:pt idx="2">
                  <c:v>0.667</c:v>
                </c:pt>
                <c:pt idx="3">
                  <c:v>0.662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-2135570336"/>
        <c:axId val="-2136839584"/>
      </c:barChart>
      <c:catAx>
        <c:axId val="-2135570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TW"/>
          </a:p>
        </c:txPr>
        <c:crossAx val="-2136839584"/>
        <c:crosses val="autoZero"/>
        <c:auto val="1"/>
        <c:lblAlgn val="ctr"/>
        <c:lblOffset val="100"/>
        <c:noMultiLvlLbl val="0"/>
      </c:catAx>
      <c:valAx>
        <c:axId val="-2136839584"/>
        <c:scaling>
          <c:orientation val="minMax"/>
          <c:max val="1.0"/>
          <c:min val="0.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TW"/>
          </a:p>
        </c:txPr>
        <c:crossAx val="-21355703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bg2">
          <a:lumMod val="50000"/>
        </a:schemeClr>
      </a:solidFill>
      <a:round/>
    </a:ln>
    <a:effectLst/>
  </c:spPr>
  <c:txPr>
    <a:bodyPr/>
    <a:lstStyle/>
    <a:p>
      <a:pPr>
        <a:defRPr/>
      </a:pPr>
      <a:endParaRPr lang="zh-TW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altLang="zh-TW" sz="1800" b="1" i="0" u="none" strike="noStrike" baseline="0">
                <a:solidFill>
                  <a:srgbClr val="FF0000"/>
                </a:solidFill>
                <a:effectLst/>
              </a:rPr>
              <a:t>TRUSTatement</a:t>
            </a:r>
            <a:r>
              <a:rPr lang="zh-TW" altLang="en-US" sz="1800" b="1"/>
              <a:t>澄清謠言有效程度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'2.對於這個平台'!$A$4</c:f>
              <c:strCache>
                <c:ptCount val="1"/>
                <c:pt idx="0">
                  <c:v>(2)能夠澄清謠言的有效程度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'2.對於這個平台'!$B$2:$E$2</c:f>
              <c:strCache>
                <c:ptCount val="4"/>
                <c:pt idx="0">
                  <c:v>&lt;18yrs</c:v>
                </c:pt>
                <c:pt idx="1">
                  <c:v>19-30yrs</c:v>
                </c:pt>
                <c:pt idx="2">
                  <c:v>31-40yrs</c:v>
                </c:pt>
                <c:pt idx="3">
                  <c:v>&gt;40yrs</c:v>
                </c:pt>
              </c:strCache>
            </c:strRef>
          </c:cat>
          <c:val>
            <c:numRef>
              <c:f>'2.對於這個平台'!$B$4:$E$4</c:f>
              <c:numCache>
                <c:formatCode>0.00%</c:formatCode>
                <c:ptCount val="4"/>
                <c:pt idx="0">
                  <c:v>0.7553</c:v>
                </c:pt>
                <c:pt idx="1">
                  <c:v>0.6273</c:v>
                </c:pt>
                <c:pt idx="2">
                  <c:v>0.667</c:v>
                </c:pt>
                <c:pt idx="3">
                  <c:v>0.636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-2135360848"/>
        <c:axId val="-2135326048"/>
      </c:barChart>
      <c:catAx>
        <c:axId val="-2135360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TW"/>
          </a:p>
        </c:txPr>
        <c:crossAx val="-2135326048"/>
        <c:crosses val="autoZero"/>
        <c:auto val="1"/>
        <c:lblAlgn val="ctr"/>
        <c:lblOffset val="100"/>
        <c:noMultiLvlLbl val="0"/>
      </c:catAx>
      <c:valAx>
        <c:axId val="-2135326048"/>
        <c:scaling>
          <c:orientation val="minMax"/>
          <c:max val="1.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TW"/>
          </a:p>
        </c:txPr>
        <c:crossAx val="-21353608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zh-TW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altLang="zh-TW" sz="1800" b="1">
                <a:solidFill>
                  <a:srgbClr val="FF0000"/>
                </a:solidFill>
              </a:rPr>
              <a:t>TRUSTatement</a:t>
            </a:r>
            <a:r>
              <a:rPr lang="zh-TW" altLang="en-US" sz="1800" b="1"/>
              <a:t>使用意願程度</a:t>
            </a:r>
          </a:p>
        </c:rich>
      </c:tx>
      <c:layout>
        <c:manualLayout>
          <c:xMode val="edge"/>
          <c:yMode val="edge"/>
          <c:x val="0.163911234396671"/>
          <c:y val="0.0494382022471911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'2.對於這個平台'!$A$5</c:f>
              <c:strCache>
                <c:ptCount val="1"/>
                <c:pt idx="0">
                  <c:v>(3)願意使用它的程度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'2.對於這個平台'!$B$2:$E$2</c:f>
              <c:strCache>
                <c:ptCount val="4"/>
                <c:pt idx="0">
                  <c:v>&lt;18yrs</c:v>
                </c:pt>
                <c:pt idx="1">
                  <c:v>19-30yrs</c:v>
                </c:pt>
                <c:pt idx="2">
                  <c:v>31-40yrs</c:v>
                </c:pt>
                <c:pt idx="3">
                  <c:v>&gt;40yrs</c:v>
                </c:pt>
              </c:strCache>
            </c:strRef>
          </c:cat>
          <c:val>
            <c:numRef>
              <c:f>'2.對於這個平台'!$B$5:$E$5</c:f>
              <c:numCache>
                <c:formatCode>0.00%</c:formatCode>
                <c:ptCount val="4"/>
                <c:pt idx="0">
                  <c:v>0.7155</c:v>
                </c:pt>
                <c:pt idx="1">
                  <c:v>0.6821</c:v>
                </c:pt>
                <c:pt idx="2">
                  <c:v>0.611</c:v>
                </c:pt>
                <c:pt idx="3" formatCode="0%">
                  <c:v>0.53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-2135212096"/>
        <c:axId val="-2135203168"/>
      </c:barChart>
      <c:catAx>
        <c:axId val="-2135212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TW"/>
          </a:p>
        </c:txPr>
        <c:crossAx val="-2135203168"/>
        <c:crosses val="autoZero"/>
        <c:auto val="1"/>
        <c:lblAlgn val="ctr"/>
        <c:lblOffset val="100"/>
        <c:noMultiLvlLbl val="0"/>
      </c:catAx>
      <c:valAx>
        <c:axId val="-2135203168"/>
        <c:scaling>
          <c:orientation val="minMax"/>
          <c:max val="1.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TW"/>
          </a:p>
        </c:txPr>
        <c:crossAx val="-21352120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zh-TW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zh-TW" altLang="en-US" sz="1800" b="1"/>
              <a:t>介紹</a:t>
            </a:r>
            <a:r>
              <a:rPr lang="en-US" altLang="zh-TW" sz="1800" b="1">
                <a:solidFill>
                  <a:srgbClr val="FF0000"/>
                </a:solidFill>
              </a:rPr>
              <a:t>TRUSTatement</a:t>
            </a:r>
            <a:r>
              <a:rPr lang="zh-TW" altLang="en-US" sz="1800" b="1">
                <a:solidFill>
                  <a:sysClr val="windowText" lastClr="000000">
                    <a:lumMod val="65000"/>
                    <a:lumOff val="35000"/>
                  </a:sysClr>
                </a:solidFill>
              </a:rPr>
              <a:t>供</a:t>
            </a:r>
            <a:r>
              <a:rPr lang="zh-TW" altLang="en-US" sz="1800" b="1"/>
              <a:t>他人使用</a:t>
            </a:r>
            <a:endParaRPr lang="en-US" altLang="zh-TW" sz="1800" b="1"/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zh-TW" altLang="en-US" sz="1800" b="1"/>
              <a:t>意願程度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'2.對於這個平台'!$A$6</c:f>
              <c:strCache>
                <c:ptCount val="1"/>
                <c:pt idx="0">
                  <c:v>(4)願意介紹他人使用的程度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'2.對於這個平台'!$B$2:$E$2</c:f>
              <c:strCache>
                <c:ptCount val="4"/>
                <c:pt idx="0">
                  <c:v>&lt;18yrs</c:v>
                </c:pt>
                <c:pt idx="1">
                  <c:v>19-30yrs</c:v>
                </c:pt>
                <c:pt idx="2">
                  <c:v>31-40yrs</c:v>
                </c:pt>
                <c:pt idx="3">
                  <c:v>&gt;40yrs</c:v>
                </c:pt>
              </c:strCache>
            </c:strRef>
          </c:cat>
          <c:val>
            <c:numRef>
              <c:f>'2.對於這個平台'!$B$6:$E$6</c:f>
              <c:numCache>
                <c:formatCode>0.00%</c:formatCode>
                <c:ptCount val="4"/>
                <c:pt idx="0">
                  <c:v>0.7137</c:v>
                </c:pt>
                <c:pt idx="1">
                  <c:v>0.757600000000001</c:v>
                </c:pt>
                <c:pt idx="2">
                  <c:v>0.764</c:v>
                </c:pt>
                <c:pt idx="3">
                  <c:v>0.742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-2135094832"/>
        <c:axId val="-2135079280"/>
      </c:barChart>
      <c:catAx>
        <c:axId val="-2135094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TW"/>
          </a:p>
        </c:txPr>
        <c:crossAx val="-2135079280"/>
        <c:crosses val="autoZero"/>
        <c:auto val="1"/>
        <c:lblAlgn val="ctr"/>
        <c:lblOffset val="100"/>
        <c:noMultiLvlLbl val="0"/>
      </c:catAx>
      <c:valAx>
        <c:axId val="-2135079280"/>
        <c:scaling>
          <c:orientation val="minMax"/>
          <c:max val="1.0"/>
          <c:min val="0.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TW"/>
          </a:p>
        </c:txPr>
        <c:crossAx val="-21350948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zh-TW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'4.推廣方式'!$B$2</c:f>
              <c:strCache>
                <c:ptCount val="1"/>
                <c:pt idx="0">
                  <c:v>&gt;40yrs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cat>
            <c:strRef>
              <c:f>'4.推廣方式'!$A$3:$A$8</c:f>
              <c:strCache>
                <c:ptCount val="6"/>
                <c:pt idx="0">
                  <c:v>校園宣傳</c:v>
                </c:pt>
                <c:pt idx="1">
                  <c:v>媒體報導</c:v>
                </c:pt>
                <c:pt idx="2">
                  <c:v>海報等文宣張貼</c:v>
                </c:pt>
                <c:pt idx="3">
                  <c:v>網路關鍵字搜尋</c:v>
                </c:pt>
                <c:pt idx="4">
                  <c:v>在社群網站創建粉絲專頁</c:v>
                </c:pt>
                <c:pt idx="5">
                  <c:v>其他</c:v>
                </c:pt>
              </c:strCache>
            </c:strRef>
          </c:cat>
          <c:val>
            <c:numRef>
              <c:f>'4.推廣方式'!$B$3:$B$8</c:f>
              <c:numCache>
                <c:formatCode>0.00%</c:formatCode>
                <c:ptCount val="6"/>
                <c:pt idx="0">
                  <c:v>0.243</c:v>
                </c:pt>
                <c:pt idx="1">
                  <c:v>0.27</c:v>
                </c:pt>
                <c:pt idx="2">
                  <c:v>0.143</c:v>
                </c:pt>
                <c:pt idx="3">
                  <c:v>0.143</c:v>
                </c:pt>
                <c:pt idx="4">
                  <c:v>0.18</c:v>
                </c:pt>
                <c:pt idx="5">
                  <c:v>0.021</c:v>
                </c:pt>
              </c:numCache>
            </c:numRef>
          </c:val>
        </c:ser>
        <c:ser>
          <c:idx val="1"/>
          <c:order val="1"/>
          <c:tx>
            <c:strRef>
              <c:f>'4.推廣方式'!$C$2</c:f>
              <c:strCache>
                <c:ptCount val="1"/>
                <c:pt idx="0">
                  <c:v>31-40yrs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cat>
            <c:strRef>
              <c:f>'4.推廣方式'!$A$3:$A$8</c:f>
              <c:strCache>
                <c:ptCount val="6"/>
                <c:pt idx="0">
                  <c:v>校園宣傳</c:v>
                </c:pt>
                <c:pt idx="1">
                  <c:v>媒體報導</c:v>
                </c:pt>
                <c:pt idx="2">
                  <c:v>海報等文宣張貼</c:v>
                </c:pt>
                <c:pt idx="3">
                  <c:v>網路關鍵字搜尋</c:v>
                </c:pt>
                <c:pt idx="4">
                  <c:v>在社群網站創建粉絲專頁</c:v>
                </c:pt>
                <c:pt idx="5">
                  <c:v>其他</c:v>
                </c:pt>
              </c:strCache>
            </c:strRef>
          </c:cat>
          <c:val>
            <c:numRef>
              <c:f>'4.推廣方式'!$C$3:$C$8</c:f>
              <c:numCache>
                <c:formatCode>0.00%</c:formatCode>
                <c:ptCount val="6"/>
                <c:pt idx="0">
                  <c:v>0.192</c:v>
                </c:pt>
                <c:pt idx="1">
                  <c:v>0.25</c:v>
                </c:pt>
                <c:pt idx="2">
                  <c:v>0.038</c:v>
                </c:pt>
                <c:pt idx="3" formatCode="0%">
                  <c:v>0.186</c:v>
                </c:pt>
                <c:pt idx="4" formatCode="0%">
                  <c:v>0.314</c:v>
                </c:pt>
                <c:pt idx="5">
                  <c:v>0.019</c:v>
                </c:pt>
              </c:numCache>
            </c:numRef>
          </c:val>
        </c:ser>
        <c:ser>
          <c:idx val="2"/>
          <c:order val="2"/>
          <c:tx>
            <c:strRef>
              <c:f>'4.推廣方式'!$D$2</c:f>
              <c:strCache>
                <c:ptCount val="1"/>
                <c:pt idx="0">
                  <c:v>19-30yrs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cat>
            <c:strRef>
              <c:f>'4.推廣方式'!$A$3:$A$8</c:f>
              <c:strCache>
                <c:ptCount val="6"/>
                <c:pt idx="0">
                  <c:v>校園宣傳</c:v>
                </c:pt>
                <c:pt idx="1">
                  <c:v>媒體報導</c:v>
                </c:pt>
                <c:pt idx="2">
                  <c:v>海報等文宣張貼</c:v>
                </c:pt>
                <c:pt idx="3">
                  <c:v>網路關鍵字搜尋</c:v>
                </c:pt>
                <c:pt idx="4">
                  <c:v>在社群網站創建粉絲專頁</c:v>
                </c:pt>
                <c:pt idx="5">
                  <c:v>其他</c:v>
                </c:pt>
              </c:strCache>
            </c:strRef>
          </c:cat>
          <c:val>
            <c:numRef>
              <c:f>'4.推廣方式'!$D$3:$D$8</c:f>
              <c:numCache>
                <c:formatCode>0%</c:formatCode>
                <c:ptCount val="6"/>
                <c:pt idx="0" formatCode="0.00%">
                  <c:v>0.158</c:v>
                </c:pt>
                <c:pt idx="1">
                  <c:v>0.26</c:v>
                </c:pt>
                <c:pt idx="2" formatCode="0.00%">
                  <c:v>0.109</c:v>
                </c:pt>
                <c:pt idx="3">
                  <c:v>0.17</c:v>
                </c:pt>
                <c:pt idx="4" formatCode="0.00%">
                  <c:v>0.289</c:v>
                </c:pt>
                <c:pt idx="5" formatCode="0.00%">
                  <c:v>0.014</c:v>
                </c:pt>
              </c:numCache>
            </c:numRef>
          </c:val>
        </c:ser>
        <c:ser>
          <c:idx val="3"/>
          <c:order val="3"/>
          <c:tx>
            <c:strRef>
              <c:f>'4.推廣方式'!$E$2</c:f>
              <c:strCache>
                <c:ptCount val="1"/>
                <c:pt idx="0">
                  <c:v>&lt;18yrs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cat>
            <c:strRef>
              <c:f>'4.推廣方式'!$A$3:$A$8</c:f>
              <c:strCache>
                <c:ptCount val="6"/>
                <c:pt idx="0">
                  <c:v>校園宣傳</c:v>
                </c:pt>
                <c:pt idx="1">
                  <c:v>媒體報導</c:v>
                </c:pt>
                <c:pt idx="2">
                  <c:v>海報等文宣張貼</c:v>
                </c:pt>
                <c:pt idx="3">
                  <c:v>網路關鍵字搜尋</c:v>
                </c:pt>
                <c:pt idx="4">
                  <c:v>在社群網站創建粉絲專頁</c:v>
                </c:pt>
                <c:pt idx="5">
                  <c:v>其他</c:v>
                </c:pt>
              </c:strCache>
            </c:strRef>
          </c:cat>
          <c:val>
            <c:numRef>
              <c:f>'4.推廣方式'!$E$3:$E$8</c:f>
              <c:numCache>
                <c:formatCode>0.00%</c:formatCode>
                <c:ptCount val="6"/>
                <c:pt idx="0">
                  <c:v>0.235</c:v>
                </c:pt>
                <c:pt idx="1">
                  <c:v>0.247</c:v>
                </c:pt>
                <c:pt idx="2">
                  <c:v>0.106</c:v>
                </c:pt>
                <c:pt idx="3" formatCode="0%">
                  <c:v>0.18</c:v>
                </c:pt>
                <c:pt idx="4">
                  <c:v>0.228</c:v>
                </c:pt>
                <c:pt idx="5">
                  <c:v>0.004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-2135434720"/>
        <c:axId val="-2141343040"/>
      </c:barChart>
      <c:catAx>
        <c:axId val="-2135434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zh-TW"/>
          </a:p>
        </c:txPr>
        <c:crossAx val="-2141343040"/>
        <c:crosses val="autoZero"/>
        <c:auto val="1"/>
        <c:lblAlgn val="ctr"/>
        <c:lblOffset val="100"/>
        <c:noMultiLvlLbl val="0"/>
      </c:catAx>
      <c:valAx>
        <c:axId val="-2141343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zh-TW"/>
          </a:p>
        </c:txPr>
        <c:crossAx val="-2135434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17477210685241"/>
          <c:y val="0.89289116852156"/>
          <c:w val="0.365045578629518"/>
          <c:h val="0.085932675246761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zh-TW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TW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21A0ED-D681-D04F-B2BE-09545FE711B7}" type="datetimeFigureOut">
              <a:rPr kumimoji="1" lang="zh-TW" altLang="en-US" smtClean="0"/>
              <a:t>2016/5/11</a:t>
            </a:fld>
            <a:endParaRPr kumimoji="1"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TW" altLang="en-US" smtClean="0"/>
              <a:t>按一下以編輯母片文字樣式</a:t>
            </a:r>
          </a:p>
          <a:p>
            <a:pPr lvl="1"/>
            <a:r>
              <a:rPr kumimoji="1" lang="zh-TW" altLang="en-US" smtClean="0"/>
              <a:t>第二層</a:t>
            </a:r>
          </a:p>
          <a:p>
            <a:pPr lvl="2"/>
            <a:r>
              <a:rPr kumimoji="1" lang="zh-TW" altLang="en-US" smtClean="0"/>
              <a:t>第三層</a:t>
            </a:r>
          </a:p>
          <a:p>
            <a:pPr lvl="3"/>
            <a:r>
              <a:rPr kumimoji="1" lang="zh-TW" altLang="en-US" smtClean="0"/>
              <a:t>第四層</a:t>
            </a:r>
          </a:p>
          <a:p>
            <a:pPr lvl="4"/>
            <a:r>
              <a:rPr kumimoji="1" lang="zh-TW" altLang="en-US" smtClean="0"/>
              <a:t>第五層</a:t>
            </a:r>
            <a:endParaRPr kumimoji="1"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743C7B-BAE8-5346-9FBB-294888756012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2125343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743C7B-BAE8-5346-9FBB-294888756012}" type="slidenum">
              <a:rPr kumimoji="1" lang="zh-TW" altLang="en-US" smtClean="0"/>
              <a:t>1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046651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3D37AE-7FF0-2649-B49A-2929EE800239}" type="slidenum">
              <a:rPr kumimoji="1" lang="zh-TW" altLang="en-US" smtClean="0"/>
              <a:t>7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8563747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Shape 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783266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Shape 5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278335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743C7B-BAE8-5346-9FBB-294888756012}" type="slidenum">
              <a:rPr kumimoji="1" lang="zh-TW" altLang="en-US" smtClean="0"/>
              <a:t>26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5377941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61E275-9156-4FFE-ACBE-33245147BF1D}" type="datetimeFigureOut">
              <a:rPr lang="zh-TW" altLang="en-US"/>
              <a:pPr>
                <a:defRPr/>
              </a:pPr>
              <a:t>2016/5/11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F199B7-F60A-49E2-97C1-DC7EC6F764A2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A386DF-8125-4122-B2EB-B72AAF23DEEB}" type="datetimeFigureOut">
              <a:rPr lang="zh-TW" altLang="en-US"/>
              <a:pPr>
                <a:defRPr/>
              </a:pPr>
              <a:t>2016/5/11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0E4B49-EB3F-44BE-AA1C-D19A0C179816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2E4229-0302-44EF-9AE8-65F51B94C5BC}" type="datetimeFigureOut">
              <a:rPr lang="zh-TW" altLang="en-US"/>
              <a:pPr>
                <a:defRPr/>
              </a:pPr>
              <a:t>2016/5/11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B39793-E5B3-4F94-9355-72E963FD5EFA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A0DCF9-FDEA-4461-BBCB-E1A82C5175A7}" type="datetimeFigureOut">
              <a:rPr lang="zh-TW" altLang="en-US"/>
              <a:pPr>
                <a:defRPr/>
              </a:pPr>
              <a:t>2016/5/11</a:t>
            </a:fld>
            <a:endParaRPr lang="zh-TW" altLang="en-US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EFA88D-82B6-4BEE-A7B1-A1DD12AC8534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26D248-9CA2-452D-A0DF-5933778FAD04}" type="datetimeFigureOut">
              <a:rPr lang="zh-TW" altLang="en-US"/>
              <a:pPr>
                <a:defRPr/>
              </a:pPr>
              <a:t>2016/5/11</a:t>
            </a:fld>
            <a:endParaRPr lang="zh-TW" altLang="en-US"/>
          </a:p>
        </p:txBody>
      </p:sp>
      <p:sp>
        <p:nvSpPr>
          <p:cNvPr id="8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9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1808D4-2B48-42BE-93EC-E1DF6E2C6582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0D75D6-82DE-4DFB-A14F-D32180F24390}" type="datetimeFigureOut">
              <a:rPr lang="zh-TW" altLang="en-US"/>
              <a:pPr>
                <a:defRPr/>
              </a:pPr>
              <a:t>2016/5/11</a:t>
            </a:fld>
            <a:endParaRPr lang="zh-TW" altLang="en-US"/>
          </a:p>
        </p:txBody>
      </p:sp>
      <p:sp>
        <p:nvSpPr>
          <p:cNvPr id="4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F15178-ECEB-4915-BA10-09BCDF9478D3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EF08CA-BEAE-429C-9CAB-395A066E90BF}" type="datetimeFigureOut">
              <a:rPr lang="zh-TW" altLang="en-US"/>
              <a:pPr>
                <a:defRPr/>
              </a:pPr>
              <a:t>2016/5/11</a:t>
            </a:fld>
            <a:endParaRPr lang="zh-TW" altLang="en-US"/>
          </a:p>
        </p:txBody>
      </p:sp>
      <p:sp>
        <p:nvSpPr>
          <p:cNvPr id="3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4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225DD6-7DBE-4624-9EC6-542A01F25941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067A28-C091-4564-BBEF-FA16586E0D49}" type="datetimeFigureOut">
              <a:rPr lang="zh-TW" altLang="en-US"/>
              <a:pPr>
                <a:defRPr/>
              </a:pPr>
              <a:t>2016/5/11</a:t>
            </a:fld>
            <a:endParaRPr lang="zh-TW" altLang="en-US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91AD46-CD25-46B4-8320-660DA6E0C973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54EFFA-E914-49FD-AA5A-9B55BF612444}" type="datetimeFigureOut">
              <a:rPr lang="zh-TW" altLang="en-US"/>
              <a:pPr>
                <a:defRPr/>
              </a:pPr>
              <a:t>2016/5/11</a:t>
            </a:fld>
            <a:endParaRPr lang="zh-TW" altLang="en-US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6390E3-B1AA-4CB7-9F62-F694C41C6792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F04515-CD44-4B10-8778-3249643EFED8}" type="datetimeFigureOut">
              <a:rPr lang="zh-TW" altLang="en-US"/>
              <a:pPr>
                <a:defRPr/>
              </a:pPr>
              <a:t>2016/5/11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A4A1B1-870D-4076-9D3B-DA7FB4F3DBC1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0D964C-9644-458B-ABA2-31A799F0AFE7}" type="datetimeFigureOut">
              <a:rPr lang="zh-TW" altLang="en-US"/>
              <a:pPr>
                <a:defRPr/>
              </a:pPr>
              <a:t>2016/5/11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D925A6-E043-40BE-878F-37D63BEC6E48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標題版面配置區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8368092B-B52E-4F9D-AFFC-00DDED1BC22A}" type="datetimeFigureOut">
              <a:rPr lang="zh-TW" altLang="en-US"/>
              <a:pPr>
                <a:defRPr/>
              </a:pPr>
              <a:t>2016/5/11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E0FF28C2-BC73-4013-BBE5-AD06BEB03BB4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新細明體" charset="-12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新細明體" charset="-12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新細明體" charset="-12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新細明體" charset="-12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新細明體" charset="-12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新細明體" charset="-12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新細明體" charset="-12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新細明體" charset="-12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tiff"/><Relationship Id="rId3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tiff"/><Relationship Id="rId3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4" Type="http://schemas.openxmlformats.org/officeDocument/2006/relationships/image" Target="../media/image11.tiff"/><Relationship Id="rId5" Type="http://schemas.openxmlformats.org/officeDocument/2006/relationships/image" Target="../media/image12.png"/><Relationship Id="rId6" Type="http://schemas.microsoft.com/office/2007/relationships/hdphoto" Target="../media/hdphoto2.wdp"/><Relationship Id="rId7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tif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iff"/><Relationship Id="rId4" Type="http://schemas.openxmlformats.org/officeDocument/2006/relationships/image" Target="../media/image15.tiff"/><Relationship Id="rId5" Type="http://schemas.openxmlformats.org/officeDocument/2006/relationships/image" Target="../media/image16.tiff"/><Relationship Id="rId6" Type="http://schemas.openxmlformats.org/officeDocument/2006/relationships/image" Target="../media/image9.tiff"/><Relationship Id="rId7" Type="http://schemas.openxmlformats.org/officeDocument/2006/relationships/image" Target="../media/image3.png"/><Relationship Id="rId8" Type="http://schemas.openxmlformats.org/officeDocument/2006/relationships/hyperlink" Target="https://sites.google.com/site/truesttruthstating/" TargetMode="Externa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tif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4" Type="http://schemas.openxmlformats.org/officeDocument/2006/relationships/chart" Target="../charts/chart3.xml"/><Relationship Id="rId5" Type="http://schemas.openxmlformats.org/officeDocument/2006/relationships/chart" Target="../charts/chart4.xml"/><Relationship Id="rId6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5.xml"/><Relationship Id="rId3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tiff"/><Relationship Id="rId3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eg"/><Relationship Id="rId3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11" Type="http://schemas.microsoft.com/office/2007/relationships/hdphoto" Target="../media/hdphoto5.wdp"/><Relationship Id="rId12" Type="http://schemas.openxmlformats.org/officeDocument/2006/relationships/image" Target="../media/image26.tiff"/><Relationship Id="rId13" Type="http://schemas.openxmlformats.org/officeDocument/2006/relationships/image" Target="../media/image27.tiff"/><Relationship Id="rId14" Type="http://schemas.openxmlformats.org/officeDocument/2006/relationships/image" Target="../media/image28.tiff"/><Relationship Id="rId15" Type="http://schemas.openxmlformats.org/officeDocument/2006/relationships/image" Target="../media/image29.tiff"/><Relationship Id="rId16" Type="http://schemas.openxmlformats.org/officeDocument/2006/relationships/image" Target="../media/image30.png"/><Relationship Id="rId17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Relationship Id="rId3" Type="http://schemas.microsoft.com/office/2007/relationships/hdphoto" Target="../media/hdphoto3.wdp"/><Relationship Id="rId4" Type="http://schemas.openxmlformats.org/officeDocument/2006/relationships/image" Target="../media/image20.tiff"/><Relationship Id="rId5" Type="http://schemas.openxmlformats.org/officeDocument/2006/relationships/image" Target="../media/image21.tiff"/><Relationship Id="rId6" Type="http://schemas.openxmlformats.org/officeDocument/2006/relationships/image" Target="../media/image22.png"/><Relationship Id="rId7" Type="http://schemas.microsoft.com/office/2007/relationships/hdphoto" Target="../media/hdphoto4.wdp"/><Relationship Id="rId8" Type="http://schemas.openxmlformats.org/officeDocument/2006/relationships/image" Target="../media/image23.png"/><Relationship Id="rId9" Type="http://schemas.openxmlformats.org/officeDocument/2006/relationships/image" Target="../media/image24.tiff"/><Relationship Id="rId10" Type="http://schemas.openxmlformats.org/officeDocument/2006/relationships/image" Target="../media/image25.png"/></Relationships>
</file>

<file path=ppt/slides/_rels/slide25.xml.rels><?xml version="1.0" encoding="UTF-8" standalone="yes"?>
<Relationships xmlns="http://schemas.openxmlformats.org/package/2006/relationships"><Relationship Id="rId11" Type="http://schemas.openxmlformats.org/officeDocument/2006/relationships/image" Target="../media/image39.tiff"/><Relationship Id="rId12" Type="http://schemas.openxmlformats.org/officeDocument/2006/relationships/image" Target="../media/image40.png"/><Relationship Id="rId13" Type="http://schemas.microsoft.com/office/2007/relationships/hdphoto" Target="../media/hdphoto7.wdp"/><Relationship Id="rId1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tiff"/><Relationship Id="rId3" Type="http://schemas.openxmlformats.org/officeDocument/2006/relationships/image" Target="../media/image32.tiff"/><Relationship Id="rId4" Type="http://schemas.openxmlformats.org/officeDocument/2006/relationships/image" Target="../media/image33.tiff"/><Relationship Id="rId5" Type="http://schemas.openxmlformats.org/officeDocument/2006/relationships/image" Target="../media/image34.png"/><Relationship Id="rId6" Type="http://schemas.microsoft.com/office/2007/relationships/hdphoto" Target="../media/hdphoto6.wdp"/><Relationship Id="rId7" Type="http://schemas.openxmlformats.org/officeDocument/2006/relationships/image" Target="../media/image35.tiff"/><Relationship Id="rId8" Type="http://schemas.openxmlformats.org/officeDocument/2006/relationships/image" Target="../media/image36.tiff"/><Relationship Id="rId9" Type="http://schemas.openxmlformats.org/officeDocument/2006/relationships/image" Target="../media/image37.tiff"/><Relationship Id="rId10" Type="http://schemas.openxmlformats.org/officeDocument/2006/relationships/image" Target="../media/image38.tif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35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1" lang="zh-TW" altLang="en-US" dirty="0" smtClean="0"/>
              <a:t/>
            </a:r>
            <a:br>
              <a:rPr kumimoji="1" lang="zh-TW" altLang="en-US" dirty="0" smtClean="0"/>
            </a:br>
            <a:r>
              <a:rPr kumimoji="1" lang="zh-TW" altLang="en-US" sz="4400" dirty="0" smtClean="0">
                <a:latin typeface="LiHei Pro Medium" charset="-120"/>
                <a:ea typeface="LiHei Pro Medium" charset="-120"/>
                <a:cs typeface="LiHei Pro Medium" charset="-120"/>
              </a:rPr>
              <a:t>網路霸凌澄清平台的設立</a:t>
            </a:r>
            <a:endParaRPr kumimoji="1" lang="zh-TW" altLang="en-US" sz="4400" dirty="0">
              <a:latin typeface="LiHei Pro Medium" charset="-120"/>
              <a:ea typeface="LiHei Pro Medium" charset="-120"/>
              <a:cs typeface="LiHei Pro Medium" charset="-120"/>
            </a:endParaRPr>
          </a:p>
        </p:txBody>
      </p:sp>
      <p:sp>
        <p:nvSpPr>
          <p:cNvPr id="5" name="文字版面配置區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kumimoji="1" lang="zh-TW" altLang="en-US" dirty="0" smtClean="0">
                <a:latin typeface="Weibei TC" charset="-120"/>
                <a:ea typeface="Weibei TC" charset="-120"/>
                <a:cs typeface="Weibei TC" charset="-120"/>
              </a:rPr>
              <a:t>隊伍編號：</a:t>
            </a:r>
            <a:r>
              <a:rPr kumimoji="1" lang="en-US" altLang="zh-TW" dirty="0" smtClean="0">
                <a:latin typeface="Weibei TC" charset="-120"/>
                <a:ea typeface="Weibei TC" charset="-120"/>
                <a:cs typeface="Weibei TC" charset="-120"/>
              </a:rPr>
              <a:t>1601</a:t>
            </a:r>
            <a:endParaRPr kumimoji="1" lang="zh-TW" altLang="en-US" dirty="0">
              <a:latin typeface="Weibei TC" charset="-120"/>
              <a:ea typeface="Weibei TC" charset="-120"/>
              <a:cs typeface="Weibei TC" charset="-12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718347" y="2548328"/>
            <a:ext cx="674260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kumimoji="1" lang="zh-TW" altLang="en-US" sz="5400" b="0" cap="none" spc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Lantinghei TC Heavy" charset="-120"/>
                <a:ea typeface="Lantinghei TC Heavy" charset="-120"/>
                <a:cs typeface="Lantinghei TC Heavy" charset="-120"/>
              </a:rPr>
              <a:t>理律盃公民行動方案</a:t>
            </a:r>
            <a:endParaRPr lang="zh-TW" altLang="en-US" sz="5400" b="0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6391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5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/>
          <p:cNvSpPr txBox="1"/>
          <p:nvPr/>
        </p:nvSpPr>
        <p:spPr>
          <a:xfrm>
            <a:off x="1124262" y="2728210"/>
            <a:ext cx="551984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TW" altLang="en-US" sz="5400" b="1" dirty="0" smtClean="0">
                <a:solidFill>
                  <a:srgbClr val="F9480B"/>
                </a:solidFill>
                <a:latin typeface="Hannotate TC" charset="-120"/>
                <a:ea typeface="Hannotate TC" charset="-120"/>
                <a:cs typeface="Hannotate TC" charset="-120"/>
              </a:rPr>
              <a:t>第一步驟 </a:t>
            </a:r>
            <a:r>
              <a:rPr kumimoji="1" lang="en-US" altLang="zh-TW" sz="5400" b="1" dirty="0" smtClean="0">
                <a:solidFill>
                  <a:srgbClr val="F9480B"/>
                </a:solidFill>
                <a:latin typeface="Hannotate TC" charset="-120"/>
                <a:ea typeface="Hannotate TC" charset="-120"/>
                <a:cs typeface="Hannotate TC" charset="-120"/>
              </a:rPr>
              <a:t>STEP 1</a:t>
            </a:r>
          </a:p>
        </p:txBody>
      </p:sp>
      <p:sp>
        <p:nvSpPr>
          <p:cNvPr id="5" name="文字方塊 4"/>
          <p:cNvSpPr txBox="1"/>
          <p:nvPr/>
        </p:nvSpPr>
        <p:spPr>
          <a:xfrm>
            <a:off x="3989116" y="3801441"/>
            <a:ext cx="295465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TW" altLang="en-US" sz="5400" b="1" dirty="0" smtClean="0">
                <a:solidFill>
                  <a:srgbClr val="F9480B"/>
                </a:solidFill>
                <a:latin typeface="Hannotate TC" charset="-120"/>
                <a:ea typeface="Hannotate TC" charset="-120"/>
                <a:cs typeface="Hannotate TC" charset="-120"/>
              </a:rPr>
              <a:t>議題設定</a:t>
            </a:r>
            <a:endParaRPr kumimoji="1" lang="zh-TW" altLang="en-US" sz="5400" b="1" dirty="0">
              <a:solidFill>
                <a:srgbClr val="F9480B"/>
              </a:solidFill>
              <a:latin typeface="Hannotate TC" charset="-120"/>
              <a:ea typeface="Hannotate TC" charset="-120"/>
              <a:cs typeface="Hannotate TC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753554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 smtClean="0">
                <a:latin typeface="HanziPen TC" charset="-120"/>
                <a:ea typeface="HanziPen TC" charset="-120"/>
                <a:cs typeface="HanziPen TC" charset="-120"/>
              </a:rPr>
              <a:t>網路霸凌的普遍性</a:t>
            </a:r>
            <a:endParaRPr lang="zh-TW" altLang="en-US" b="1" dirty="0">
              <a:latin typeface="HanziPen TC" charset="-120"/>
              <a:ea typeface="HanziPen TC" charset="-120"/>
              <a:cs typeface="HanziPen TC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zh-TW" dirty="0" smtClean="0">
                <a:latin typeface="LiHei Pro Medium" charset="-120"/>
                <a:ea typeface="LiHei Pro Medium" charset="-120"/>
                <a:cs typeface="LiHei Pro Medium" charset="-120"/>
              </a:rPr>
              <a:t>網路</a:t>
            </a:r>
            <a:r>
              <a:rPr lang="zh-TW" altLang="en-US" dirty="0" smtClean="0">
                <a:latin typeface="LiHei Pro Medium" charset="-120"/>
                <a:ea typeface="LiHei Pro Medium" charset="-120"/>
                <a:cs typeface="LiHei Pro Medium" charset="-120"/>
              </a:rPr>
              <a:t>的</a:t>
            </a:r>
            <a:r>
              <a:rPr lang="zh-TW" altLang="zh-TW" b="1" u="sng" dirty="0" smtClean="0">
                <a:latin typeface="LiHei Pro Medium" charset="-120"/>
                <a:ea typeface="LiHei Pro Medium" charset="-120"/>
                <a:cs typeface="LiHei Pro Medium" charset="-120"/>
              </a:rPr>
              <a:t>快速流通性</a:t>
            </a:r>
            <a:r>
              <a:rPr lang="zh-TW" altLang="zh-TW" dirty="0" smtClean="0">
                <a:latin typeface="LiHei Pro Medium" charset="-120"/>
                <a:ea typeface="LiHei Pro Medium" charset="-120"/>
                <a:cs typeface="LiHei Pro Medium" charset="-120"/>
              </a:rPr>
              <a:t>和</a:t>
            </a:r>
            <a:r>
              <a:rPr lang="zh-TW" altLang="zh-TW" b="1" u="sng" dirty="0" smtClean="0">
                <a:latin typeface="LiHei Pro Medium" charset="-120"/>
                <a:ea typeface="LiHei Pro Medium" charset="-120"/>
                <a:cs typeface="LiHei Pro Medium" charset="-120"/>
              </a:rPr>
              <a:t>廣泛</a:t>
            </a:r>
            <a:r>
              <a:rPr lang="zh-TW" altLang="en-US" b="1" u="sng" dirty="0" smtClean="0">
                <a:latin typeface="LiHei Pro Medium" charset="-120"/>
                <a:ea typeface="LiHei Pro Medium" charset="-120"/>
                <a:cs typeface="LiHei Pro Medium" charset="-120"/>
              </a:rPr>
              <a:t>流傳</a:t>
            </a:r>
            <a:r>
              <a:rPr lang="zh-TW" altLang="zh-TW" b="1" u="sng" dirty="0" smtClean="0">
                <a:latin typeface="LiHei Pro Medium" charset="-120"/>
                <a:ea typeface="LiHei Pro Medium" charset="-120"/>
                <a:cs typeface="LiHei Pro Medium" charset="-120"/>
              </a:rPr>
              <a:t>性</a:t>
            </a:r>
            <a:endParaRPr lang="en-US" altLang="zh-TW" b="1" u="sng" dirty="0" smtClean="0">
              <a:latin typeface="LiHei Pro Medium" charset="-120"/>
              <a:ea typeface="LiHei Pro Medium" charset="-120"/>
              <a:cs typeface="LiHei Pro Medium" charset="-120"/>
            </a:endParaRPr>
          </a:p>
          <a:p>
            <a:r>
              <a:rPr lang="zh-TW" altLang="en-US" dirty="0" smtClean="0">
                <a:latin typeface="LiHei Pro Medium" charset="-120"/>
                <a:ea typeface="LiHei Pro Medium" charset="-120"/>
                <a:cs typeface="LiHei Pro Medium" charset="-120"/>
              </a:rPr>
              <a:t>包含案件類型廣泛</a:t>
            </a:r>
          </a:p>
          <a:p>
            <a:r>
              <a:rPr lang="zh-TW" altLang="en-US" dirty="0" smtClean="0">
                <a:latin typeface="LiHei Pro Medium" charset="-120"/>
                <a:ea typeface="LiHei Pro Medium" charset="-120"/>
                <a:cs typeface="LiHei Pro Medium" charset="-120"/>
              </a:rPr>
              <a:t>涉及</a:t>
            </a:r>
            <a:r>
              <a:rPr lang="zh-TW" altLang="zh-TW" dirty="0" smtClean="0">
                <a:latin typeface="LiHei Pro Medium" charset="-120"/>
                <a:ea typeface="LiHei Pro Medium" charset="-120"/>
                <a:cs typeface="LiHei Pro Medium" charset="-120"/>
              </a:rPr>
              <a:t>年齡層</a:t>
            </a:r>
            <a:r>
              <a:rPr lang="zh-TW" altLang="en-US" dirty="0" smtClean="0">
                <a:latin typeface="LiHei Pro Medium" charset="-120"/>
                <a:ea typeface="LiHei Pro Medium" charset="-120"/>
                <a:cs typeface="LiHei Pro Medium" charset="-120"/>
              </a:rPr>
              <a:t>廣泛</a:t>
            </a:r>
            <a:endParaRPr lang="en-US" altLang="zh-TW" dirty="0" smtClean="0">
              <a:latin typeface="LiHei Pro Medium" charset="-120"/>
              <a:ea typeface="LiHei Pro Medium" charset="-120"/>
              <a:cs typeface="LiHei Pro Medium" charset="-120"/>
            </a:endParaRPr>
          </a:p>
          <a:p>
            <a:r>
              <a:rPr lang="zh-TW" altLang="zh-TW" dirty="0" smtClean="0">
                <a:latin typeface="LiHei Pro Medium" charset="-120"/>
                <a:ea typeface="LiHei Pro Medium" charset="-120"/>
                <a:cs typeface="LiHei Pro Medium" charset="-120"/>
              </a:rPr>
              <a:t>三</a:t>
            </a:r>
            <a:r>
              <a:rPr lang="zh-TW" altLang="zh-TW" dirty="0">
                <a:latin typeface="LiHei Pro Medium" charset="-120"/>
                <a:ea typeface="LiHei Pro Medium" charset="-120"/>
                <a:cs typeface="LiHei Pro Medium" charset="-120"/>
              </a:rPr>
              <a:t>個</a:t>
            </a:r>
            <a:r>
              <a:rPr lang="zh-TW" altLang="zh-TW" dirty="0" smtClean="0">
                <a:latin typeface="LiHei Pro Medium" charset="-120"/>
                <a:ea typeface="LiHei Pro Medium" charset="-120"/>
                <a:cs typeface="LiHei Pro Medium" charset="-120"/>
              </a:rPr>
              <a:t>特點</a:t>
            </a:r>
            <a:r>
              <a:rPr lang="zh-TW" altLang="en-US" dirty="0" smtClean="0">
                <a:latin typeface="LiHei Pro Medium" charset="-120"/>
                <a:ea typeface="LiHei Pro Medium" charset="-120"/>
                <a:cs typeface="LiHei Pro Medium" charset="-120"/>
              </a:rPr>
              <a:t>：</a:t>
            </a:r>
            <a:endParaRPr lang="en-US" altLang="zh-TW" dirty="0" smtClean="0">
              <a:latin typeface="LiHei Pro Medium" charset="-120"/>
              <a:ea typeface="LiHei Pro Medium" charset="-120"/>
              <a:cs typeface="LiHei Pro Medium" charset="-120"/>
            </a:endParaRPr>
          </a:p>
          <a:p>
            <a:pPr marL="971550" lvl="1" indent="-514350">
              <a:buFont typeface="+mj-lt"/>
              <a:buAutoNum type="arabicPeriod"/>
            </a:pPr>
            <a:r>
              <a:rPr lang="zh-TW" altLang="zh-TW" sz="2800" dirty="0" smtClean="0">
                <a:latin typeface="LiHei Pro Medium" charset="-120"/>
                <a:ea typeface="LiHei Pro Medium" charset="-120"/>
                <a:cs typeface="LiHei Pro Medium" charset="-120"/>
              </a:rPr>
              <a:t>匿名</a:t>
            </a:r>
            <a:r>
              <a:rPr lang="zh-TW" altLang="en-US" sz="2800" dirty="0" smtClean="0">
                <a:latin typeface="LiHei Pro Medium" charset="-120"/>
                <a:ea typeface="LiHei Pro Medium" charset="-120"/>
                <a:cs typeface="LiHei Pro Medium" charset="-120"/>
              </a:rPr>
              <a:t>查證難 </a:t>
            </a:r>
            <a:endParaRPr lang="en-US" altLang="zh-TW" sz="2800" dirty="0" smtClean="0">
              <a:latin typeface="LiHei Pro Medium" charset="-120"/>
              <a:ea typeface="LiHei Pro Medium" charset="-120"/>
              <a:cs typeface="LiHei Pro Medium" charset="-120"/>
            </a:endParaRPr>
          </a:p>
          <a:p>
            <a:pPr marL="971550" lvl="1" indent="-514350">
              <a:buFont typeface="+mj-lt"/>
              <a:buAutoNum type="arabicPeriod"/>
            </a:pPr>
            <a:r>
              <a:rPr lang="zh-TW" altLang="zh-TW" sz="2800" dirty="0" smtClean="0">
                <a:latin typeface="LiHei Pro Medium" charset="-120"/>
                <a:ea typeface="LiHei Pro Medium" charset="-120"/>
                <a:cs typeface="LiHei Pro Medium" charset="-120"/>
              </a:rPr>
              <a:t>傳播</a:t>
            </a:r>
            <a:r>
              <a:rPr lang="zh-TW" altLang="zh-TW" sz="2800" dirty="0">
                <a:latin typeface="LiHei Pro Medium" charset="-120"/>
                <a:ea typeface="LiHei Pro Medium" charset="-120"/>
                <a:cs typeface="LiHei Pro Medium" charset="-120"/>
              </a:rPr>
              <a:t>速度</a:t>
            </a:r>
            <a:r>
              <a:rPr lang="zh-TW" altLang="zh-TW" sz="2800" dirty="0" smtClean="0">
                <a:latin typeface="LiHei Pro Medium" charset="-120"/>
                <a:ea typeface="LiHei Pro Medium" charset="-120"/>
                <a:cs typeface="LiHei Pro Medium" charset="-120"/>
              </a:rPr>
              <a:t>快</a:t>
            </a:r>
            <a:endParaRPr lang="en-US" altLang="zh-TW" sz="2800" dirty="0" smtClean="0">
              <a:latin typeface="LiHei Pro Medium" charset="-120"/>
              <a:ea typeface="LiHei Pro Medium" charset="-120"/>
              <a:cs typeface="LiHei Pro Medium" charset="-120"/>
            </a:endParaRPr>
          </a:p>
          <a:p>
            <a:pPr marL="971550" lvl="1" indent="-514350">
              <a:buFont typeface="+mj-lt"/>
              <a:buAutoNum type="arabicPeriod"/>
            </a:pPr>
            <a:r>
              <a:rPr lang="zh-TW" altLang="zh-TW" sz="2800" dirty="0" smtClean="0">
                <a:latin typeface="LiHei Pro Medium" charset="-120"/>
                <a:ea typeface="LiHei Pro Medium" charset="-120"/>
                <a:cs typeface="LiHei Pro Medium" charset="-120"/>
              </a:rPr>
              <a:t>傳播</a:t>
            </a:r>
            <a:r>
              <a:rPr lang="zh-TW" altLang="zh-TW" sz="2800" dirty="0">
                <a:latin typeface="LiHei Pro Medium" charset="-120"/>
                <a:ea typeface="LiHei Pro Medium" charset="-120"/>
                <a:cs typeface="LiHei Pro Medium" charset="-120"/>
              </a:rPr>
              <a:t>範圍</a:t>
            </a:r>
            <a:r>
              <a:rPr lang="zh-TW" altLang="zh-TW" sz="2800" dirty="0" smtClean="0">
                <a:latin typeface="LiHei Pro Medium" charset="-120"/>
                <a:ea typeface="LiHei Pro Medium" charset="-120"/>
                <a:cs typeface="LiHei Pro Medium" charset="-120"/>
              </a:rPr>
              <a:t>廣</a:t>
            </a:r>
            <a:endParaRPr lang="en-US" altLang="zh-TW" sz="2800" dirty="0" smtClean="0">
              <a:latin typeface="LiHei Pro Medium" charset="-120"/>
              <a:ea typeface="LiHei Pro Medium" charset="-120"/>
              <a:cs typeface="LiHei Pro Medium" charset="-120"/>
            </a:endParaRPr>
          </a:p>
          <a:p>
            <a:endParaRPr lang="zh-TW" altLang="en-US" dirty="0">
              <a:latin typeface="LiHei Pro Medium" charset="-120"/>
              <a:ea typeface="LiHei Pro Medium" charset="-120"/>
              <a:cs typeface="LiHei Pro Medium" charset="-120"/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500" b="9975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96001" y="1372524"/>
            <a:ext cx="3783496" cy="4804439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33738"/>
            <a:ext cx="1124262" cy="1124262"/>
          </a:xfrm>
          <a:prstGeom prst="rtTriangle">
            <a:avLst/>
          </a:prstGeom>
        </p:spPr>
      </p:pic>
    </p:spTree>
    <p:extLst>
      <p:ext uri="{BB962C8B-B14F-4D97-AF65-F5344CB8AC3E}">
        <p14:creationId xmlns:p14="http://schemas.microsoft.com/office/powerpoint/2010/main" val="127340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 smtClean="0">
                <a:latin typeface="HanziPen TC" charset="-120"/>
                <a:ea typeface="HanziPen TC" charset="-120"/>
                <a:cs typeface="HanziPen TC" charset="-120"/>
              </a:rPr>
              <a:t>網路霸凌的嚴重性</a:t>
            </a:r>
            <a:endParaRPr lang="zh-TW" altLang="en-US" b="1" dirty="0">
              <a:latin typeface="HanziPen TC" charset="-120"/>
              <a:ea typeface="HanziPen TC" charset="-120"/>
              <a:cs typeface="HanziPen TC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TW" altLang="en-US" dirty="0" smtClean="0">
                <a:latin typeface="LiHei Pro Medium" charset="-120"/>
                <a:ea typeface="LiHei Pro Medium" charset="-120"/>
                <a:cs typeface="LiHei Pro Medium" charset="-120"/>
              </a:rPr>
              <a:t>   </a:t>
            </a:r>
            <a:r>
              <a:rPr lang="zh-TW" altLang="zh-TW" dirty="0" smtClean="0">
                <a:latin typeface="LiHei Pro Medium" charset="-120"/>
                <a:ea typeface="LiHei Pro Medium" charset="-120"/>
                <a:cs typeface="LiHei Pro Medium" charset="-120"/>
              </a:rPr>
              <a:t>攻擊謾罵</a:t>
            </a:r>
            <a:r>
              <a:rPr lang="zh-TW" altLang="en-US" dirty="0" smtClean="0">
                <a:latin typeface="LiHei Pro Medium" charset="-120"/>
                <a:ea typeface="LiHei Pro Medium" charset="-120"/>
                <a:cs typeface="LiHei Pro Medium" charset="-120"/>
                <a:sym typeface="Wingdings"/>
              </a:rPr>
              <a:t></a:t>
            </a:r>
            <a:r>
              <a:rPr lang="en-US" altLang="zh-TW" dirty="0" smtClean="0">
                <a:latin typeface="LiHei Pro Medium" charset="-120"/>
                <a:ea typeface="LiHei Pro Medium" charset="-120"/>
                <a:cs typeface="LiHei Pro Medium" charset="-120"/>
              </a:rPr>
              <a:t>61.1%</a:t>
            </a:r>
            <a:r>
              <a:rPr lang="zh-TW" altLang="en-US" dirty="0" smtClean="0">
                <a:latin typeface="LiHei Pro Medium" charset="-120"/>
                <a:ea typeface="LiHei Pro Medium" charset="-120"/>
                <a:cs typeface="LiHei Pro Medium" charset="-120"/>
              </a:rPr>
              <a:t>（母群集）</a:t>
            </a:r>
            <a:endParaRPr lang="en-US" altLang="zh-TW" dirty="0">
              <a:latin typeface="LiHei Pro Medium" charset="-120"/>
              <a:ea typeface="LiHei Pro Medium" charset="-120"/>
              <a:cs typeface="LiHei Pro Medium" charset="-120"/>
            </a:endParaRPr>
          </a:p>
          <a:p>
            <a:r>
              <a:rPr lang="zh-TW" altLang="zh-TW" dirty="0" smtClean="0">
                <a:latin typeface="LiHei Pro Medium" charset="-120"/>
                <a:ea typeface="LiHei Pro Medium" charset="-120"/>
                <a:cs typeface="LiHei Pro Medium" charset="-120"/>
              </a:rPr>
              <a:t>盜用</a:t>
            </a:r>
            <a:r>
              <a:rPr lang="zh-TW" altLang="zh-TW" dirty="0">
                <a:latin typeface="LiHei Pro Medium" charset="-120"/>
                <a:ea typeface="LiHei Pro Medium" charset="-120"/>
                <a:cs typeface="LiHei Pro Medium" charset="-120"/>
              </a:rPr>
              <a:t>他人</a:t>
            </a:r>
            <a:r>
              <a:rPr lang="zh-TW" altLang="zh-TW" dirty="0" smtClean="0">
                <a:latin typeface="LiHei Pro Medium" charset="-120"/>
                <a:ea typeface="LiHei Pro Medium" charset="-120"/>
                <a:cs typeface="LiHei Pro Medium" charset="-120"/>
              </a:rPr>
              <a:t>帳號</a:t>
            </a:r>
            <a:r>
              <a:rPr lang="zh-TW" altLang="en-US" dirty="0" smtClean="0">
                <a:latin typeface="LiHei Pro Medium" charset="-120"/>
                <a:ea typeface="LiHei Pro Medium" charset="-120"/>
                <a:cs typeface="LiHei Pro Medium" charset="-120"/>
                <a:sym typeface="Wingdings"/>
              </a:rPr>
              <a:t></a:t>
            </a:r>
            <a:r>
              <a:rPr lang="en-US" altLang="zh-TW" dirty="0" smtClean="0">
                <a:latin typeface="LiHei Pro Medium" charset="-120"/>
                <a:ea typeface="LiHei Pro Medium" charset="-120"/>
                <a:cs typeface="LiHei Pro Medium" charset="-120"/>
              </a:rPr>
              <a:t>47.9%</a:t>
            </a:r>
            <a:endParaRPr lang="en-US" altLang="zh-TW" dirty="0">
              <a:latin typeface="LiHei Pro Medium" charset="-120"/>
              <a:ea typeface="LiHei Pro Medium" charset="-120"/>
              <a:cs typeface="LiHei Pro Medium" charset="-120"/>
            </a:endParaRPr>
          </a:p>
          <a:p>
            <a:pPr marL="0" indent="0">
              <a:buNone/>
            </a:pPr>
            <a:r>
              <a:rPr lang="en-US" altLang="zh-TW" dirty="0" smtClean="0">
                <a:latin typeface="LiHei Pro Medium" charset="-120"/>
                <a:ea typeface="LiHei Pro Medium" charset="-120"/>
                <a:cs typeface="LiHei Pro Medium" charset="-120"/>
              </a:rPr>
              <a:t>   </a:t>
            </a:r>
            <a:r>
              <a:rPr lang="zh-TW" altLang="zh-TW" dirty="0" smtClean="0">
                <a:latin typeface="LiHei Pro Medium" charset="-120"/>
                <a:ea typeface="LiHei Pro Medium" charset="-120"/>
                <a:cs typeface="LiHei Pro Medium" charset="-120"/>
              </a:rPr>
              <a:t>散布</a:t>
            </a:r>
            <a:r>
              <a:rPr lang="zh-TW" altLang="zh-TW" dirty="0">
                <a:latin typeface="LiHei Pro Medium" charset="-120"/>
                <a:ea typeface="LiHei Pro Medium" charset="-120"/>
                <a:cs typeface="LiHei Pro Medium" charset="-120"/>
              </a:rPr>
              <a:t>不實謠言</a:t>
            </a:r>
            <a:r>
              <a:rPr lang="zh-TW" altLang="zh-TW" dirty="0" smtClean="0">
                <a:latin typeface="LiHei Pro Medium" charset="-120"/>
                <a:ea typeface="LiHei Pro Medium" charset="-120"/>
                <a:cs typeface="LiHei Pro Medium" charset="-120"/>
              </a:rPr>
              <a:t>者</a:t>
            </a:r>
            <a:r>
              <a:rPr lang="zh-TW" altLang="en-US" dirty="0" smtClean="0">
                <a:latin typeface="LiHei Pro Medium" charset="-120"/>
                <a:ea typeface="LiHei Pro Medium" charset="-120"/>
                <a:cs typeface="LiHei Pro Medium" charset="-120"/>
                <a:sym typeface="Wingdings"/>
              </a:rPr>
              <a:t></a:t>
            </a:r>
            <a:r>
              <a:rPr lang="en-US" altLang="zh-TW" dirty="0" smtClean="0">
                <a:latin typeface="LiHei Pro Medium" charset="-120"/>
                <a:ea typeface="LiHei Pro Medium" charset="-120"/>
                <a:cs typeface="LiHei Pro Medium" charset="-120"/>
              </a:rPr>
              <a:t>47.7%</a:t>
            </a:r>
          </a:p>
          <a:p>
            <a:endParaRPr lang="zh-TW" altLang="en-US" dirty="0" smtClean="0">
              <a:latin typeface="LiHei Pro Medium" charset="-120"/>
              <a:ea typeface="LiHei Pro Medium" charset="-120"/>
              <a:cs typeface="LiHei Pro Medium" charset="-120"/>
            </a:endParaRPr>
          </a:p>
          <a:p>
            <a:r>
              <a:rPr lang="zh-TW" altLang="zh-TW" dirty="0" smtClean="0">
                <a:latin typeface="LiHei Pro Medium" charset="-120"/>
                <a:ea typeface="LiHei Pro Medium" charset="-120"/>
                <a:cs typeface="LiHei Pro Medium" charset="-120"/>
              </a:rPr>
              <a:t>53.5%</a:t>
            </a:r>
            <a:r>
              <a:rPr lang="zh-TW" altLang="en-US" dirty="0" smtClean="0">
                <a:latin typeface="LiHei Pro Medium" charset="-120"/>
                <a:ea typeface="LiHei Pro Medium" charset="-120"/>
                <a:cs typeface="LiHei Pro Medium" charset="-120"/>
              </a:rPr>
              <a:t>受朋友加害</a:t>
            </a:r>
            <a:endParaRPr lang="en-US" altLang="zh-TW" dirty="0" smtClean="0">
              <a:latin typeface="LiHei Pro Medium" charset="-120"/>
              <a:ea typeface="LiHei Pro Medium" charset="-120"/>
              <a:cs typeface="LiHei Pro Medium" charset="-120"/>
            </a:endParaRPr>
          </a:p>
          <a:p>
            <a:endParaRPr lang="zh-TW" altLang="en-US" dirty="0" smtClean="0">
              <a:latin typeface="LiHei Pro Medium" charset="-120"/>
              <a:ea typeface="LiHei Pro Medium" charset="-120"/>
              <a:cs typeface="LiHei Pro Medium" charset="-120"/>
            </a:endParaRPr>
          </a:p>
          <a:p>
            <a:r>
              <a:rPr lang="zh-TW" altLang="en-US" dirty="0" smtClean="0">
                <a:latin typeface="LiHei Pro Medium" charset="-120"/>
                <a:ea typeface="LiHei Pro Medium" charset="-120"/>
                <a:cs typeface="LiHei Pro Medium" charset="-120"/>
              </a:rPr>
              <a:t>連續自殺自殘行為，顯示其嚴重性</a:t>
            </a:r>
            <a:endParaRPr lang="zh-TW" altLang="en-US" dirty="0">
              <a:latin typeface="LiHei Pro Medium" charset="-120"/>
              <a:ea typeface="LiHei Pro Medium" charset="-120"/>
              <a:cs typeface="LiHei Pro Medium" charset="-120"/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9078" y="1690689"/>
            <a:ext cx="3263560" cy="3263560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33738"/>
            <a:ext cx="1124262" cy="1124262"/>
          </a:xfrm>
          <a:prstGeom prst="rtTriangle">
            <a:avLst/>
          </a:prstGeom>
        </p:spPr>
      </p:pic>
    </p:spTree>
    <p:extLst>
      <p:ext uri="{BB962C8B-B14F-4D97-AF65-F5344CB8AC3E}">
        <p14:creationId xmlns:p14="http://schemas.microsoft.com/office/powerpoint/2010/main" val="1554430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 smtClean="0">
                <a:latin typeface="HanziPen TC" charset="-120"/>
                <a:ea typeface="HanziPen TC" charset="-120"/>
                <a:cs typeface="HanziPen TC" charset="-120"/>
              </a:rPr>
              <a:t>政府現行政策</a:t>
            </a:r>
            <a:endParaRPr lang="zh-TW" altLang="en-US" b="1" dirty="0">
              <a:latin typeface="HanziPen TC" charset="-120"/>
              <a:ea typeface="HanziPen TC" charset="-120"/>
              <a:cs typeface="HanziPen TC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endParaRPr lang="zh-TW" altLang="en-US" dirty="0" smtClean="0"/>
          </a:p>
          <a:p>
            <a:pPr lvl="0"/>
            <a:r>
              <a:rPr lang="en-US" altLang="zh-TW" sz="3600" b="1" dirty="0" err="1" smtClean="0"/>
              <a:t>iWin</a:t>
            </a:r>
            <a:r>
              <a:rPr lang="zh-TW" altLang="en-US" sz="3600" b="1" dirty="0" smtClean="0"/>
              <a:t>：</a:t>
            </a:r>
          </a:p>
          <a:p>
            <a:pPr marL="0" lvl="0" indent="0">
              <a:buNone/>
            </a:pPr>
            <a:r>
              <a:rPr lang="zh-TW" altLang="en-US" dirty="0"/>
              <a:t>	</a:t>
            </a:r>
            <a:r>
              <a:rPr lang="zh-TW" altLang="en-US" dirty="0" smtClean="0">
                <a:latin typeface="LiHei Pro Medium" charset="-120"/>
                <a:ea typeface="LiHei Pro Medium" charset="-120"/>
                <a:cs typeface="LiHei Pro Medium" charset="-120"/>
              </a:rPr>
              <a:t>有承辦霸凌通報，但案件量極少。</a:t>
            </a:r>
          </a:p>
          <a:p>
            <a:pPr lvl="0"/>
            <a:endParaRPr lang="zh-TW" altLang="en-US" dirty="0" smtClean="0">
              <a:latin typeface="LiHei Pro Medium" charset="-120"/>
              <a:ea typeface="LiHei Pro Medium" charset="-120"/>
              <a:cs typeface="LiHei Pro Medium" charset="-120"/>
            </a:endParaRPr>
          </a:p>
          <a:p>
            <a:pPr lvl="0"/>
            <a:endParaRPr lang="zh-TW" altLang="en-US" dirty="0">
              <a:latin typeface="LiHei Pro Medium" charset="-120"/>
              <a:ea typeface="LiHei Pro Medium" charset="-120"/>
              <a:cs typeface="LiHei Pro Medium" charset="-120"/>
            </a:endParaRPr>
          </a:p>
          <a:p>
            <a:pPr lvl="0"/>
            <a:r>
              <a:rPr lang="zh-TW" altLang="zh-TW" sz="3600" b="1" dirty="0" smtClean="0"/>
              <a:t>教育部</a:t>
            </a:r>
            <a:r>
              <a:rPr lang="zh-TW" altLang="zh-TW" sz="3600" b="1" dirty="0"/>
              <a:t>防治霸凌專區</a:t>
            </a:r>
            <a:r>
              <a:rPr lang="zh-TW" altLang="zh-TW" sz="3600" b="1" dirty="0" smtClean="0"/>
              <a:t>：</a:t>
            </a:r>
            <a:endParaRPr lang="zh-TW" altLang="en-US" sz="3600" b="1" dirty="0" smtClean="0"/>
          </a:p>
          <a:p>
            <a:pPr marL="0" lvl="0" indent="0">
              <a:buNone/>
            </a:pPr>
            <a:r>
              <a:rPr lang="zh-TW" altLang="en-US" dirty="0"/>
              <a:t>	</a:t>
            </a:r>
            <a:r>
              <a:rPr lang="zh-TW" altLang="en-US" dirty="0" smtClean="0">
                <a:latin typeface="LiHei Pro Medium" charset="-120"/>
                <a:ea typeface="LiHei Pro Medium" charset="-120"/>
                <a:cs typeface="LiHei Pro Medium" charset="-120"/>
              </a:rPr>
              <a:t>僅</a:t>
            </a:r>
            <a:r>
              <a:rPr lang="zh-TW" altLang="zh-TW" dirty="0" smtClean="0">
                <a:latin typeface="LiHei Pro Medium" charset="-120"/>
                <a:ea typeface="LiHei Pro Medium" charset="-120"/>
                <a:cs typeface="LiHei Pro Medium" charset="-120"/>
              </a:rPr>
              <a:t>針對</a:t>
            </a:r>
            <a:r>
              <a:rPr lang="zh-TW" altLang="zh-TW" dirty="0">
                <a:latin typeface="LiHei Pro Medium" charset="-120"/>
                <a:ea typeface="LiHei Pro Medium" charset="-120"/>
                <a:cs typeface="LiHei Pro Medium" charset="-120"/>
              </a:rPr>
              <a:t>校園霸凌案件。</a:t>
            </a:r>
          </a:p>
          <a:p>
            <a:endParaRPr lang="zh-TW" altLang="en-US" dirty="0">
              <a:latin typeface="LiHei Pro Medium" charset="-120"/>
              <a:ea typeface="LiHei Pro Medium" charset="-120"/>
              <a:cs typeface="LiHei Pro Medium" charset="-120"/>
            </a:endParaRP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33738"/>
            <a:ext cx="1124262" cy="1124262"/>
          </a:xfrm>
          <a:prstGeom prst="rtTriangle">
            <a:avLst/>
          </a:prstGeom>
        </p:spPr>
      </p:pic>
    </p:spTree>
    <p:extLst>
      <p:ext uri="{BB962C8B-B14F-4D97-AF65-F5344CB8AC3E}">
        <p14:creationId xmlns:p14="http://schemas.microsoft.com/office/powerpoint/2010/main" val="693550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8200" y="185243"/>
            <a:ext cx="10515600" cy="1325563"/>
          </a:xfrm>
        </p:spPr>
        <p:txBody>
          <a:bodyPr/>
          <a:lstStyle/>
          <a:p>
            <a:r>
              <a:rPr kumimoji="1" lang="zh-TW" altLang="en-US" b="1" dirty="0" smtClean="0">
                <a:latin typeface="HanziPen TC" charset="-120"/>
                <a:ea typeface="HanziPen TC" charset="-120"/>
                <a:cs typeface="HanziPen TC" charset="-120"/>
              </a:rPr>
              <a:t>現行法條</a:t>
            </a:r>
            <a:endParaRPr kumimoji="1" lang="zh-TW" altLang="en-US" b="1" dirty="0">
              <a:latin typeface="HanziPen TC" charset="-120"/>
              <a:ea typeface="HanziPen TC" charset="-120"/>
              <a:cs typeface="HanziPen TC" charset="-120"/>
            </a:endParaRPr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  <p:extLst/>
          </p:nvPr>
        </p:nvGraphicFramePr>
        <p:xfrm>
          <a:off x="838200" y="1510806"/>
          <a:ext cx="10515600" cy="4870304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3149184"/>
                <a:gridCol w="7366416"/>
              </a:tblGrid>
              <a:tr h="92039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b="1" dirty="0" smtClean="0"/>
                        <a:t>刑法第一百五十三條第二款－煽惑他人違背法令罪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TW" altLang="en-US" b="0" dirty="0" smtClean="0"/>
                        <a:t>以文字、圖畫、演說或 他法煽惑他人違背法令，或抗拒合法之命令者，處兩年以下有期徒刑、拘役 或一千元以下罰金。</a:t>
                      </a:r>
                      <a:endParaRPr lang="zh-TW" altLang="en-US" b="0" dirty="0"/>
                    </a:p>
                  </a:txBody>
                  <a:tcPr anchor="ctr"/>
                </a:tc>
              </a:tr>
              <a:tr h="92039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b="1" dirty="0" smtClean="0"/>
                        <a:t>刑法第一百五十三條第二款－煽惑他人違背法令罪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TW" altLang="en-US" b="0" dirty="0" smtClean="0"/>
                        <a:t>意圖散布於眾，而指摘或傳述足以毀損他人名 譽之事者，為誹謗罪，處一年以下有期徒刑、拘役或五百元以下罰金。散布 文字、圖畫犯前項之罪者，處二年以下有期徒刑、拘役或一千元以下罰金。 對於所誹謗之事，能證明其為真實者，不罰。但涉於私德而與公共利益無關 者，不在此限。</a:t>
                      </a:r>
                      <a:endParaRPr lang="zh-TW" altLang="en-US" b="0" dirty="0"/>
                    </a:p>
                  </a:txBody>
                  <a:tcPr anchor="ctr"/>
                </a:tc>
              </a:tr>
              <a:tr h="92039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b="1" dirty="0" smtClean="0"/>
                        <a:t>刑法第一百五十三條第二款－煽惑他人違背法令罪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TW" altLang="en-US" b="0" dirty="0" smtClean="0"/>
                        <a:t>第散布流言或以詐術損害他人之信用 者，處二年以下有期徒刑、拘役或科或併科一千元以下罰金。</a:t>
                      </a:r>
                      <a:endParaRPr lang="zh-TW" altLang="en-US" b="0" dirty="0"/>
                    </a:p>
                  </a:txBody>
                  <a:tcPr anchor="ctr"/>
                </a:tc>
              </a:tr>
              <a:tr h="92039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b="1" dirty="0" smtClean="0"/>
                        <a:t>民法一百九十五條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TW" altLang="en-US" b="0" dirty="0" smtClean="0"/>
                        <a:t>不法侵害他人之身體、健康、名譽、自由、信用、隱 私、貞操，或不法侵害其他人格法益而情節重大者，被害人雖非財產上之損 害，亦得請求賠償相當之金額。其名譽被侵害者，並得請求回復名譽之適當 處分。</a:t>
                      </a:r>
                      <a:endParaRPr lang="zh-TW" altLang="en-US" b="0" dirty="0"/>
                    </a:p>
                  </a:txBody>
                  <a:tcPr anchor="ctr"/>
                </a:tc>
              </a:tr>
              <a:tr h="92039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b="1" dirty="0" smtClean="0"/>
                        <a:t>選罷法第九十二條</a:t>
                      </a:r>
                      <a:endParaRPr kumimoji="1" lang="zh-TW" altLang="en-US" b="1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TW" altLang="en-US" b="0" dirty="0" smtClean="0"/>
                        <a:t>意圖使候選人當選或不當選，以文字、圖畫、錄音、錄 影、演講或他法，散布謠言或傳播不實之事，足以生損害於公眾或他人者， 處五年以下有期徒刑。</a:t>
                      </a:r>
                      <a:endParaRPr lang="zh-TW" altLang="en-US" b="0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文字方塊 4"/>
          <p:cNvSpPr txBox="1"/>
          <p:nvPr/>
        </p:nvSpPr>
        <p:spPr>
          <a:xfrm rot="20855809">
            <a:off x="7764905" y="586415"/>
            <a:ext cx="30572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TW" altLang="en-US" sz="2800" dirty="0" smtClean="0">
                <a:solidFill>
                  <a:srgbClr val="FF0000"/>
                </a:solidFill>
              </a:rPr>
              <a:t>聚焦於懲處加害者</a:t>
            </a:r>
            <a:endParaRPr kumimoji="1" lang="zh-TW" altLang="en-US" sz="2800" dirty="0">
              <a:solidFill>
                <a:srgbClr val="FF0000"/>
              </a:solidFill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7440588" y="435139"/>
            <a:ext cx="607605" cy="690797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33738"/>
            <a:ext cx="1124262" cy="1124262"/>
          </a:xfrm>
          <a:prstGeom prst="rtTriangle">
            <a:avLst/>
          </a:prstGeom>
        </p:spPr>
      </p:pic>
    </p:spTree>
    <p:extLst>
      <p:ext uri="{BB962C8B-B14F-4D97-AF65-F5344CB8AC3E}">
        <p14:creationId xmlns:p14="http://schemas.microsoft.com/office/powerpoint/2010/main" val="1818984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標題 10"/>
          <p:cNvSpPr>
            <a:spLocks noGrp="1"/>
          </p:cNvSpPr>
          <p:nvPr>
            <p:ph type="title"/>
          </p:nvPr>
        </p:nvSpPr>
        <p:spPr>
          <a:xfrm>
            <a:off x="837172" y="200234"/>
            <a:ext cx="10515600" cy="1325563"/>
          </a:xfrm>
        </p:spPr>
        <p:txBody>
          <a:bodyPr/>
          <a:lstStyle/>
          <a:p>
            <a:r>
              <a:rPr kumimoji="1" lang="zh-TW" altLang="en-US" b="1" dirty="0" smtClean="0">
                <a:latin typeface="HanziPen TC" charset="-120"/>
                <a:ea typeface="HanziPen TC" charset="-120"/>
                <a:cs typeface="HanziPen TC" charset="-120"/>
              </a:rPr>
              <a:t>民間團體現行對策</a:t>
            </a:r>
            <a:endParaRPr kumimoji="1" lang="zh-TW" altLang="en-US" b="1" dirty="0">
              <a:latin typeface="HanziPen TC" charset="-120"/>
              <a:ea typeface="HanziPen TC" charset="-120"/>
              <a:cs typeface="HanziPen TC" charset="-120"/>
            </a:endParaRPr>
          </a:p>
        </p:txBody>
      </p:sp>
      <p:graphicFrame>
        <p:nvGraphicFramePr>
          <p:cNvPr id="6" name="內容版面配置區 5"/>
          <p:cNvGraphicFramePr>
            <a:graphicFrameLocks noGrp="1"/>
          </p:cNvGraphicFramePr>
          <p:nvPr>
            <p:ph idx="1"/>
            <p:extLst/>
          </p:nvPr>
        </p:nvGraphicFramePr>
        <p:xfrm>
          <a:off x="838200" y="1432653"/>
          <a:ext cx="10514572" cy="417047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628643"/>
                <a:gridCol w="2628643"/>
                <a:gridCol w="2628643"/>
                <a:gridCol w="2628643"/>
              </a:tblGrid>
              <a:tr h="834094"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/>
                        <a:t>現行對策</a:t>
                      </a:r>
                      <a:endParaRPr lang="zh-TW" altLang="en-US" dirty="0"/>
                    </a:p>
                  </a:txBody>
                  <a:tcPr marL="86208" marR="86208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/>
                        <a:t>辦理單位</a:t>
                      </a:r>
                      <a:endParaRPr lang="zh-TW" altLang="en-US" dirty="0"/>
                    </a:p>
                  </a:txBody>
                  <a:tcPr marL="86208" marR="86208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/>
                        <a:t>主要服務內容</a:t>
                      </a:r>
                      <a:endParaRPr lang="zh-TW" altLang="en-US" dirty="0"/>
                    </a:p>
                  </a:txBody>
                  <a:tcPr marL="86208" marR="86208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/>
                        <a:t>尚未概括之業務</a:t>
                      </a:r>
                      <a:endParaRPr lang="zh-TW" altLang="en-US" dirty="0"/>
                    </a:p>
                  </a:txBody>
                  <a:tcPr marL="86208" marR="86208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834094"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/>
                        <a:t>哎呦喂呀兒童專線服務</a:t>
                      </a:r>
                      <a:endParaRPr lang="zh-TW" altLang="en-US" dirty="0"/>
                    </a:p>
                  </a:txBody>
                  <a:tcPr marL="86208" marR="86208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/>
                        <a:t>兒福聯盟</a:t>
                      </a:r>
                      <a:endParaRPr lang="zh-TW" altLang="en-US" dirty="0"/>
                    </a:p>
                  </a:txBody>
                  <a:tcPr marL="86208" marR="86208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/>
                        <a:t>提供</a:t>
                      </a:r>
                      <a:r>
                        <a:rPr lang="en-US" altLang="zh-TW" dirty="0" smtClean="0"/>
                        <a:t>18</a:t>
                      </a:r>
                      <a:r>
                        <a:rPr lang="zh-TW" altLang="en-US" dirty="0" smtClean="0"/>
                        <a:t>以下孩童諮詢</a:t>
                      </a:r>
                      <a:endParaRPr lang="zh-TW" altLang="en-US" dirty="0"/>
                    </a:p>
                  </a:txBody>
                  <a:tcPr marL="86208" marR="86208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18</a:t>
                      </a:r>
                      <a:r>
                        <a:rPr lang="zh-TW" altLang="en-US" dirty="0" smtClean="0"/>
                        <a:t>以上諮詢與反擊方法</a:t>
                      </a:r>
                      <a:endParaRPr lang="zh-TW" altLang="en-US" dirty="0"/>
                    </a:p>
                  </a:txBody>
                  <a:tcPr marL="86208" marR="86208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834094"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/>
                        <a:t>踹共專線</a:t>
                      </a:r>
                    </a:p>
                  </a:txBody>
                  <a:tcPr marL="86208" marR="86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/>
                        <a:t>兒福聯盟</a:t>
                      </a:r>
                      <a:endParaRPr lang="zh-TW" altLang="en-US" dirty="0"/>
                    </a:p>
                  </a:txBody>
                  <a:tcPr marL="86208" marR="86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/>
                        <a:t>提供</a:t>
                      </a:r>
                      <a:r>
                        <a:rPr lang="en-US" altLang="zh-TW" dirty="0" smtClean="0"/>
                        <a:t>18</a:t>
                      </a:r>
                      <a:r>
                        <a:rPr lang="zh-TW" altLang="en-US" dirty="0" smtClean="0"/>
                        <a:t>以下孩童諮詢</a:t>
                      </a:r>
                      <a:endParaRPr lang="zh-TW" altLang="en-US" dirty="0"/>
                    </a:p>
                  </a:txBody>
                  <a:tcPr marL="86208" marR="86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 smtClean="0"/>
                        <a:t>18</a:t>
                      </a:r>
                      <a:r>
                        <a:rPr lang="zh-TW" altLang="en-US" dirty="0" smtClean="0"/>
                        <a:t>以上諮詢與反擊方法</a:t>
                      </a:r>
                    </a:p>
                  </a:txBody>
                  <a:tcPr marL="86208" marR="86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834094"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/>
                        <a:t>台灣展翅協會諮詢網</a:t>
                      </a:r>
                      <a:endParaRPr lang="zh-TW" altLang="en-US" dirty="0"/>
                    </a:p>
                  </a:txBody>
                  <a:tcPr marL="86208" marR="86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/>
                        <a:t>台灣展翅協會</a:t>
                      </a:r>
                      <a:endParaRPr lang="zh-TW" altLang="en-US" dirty="0"/>
                    </a:p>
                  </a:txBody>
                  <a:tcPr marL="86208" marR="86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/>
                        <a:t>提供事後心理諮詢輔導</a:t>
                      </a:r>
                      <a:endParaRPr lang="zh-TW" altLang="en-US" dirty="0"/>
                    </a:p>
                  </a:txBody>
                  <a:tcPr marL="86208" marR="86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dirty="0" smtClean="0"/>
                        <a:t>反擊方法</a:t>
                      </a:r>
                    </a:p>
                  </a:txBody>
                  <a:tcPr marL="86208" marR="86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834094"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/>
                        <a:t>心地好一點霸凌少一點</a:t>
                      </a:r>
                      <a:endParaRPr lang="zh-TW" altLang="en-US" dirty="0"/>
                    </a:p>
                  </a:txBody>
                  <a:tcPr marL="86208" marR="86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dirty="0" smtClean="0"/>
                        <a:t>心地好一點霸凌少一點</a:t>
                      </a:r>
                    </a:p>
                  </a:txBody>
                  <a:tcPr marL="86208" marR="86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dirty="0" smtClean="0"/>
                        <a:t>提供事後心理諮詢輔導</a:t>
                      </a:r>
                    </a:p>
                  </a:txBody>
                  <a:tcPr marL="86208" marR="86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dirty="0" smtClean="0"/>
                        <a:t>反擊方法</a:t>
                      </a:r>
                    </a:p>
                  </a:txBody>
                  <a:tcPr marL="86208" marR="8620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5" name="文字方塊 4"/>
          <p:cNvSpPr txBox="1"/>
          <p:nvPr/>
        </p:nvSpPr>
        <p:spPr>
          <a:xfrm>
            <a:off x="1439056" y="605602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TW" altLang="en-US" dirty="0"/>
          </a:p>
        </p:txBody>
      </p:sp>
      <p:sp>
        <p:nvSpPr>
          <p:cNvPr id="15" name="文字方塊 14"/>
          <p:cNvSpPr txBox="1"/>
          <p:nvPr/>
        </p:nvSpPr>
        <p:spPr>
          <a:xfrm>
            <a:off x="857011" y="5603123"/>
            <a:ext cx="106554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sz="2400" dirty="0" smtClean="0">
                <a:solidFill>
                  <a:srgbClr val="FF0000"/>
                </a:solidFill>
              </a:rPr>
              <a:t>2015</a:t>
            </a:r>
            <a:r>
              <a:rPr kumimoji="1" lang="zh-TW" altLang="en-US" sz="2400" dirty="0" smtClean="0">
                <a:solidFill>
                  <a:srgbClr val="FF0000"/>
                </a:solidFill>
              </a:rPr>
              <a:t>年，兒福與教育部合作，規定教師參與霸凌相關研習，內容以理論居多。</a:t>
            </a:r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33738"/>
            <a:ext cx="1124262" cy="1124262"/>
          </a:xfrm>
          <a:prstGeom prst="rtTriangle">
            <a:avLst/>
          </a:prstGeom>
        </p:spPr>
      </p:pic>
    </p:spTree>
    <p:extLst>
      <p:ext uri="{BB962C8B-B14F-4D97-AF65-F5344CB8AC3E}">
        <p14:creationId xmlns:p14="http://schemas.microsoft.com/office/powerpoint/2010/main" val="619480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35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/>
          <p:nvPr/>
        </p:nvSpPr>
        <p:spPr>
          <a:xfrm>
            <a:off x="1173720" y="2526206"/>
            <a:ext cx="7962000" cy="928800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t" anchorCtr="0">
            <a:noAutofit/>
          </a:bodyPr>
          <a:lstStyle/>
          <a:p>
            <a:pPr>
              <a:spcBef>
                <a:spcPts val="0"/>
              </a:spcBef>
            </a:pPr>
            <a:r>
              <a:rPr lang="zh-TW" altLang="en-US" sz="5400" b="1" dirty="0">
                <a:solidFill>
                  <a:srgbClr val="FB9101"/>
                </a:solidFill>
                <a:latin typeface="Hannotate TC" charset="-120"/>
                <a:ea typeface="Hannotate TC" charset="-120"/>
                <a:cs typeface="Hannotate TC" charset="-120"/>
              </a:rPr>
              <a:t>第二</a:t>
            </a:r>
            <a:r>
              <a:rPr lang="zh-TW" altLang="en-US" sz="5400" b="1" dirty="0" smtClean="0">
                <a:solidFill>
                  <a:srgbClr val="FB9101"/>
                </a:solidFill>
                <a:latin typeface="Hannotate TC" charset="-120"/>
                <a:ea typeface="Hannotate TC" charset="-120"/>
                <a:cs typeface="Hannotate TC" charset="-120"/>
              </a:rPr>
              <a:t>步驟 </a:t>
            </a:r>
            <a:r>
              <a:rPr lang="en-US" altLang="zh-TW" sz="5400" b="1" dirty="0" smtClean="0">
                <a:solidFill>
                  <a:srgbClr val="FB9101"/>
                </a:solidFill>
                <a:latin typeface="Hannotate TC" charset="-120"/>
                <a:ea typeface="Hannotate TC" charset="-120"/>
                <a:cs typeface="Hannotate TC" charset="-120"/>
              </a:rPr>
              <a:t>STEP 2</a:t>
            </a:r>
          </a:p>
        </p:txBody>
      </p:sp>
      <p:sp>
        <p:nvSpPr>
          <p:cNvPr id="2" name="文字方塊 1"/>
          <p:cNvSpPr txBox="1"/>
          <p:nvPr/>
        </p:nvSpPr>
        <p:spPr>
          <a:xfrm>
            <a:off x="3867463" y="3852472"/>
            <a:ext cx="295465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TW" altLang="en-US" sz="5400" b="1" dirty="0" smtClean="0">
                <a:solidFill>
                  <a:schemeClr val="accent2"/>
                </a:solidFill>
                <a:latin typeface="Hannotate TC" charset="-120"/>
                <a:ea typeface="Hannotate TC" charset="-120"/>
                <a:cs typeface="Hannotate TC" charset="-120"/>
              </a:rPr>
              <a:t>可行政策</a:t>
            </a:r>
            <a:endParaRPr kumimoji="1" lang="zh-TW" altLang="en-US" sz="5400" b="1" dirty="0">
              <a:solidFill>
                <a:schemeClr val="accent2"/>
              </a:solidFill>
              <a:latin typeface="Hannotate TC" charset="-120"/>
              <a:ea typeface="Hannotate TC" charset="-120"/>
              <a:cs typeface="Hannotate TC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032684367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Shape 59"/>
          <p:cNvPicPr preferRelativeResize="0"/>
          <p:nvPr/>
        </p:nvPicPr>
        <p:blipFill rotWithShape="1">
          <a:blip r:embed="rId3">
            <a:alphaModFix/>
          </a:blip>
          <a:srcRect t="-1380" b="1380"/>
          <a:stretch/>
        </p:blipFill>
        <p:spPr>
          <a:xfrm>
            <a:off x="308234" y="1187467"/>
            <a:ext cx="11774165" cy="4951332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33738"/>
            <a:ext cx="1124262" cy="1124262"/>
          </a:xfrm>
          <a:prstGeom prst="rtTriangle">
            <a:avLst/>
          </a:prstGeom>
        </p:spPr>
      </p:pic>
    </p:spTree>
    <p:extLst>
      <p:ext uri="{BB962C8B-B14F-4D97-AF65-F5344CB8AC3E}">
        <p14:creationId xmlns:p14="http://schemas.microsoft.com/office/powerpoint/2010/main" val="1162824071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圖說文字 6"/>
          <p:cNvSpPr/>
          <p:nvPr/>
        </p:nvSpPr>
        <p:spPr>
          <a:xfrm>
            <a:off x="7366742" y="522476"/>
            <a:ext cx="3717235" cy="2177427"/>
          </a:xfrm>
          <a:prstGeom prst="wedgeRectCallout">
            <a:avLst>
              <a:gd name="adj1" fmla="val -57197"/>
              <a:gd name="adj2" fmla="val 69803"/>
            </a:avLst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kumimoji="1" lang="zh-TW" altLang="en-US" sz="2400" dirty="0" smtClean="0">
                <a:latin typeface="LiHei Pro Medium" charset="-120"/>
                <a:ea typeface="LiHei Pro Medium" charset="-120"/>
                <a:cs typeface="LiHei Pro Medium" charset="-120"/>
              </a:rPr>
              <a:t>弊：</a:t>
            </a:r>
          </a:p>
          <a:p>
            <a:endParaRPr lang="zh-TW" altLang="en-US" sz="2400" dirty="0">
              <a:latin typeface="LiHei Pro Medium" charset="-120"/>
              <a:ea typeface="LiHei Pro Medium" charset="-120"/>
              <a:cs typeface="LiHei Pro Medium" charset="-120"/>
            </a:endParaRPr>
          </a:p>
          <a:p>
            <a:pPr marL="342900" indent="-342900">
              <a:buFont typeface="Arial" charset="0"/>
              <a:buChar char="•"/>
            </a:pPr>
            <a:r>
              <a:rPr kumimoji="1" lang="zh-TW" altLang="en-US" sz="2400" dirty="0" smtClean="0">
                <a:latin typeface="LiHei Pro Medium" charset="-120"/>
                <a:ea typeface="LiHei Pro Medium" charset="-120"/>
                <a:cs typeface="LiHei Pro Medium" charset="-120"/>
              </a:rPr>
              <a:t>跨部會溝通麻煩</a:t>
            </a:r>
          </a:p>
          <a:p>
            <a:pPr marL="342900" indent="-342900">
              <a:buFont typeface="Arial" charset="0"/>
              <a:buChar char="•"/>
            </a:pPr>
            <a:r>
              <a:rPr kumimoji="1" lang="zh-TW" altLang="en-US" sz="2400" dirty="0" smtClean="0">
                <a:latin typeface="LiHei Pro Medium" charset="-120"/>
                <a:ea typeface="LiHei Pro Medium" charset="-120"/>
                <a:cs typeface="LiHei Pro Medium" charset="-120"/>
              </a:rPr>
              <a:t>程序使時間延長</a:t>
            </a:r>
            <a:endParaRPr kumimoji="1" lang="zh-TW" altLang="en-US" sz="2400" dirty="0">
              <a:latin typeface="LiHei Pro Medium" charset="-120"/>
              <a:ea typeface="LiHei Pro Medium" charset="-120"/>
              <a:cs typeface="LiHei Pro Medium" charset="-120"/>
            </a:endParaRPr>
          </a:p>
        </p:txBody>
      </p:sp>
      <p:sp>
        <p:nvSpPr>
          <p:cNvPr id="8" name="矩形圖說文字 7"/>
          <p:cNvSpPr/>
          <p:nvPr/>
        </p:nvSpPr>
        <p:spPr>
          <a:xfrm>
            <a:off x="7366742" y="4128392"/>
            <a:ext cx="3717235" cy="2098623"/>
          </a:xfrm>
          <a:prstGeom prst="wedgeRectCallout">
            <a:avLst>
              <a:gd name="adj1" fmla="val -55987"/>
              <a:gd name="adj2" fmla="val -72340"/>
            </a:avLst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kumimoji="1" lang="zh-TW" altLang="en-US" sz="2400" dirty="0" smtClean="0">
                <a:latin typeface="LiHei Pro Medium" charset="-120"/>
                <a:ea typeface="LiHei Pro Medium" charset="-120"/>
                <a:cs typeface="LiHei Pro Medium" charset="-120"/>
              </a:rPr>
              <a:t>反對：</a:t>
            </a:r>
          </a:p>
          <a:p>
            <a:endParaRPr lang="zh-TW" altLang="en-US" sz="2400" dirty="0">
              <a:latin typeface="LiHei Pro Medium" charset="-120"/>
              <a:ea typeface="LiHei Pro Medium" charset="-120"/>
              <a:cs typeface="LiHei Pro Medium" charset="-120"/>
            </a:endParaRPr>
          </a:p>
          <a:p>
            <a:pPr marL="342900" indent="-342900">
              <a:buFont typeface="Arial" charset="0"/>
              <a:buChar char="•"/>
            </a:pPr>
            <a:r>
              <a:rPr kumimoji="1" lang="zh-TW" altLang="en-US" sz="2400" dirty="0" smtClean="0">
                <a:latin typeface="LiHei Pro Medium" charset="-120"/>
                <a:ea typeface="LiHei Pro Medium" charset="-120"/>
                <a:cs typeface="LiHei Pro Medium" charset="-120"/>
              </a:rPr>
              <a:t>立法委員</a:t>
            </a:r>
            <a:endParaRPr kumimoji="1" lang="zh-TW" altLang="en-US" sz="2400" dirty="0">
              <a:latin typeface="LiHei Pro Medium" charset="-120"/>
              <a:ea typeface="LiHei Pro Medium" charset="-120"/>
              <a:cs typeface="LiHei Pro Medium" charset="-120"/>
            </a:endParaRPr>
          </a:p>
        </p:txBody>
      </p:sp>
      <p:sp>
        <p:nvSpPr>
          <p:cNvPr id="9" name="矩形圖說文字 8"/>
          <p:cNvSpPr/>
          <p:nvPr/>
        </p:nvSpPr>
        <p:spPr>
          <a:xfrm flipH="1">
            <a:off x="803385" y="522476"/>
            <a:ext cx="3800278" cy="2177427"/>
          </a:xfrm>
          <a:prstGeom prst="wedgeRectCallout">
            <a:avLst>
              <a:gd name="adj1" fmla="val -57197"/>
              <a:gd name="adj2" fmla="val 69803"/>
            </a:avLst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kumimoji="1" lang="zh-TW" altLang="en-US" sz="2400" dirty="0" smtClean="0">
                <a:latin typeface="LiHei Pro Medium" charset="-120"/>
                <a:ea typeface="LiHei Pro Medium" charset="-120"/>
                <a:cs typeface="LiHei Pro Medium" charset="-120"/>
              </a:rPr>
              <a:t>利：</a:t>
            </a:r>
          </a:p>
          <a:p>
            <a:endParaRPr lang="zh-TW" altLang="en-US" sz="2400" dirty="0">
              <a:latin typeface="LiHei Pro Medium" charset="-120"/>
              <a:ea typeface="LiHei Pro Medium" charset="-120"/>
              <a:cs typeface="LiHei Pro Medium" charset="-120"/>
            </a:endParaRPr>
          </a:p>
          <a:p>
            <a:pPr marL="342900" indent="-342900">
              <a:buFont typeface="Arial" charset="0"/>
              <a:buChar char="•"/>
            </a:pPr>
            <a:r>
              <a:rPr kumimoji="1" lang="zh-TW" altLang="en-US" sz="2400" dirty="0" smtClean="0">
                <a:latin typeface="LiHei Pro Medium" charset="-120"/>
                <a:ea typeface="LiHei Pro Medium" charset="-120"/>
                <a:cs typeface="LiHei Pro Medium" charset="-120"/>
              </a:rPr>
              <a:t>分工減輕各壓力</a:t>
            </a:r>
          </a:p>
          <a:p>
            <a:pPr marL="342900" indent="-342900">
              <a:buFont typeface="Arial" charset="0"/>
              <a:buChar char="•"/>
            </a:pPr>
            <a:r>
              <a:rPr kumimoji="1" lang="zh-TW" altLang="en-US" sz="2400" dirty="0" smtClean="0">
                <a:latin typeface="LiHei Pro Medium" charset="-120"/>
                <a:ea typeface="LiHei Pro Medium" charset="-120"/>
                <a:cs typeface="LiHei Pro Medium" charset="-120"/>
              </a:rPr>
              <a:t>各部會發揮所長</a:t>
            </a:r>
            <a:endParaRPr kumimoji="1" lang="zh-TW" altLang="en-US" sz="2400" dirty="0">
              <a:latin typeface="LiHei Pro Medium" charset="-120"/>
              <a:ea typeface="LiHei Pro Medium" charset="-120"/>
              <a:cs typeface="LiHei Pro Medium" charset="-120"/>
            </a:endParaRPr>
          </a:p>
        </p:txBody>
      </p:sp>
      <p:sp>
        <p:nvSpPr>
          <p:cNvPr id="11" name="矩形圖說文字 10"/>
          <p:cNvSpPr/>
          <p:nvPr/>
        </p:nvSpPr>
        <p:spPr>
          <a:xfrm flipH="1">
            <a:off x="803385" y="4128392"/>
            <a:ext cx="3800278" cy="2173573"/>
          </a:xfrm>
          <a:prstGeom prst="wedgeRectCallout">
            <a:avLst>
              <a:gd name="adj1" fmla="val -55637"/>
              <a:gd name="adj2" fmla="val -72869"/>
            </a:avLst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kumimoji="1" lang="zh-TW" altLang="en-US" sz="2400" dirty="0" smtClean="0">
                <a:latin typeface="LiHei Pro Medium" charset="-120"/>
                <a:ea typeface="LiHei Pro Medium" charset="-120"/>
                <a:cs typeface="LiHei Pro Medium" charset="-120"/>
              </a:rPr>
              <a:t>支持：</a:t>
            </a:r>
          </a:p>
          <a:p>
            <a:endParaRPr lang="zh-TW" altLang="en-US" sz="2400" dirty="0">
              <a:latin typeface="LiHei Pro Medium" charset="-120"/>
              <a:ea typeface="LiHei Pro Medium" charset="-120"/>
              <a:cs typeface="LiHei Pro Medium" charset="-120"/>
            </a:endParaRPr>
          </a:p>
          <a:p>
            <a:pPr marL="342900" indent="-342900">
              <a:buFont typeface="Arial" charset="0"/>
              <a:buChar char="•"/>
            </a:pPr>
            <a:r>
              <a:rPr kumimoji="1" lang="zh-TW" altLang="en-US" sz="2400" dirty="0" smtClean="0">
                <a:latin typeface="LiHei Pro Medium" charset="-120"/>
                <a:ea typeface="LiHei Pro Medium" charset="-120"/>
                <a:cs typeface="LiHei Pro Medium" charset="-120"/>
              </a:rPr>
              <a:t>行政部門</a:t>
            </a:r>
          </a:p>
          <a:p>
            <a:pPr marL="342900" indent="-342900">
              <a:buFont typeface="Arial" charset="0"/>
              <a:buChar char="•"/>
            </a:pPr>
            <a:r>
              <a:rPr kumimoji="1" lang="zh-TW" altLang="en-US" sz="2400" dirty="0" smtClean="0">
                <a:latin typeface="LiHei Pro Medium" charset="-120"/>
                <a:ea typeface="LiHei Pro Medium" charset="-120"/>
                <a:cs typeface="LiHei Pro Medium" charset="-120"/>
              </a:rPr>
              <a:t>民眾</a:t>
            </a:r>
            <a:endParaRPr kumimoji="1" lang="zh-TW" altLang="en-US" sz="2400" dirty="0">
              <a:latin typeface="LiHei Pro Medium" charset="-120"/>
              <a:ea typeface="LiHei Pro Medium" charset="-120"/>
              <a:cs typeface="LiHei Pro Medium" charset="-120"/>
            </a:endParaRPr>
          </a:p>
        </p:txBody>
      </p:sp>
      <p:sp>
        <p:nvSpPr>
          <p:cNvPr id="12" name="圓角矩形 11"/>
          <p:cNvSpPr/>
          <p:nvPr/>
        </p:nvSpPr>
        <p:spPr>
          <a:xfrm>
            <a:off x="5100783" y="2477613"/>
            <a:ext cx="1768839" cy="1828800"/>
          </a:xfrm>
          <a:prstGeom prst="roundRect">
            <a:avLst/>
          </a:prstGeom>
          <a:gradFill>
            <a:gsLst>
              <a:gs pos="0">
                <a:srgbClr val="28BEFF"/>
              </a:gs>
              <a:gs pos="100000">
                <a:schemeClr val="bg1"/>
              </a:gs>
              <a:gs pos="100000">
                <a:schemeClr val="bg1"/>
              </a:gs>
            </a:gsLst>
          </a:gra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zh-TW" altLang="en-US" sz="4400" dirty="0" smtClean="0">
                <a:latin typeface="LiHei Pro Medium" charset="-120"/>
                <a:ea typeface="LiHei Pro Medium" charset="-120"/>
                <a:cs typeface="LiHei Pro Medium" charset="-120"/>
              </a:rPr>
              <a:t>制度層面</a:t>
            </a:r>
            <a:endParaRPr kumimoji="1" lang="zh-TW" altLang="en-US" sz="4400" dirty="0">
              <a:latin typeface="LiHei Pro Medium" charset="-120"/>
              <a:ea typeface="LiHei Pro Medium" charset="-120"/>
              <a:cs typeface="LiHei Pro Medium" charset="-120"/>
            </a:endParaRPr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48486"/>
            <a:ext cx="1124262" cy="1124262"/>
          </a:xfrm>
          <a:prstGeom prst="rtTriangle">
            <a:avLst/>
          </a:prstGeom>
        </p:spPr>
      </p:pic>
    </p:spTree>
    <p:extLst>
      <p:ext uri="{BB962C8B-B14F-4D97-AF65-F5344CB8AC3E}">
        <p14:creationId xmlns:p14="http://schemas.microsoft.com/office/powerpoint/2010/main" val="1956297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圖說文字 6"/>
          <p:cNvSpPr/>
          <p:nvPr/>
        </p:nvSpPr>
        <p:spPr>
          <a:xfrm>
            <a:off x="7471674" y="567446"/>
            <a:ext cx="3717235" cy="2177427"/>
          </a:xfrm>
          <a:prstGeom prst="wedgeRectCallout">
            <a:avLst>
              <a:gd name="adj1" fmla="val -57197"/>
              <a:gd name="adj2" fmla="val 69803"/>
            </a:avLst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kumimoji="1" lang="zh-TW" altLang="en-US" sz="2400" dirty="0" smtClean="0">
                <a:latin typeface="LiHei Pro Medium" charset="-120"/>
                <a:ea typeface="LiHei Pro Medium" charset="-120"/>
                <a:cs typeface="LiHei Pro Medium" charset="-120"/>
              </a:rPr>
              <a:t>弊：</a:t>
            </a:r>
          </a:p>
          <a:p>
            <a:pPr marL="457200" indent="-457200">
              <a:buFont typeface="+mj-lt"/>
              <a:buAutoNum type="arabicPeriod"/>
            </a:pPr>
            <a:r>
              <a:rPr kumimoji="1" lang="zh-TW" altLang="en-US" sz="2400" dirty="0" smtClean="0">
                <a:latin typeface="LiHei Pro Medium" charset="-120"/>
                <a:ea typeface="LiHei Pro Medium" charset="-120"/>
                <a:cs typeface="LiHei Pro Medium" charset="-120"/>
              </a:rPr>
              <a:t>友善校園</a:t>
            </a:r>
          </a:p>
          <a:p>
            <a:pPr lvl="1"/>
            <a:r>
              <a:rPr kumimoji="1" lang="zh-TW" altLang="en-US" sz="2400" dirty="0" smtClean="0">
                <a:latin typeface="LiHei Pro Medium" charset="-120"/>
                <a:ea typeface="LiHei Pro Medium" charset="-120"/>
                <a:cs typeface="LiHei Pro Medium" charset="-120"/>
              </a:rPr>
              <a:t>徒具口號，無實質實施</a:t>
            </a:r>
            <a:endParaRPr lang="zh-TW" altLang="en-US" sz="2400" dirty="0" smtClean="0">
              <a:latin typeface="LiHei Pro Medium" charset="-120"/>
              <a:ea typeface="LiHei Pro Medium" charset="-120"/>
              <a:cs typeface="LiHei Pro Medium" charset="-120"/>
            </a:endParaRPr>
          </a:p>
          <a:p>
            <a:pPr marL="457200" indent="-457200">
              <a:buFont typeface="+mj-lt"/>
              <a:buAutoNum type="arabicPeriod"/>
            </a:pPr>
            <a:r>
              <a:rPr kumimoji="1" lang="en-US" altLang="zh-TW" sz="2400" dirty="0" smtClean="0">
                <a:latin typeface="LiHei Pro Medium" charset="-120"/>
                <a:ea typeface="LiHei Pro Medium" charset="-120"/>
                <a:cs typeface="LiHei Pro Medium" charset="-120"/>
              </a:rPr>
              <a:t>1040062584</a:t>
            </a:r>
          </a:p>
          <a:p>
            <a:pPr lvl="1"/>
            <a:r>
              <a:rPr kumimoji="1" lang="en-US" altLang="zh-TW" sz="2400" dirty="0" smtClean="0">
                <a:latin typeface="LiHei Pro Medium" charset="-120"/>
                <a:ea typeface="LiHei Pro Medium" charset="-120"/>
                <a:cs typeface="LiHei Pro Medium" charset="-120"/>
              </a:rPr>
              <a:t>{ }</a:t>
            </a:r>
            <a:endParaRPr kumimoji="1" lang="zh-TW" altLang="en-US" sz="2400" dirty="0" smtClean="0">
              <a:latin typeface="LiHei Pro Medium" charset="-120"/>
              <a:ea typeface="LiHei Pro Medium" charset="-120"/>
              <a:cs typeface="LiHei Pro Medium" charset="-120"/>
            </a:endParaRPr>
          </a:p>
        </p:txBody>
      </p:sp>
      <p:sp>
        <p:nvSpPr>
          <p:cNvPr id="8" name="矩形圖說文字 7"/>
          <p:cNvSpPr/>
          <p:nvPr/>
        </p:nvSpPr>
        <p:spPr>
          <a:xfrm>
            <a:off x="7471674" y="4173362"/>
            <a:ext cx="3717235" cy="2098623"/>
          </a:xfrm>
          <a:prstGeom prst="wedgeRectCallout">
            <a:avLst>
              <a:gd name="adj1" fmla="val -55987"/>
              <a:gd name="adj2" fmla="val -72340"/>
            </a:avLst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kumimoji="1" lang="zh-TW" altLang="en-US" sz="2400" dirty="0" smtClean="0">
                <a:latin typeface="LiHei Pro Medium" charset="-120"/>
                <a:ea typeface="LiHei Pro Medium" charset="-120"/>
                <a:cs typeface="LiHei Pro Medium" charset="-120"/>
              </a:rPr>
              <a:t>反對：</a:t>
            </a:r>
          </a:p>
          <a:p>
            <a:pPr marL="457200" indent="-457200">
              <a:buFont typeface="+mj-lt"/>
              <a:buAutoNum type="arabicPeriod"/>
            </a:pPr>
            <a:r>
              <a:rPr kumimoji="1" lang="zh-TW" altLang="en-US" sz="2400" dirty="0" smtClean="0">
                <a:latin typeface="LiHei Pro Medium" charset="-120"/>
                <a:ea typeface="LiHei Pro Medium" charset="-120"/>
                <a:cs typeface="LiHei Pro Medium" charset="-120"/>
              </a:rPr>
              <a:t>友善校園</a:t>
            </a:r>
          </a:p>
          <a:p>
            <a:pPr lvl="1"/>
            <a:r>
              <a:rPr lang="en-US" altLang="zh-TW" sz="2400" dirty="0" smtClean="0">
                <a:latin typeface="LiHei Pro Medium" charset="-120"/>
                <a:ea typeface="LiHei Pro Medium" charset="-120"/>
                <a:cs typeface="LiHei Pro Medium" charset="-120"/>
              </a:rPr>
              <a:t>{ }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zh-TW" sz="2400" dirty="0" smtClean="0">
                <a:latin typeface="LiHei Pro Medium" charset="-120"/>
                <a:ea typeface="LiHei Pro Medium" charset="-120"/>
                <a:cs typeface="LiHei Pro Medium" charset="-120"/>
              </a:rPr>
              <a:t>1040062584</a:t>
            </a:r>
          </a:p>
          <a:p>
            <a:pPr lvl="1"/>
            <a:r>
              <a:rPr lang="en-US" altLang="zh-TW" sz="2400" dirty="0" smtClean="0">
                <a:latin typeface="LiHei Pro Medium" charset="-120"/>
                <a:ea typeface="LiHei Pro Medium" charset="-120"/>
                <a:cs typeface="LiHei Pro Medium" charset="-120"/>
              </a:rPr>
              <a:t>{ }</a:t>
            </a:r>
          </a:p>
        </p:txBody>
      </p:sp>
      <p:sp>
        <p:nvSpPr>
          <p:cNvPr id="9" name="矩形圖說文字 8"/>
          <p:cNvSpPr/>
          <p:nvPr/>
        </p:nvSpPr>
        <p:spPr>
          <a:xfrm flipH="1">
            <a:off x="908317" y="567446"/>
            <a:ext cx="3800278" cy="2177427"/>
          </a:xfrm>
          <a:prstGeom prst="wedgeRectCallout">
            <a:avLst>
              <a:gd name="adj1" fmla="val -57197"/>
              <a:gd name="adj2" fmla="val 69803"/>
            </a:avLst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kumimoji="1" lang="zh-TW" altLang="en-US" sz="2400" dirty="0" smtClean="0">
                <a:latin typeface="LiHei Pro Medium" charset="-120"/>
                <a:ea typeface="LiHei Pro Medium" charset="-120"/>
                <a:cs typeface="LiHei Pro Medium" charset="-120"/>
              </a:rPr>
              <a:t>利：</a:t>
            </a:r>
          </a:p>
          <a:p>
            <a:pPr marL="457200" indent="-457200">
              <a:buFont typeface="+mj-lt"/>
              <a:buAutoNum type="arabicPeriod"/>
            </a:pPr>
            <a:r>
              <a:rPr kumimoji="1" lang="zh-TW" altLang="en-US" sz="2400" dirty="0" smtClean="0">
                <a:latin typeface="LiHei Pro Medium" charset="-120"/>
                <a:ea typeface="LiHei Pro Medium" charset="-120"/>
                <a:cs typeface="LiHei Pro Medium" charset="-120"/>
              </a:rPr>
              <a:t>友善校園</a:t>
            </a:r>
          </a:p>
          <a:p>
            <a:pPr lvl="1"/>
            <a:r>
              <a:rPr kumimoji="1" lang="zh-TW" altLang="en-US" sz="2400" dirty="0" smtClean="0">
                <a:latin typeface="LiHei Pro Medium" charset="-120"/>
                <a:ea typeface="LiHei Pro Medium" charset="-120"/>
                <a:cs typeface="LiHei Pro Medium" charset="-120"/>
              </a:rPr>
              <a:t>改觀念，治根本</a:t>
            </a:r>
            <a:endParaRPr lang="zh-TW" altLang="en-US" sz="2400" dirty="0" smtClean="0">
              <a:latin typeface="LiHei Pro Medium" charset="-120"/>
              <a:ea typeface="LiHei Pro Medium" charset="-120"/>
              <a:cs typeface="LiHei Pro Medium" charset="-12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altLang="zh-TW" sz="2400" dirty="0" smtClean="0">
                <a:latin typeface="LiHei Pro Medium" charset="-120"/>
                <a:ea typeface="LiHei Pro Medium" charset="-120"/>
                <a:cs typeface="LiHei Pro Medium" charset="-120"/>
              </a:rPr>
              <a:t>1040062584</a:t>
            </a:r>
          </a:p>
          <a:p>
            <a:pPr lvl="1"/>
            <a:r>
              <a:rPr lang="zh-TW" altLang="en-US" sz="2400" dirty="0" smtClean="0">
                <a:latin typeface="LiHei Pro Medium" charset="-120"/>
                <a:ea typeface="LiHei Pro Medium" charset="-120"/>
                <a:cs typeface="LiHei Pro Medium" charset="-120"/>
              </a:rPr>
              <a:t>資訊教育實際，實用</a:t>
            </a:r>
          </a:p>
        </p:txBody>
      </p:sp>
      <p:sp>
        <p:nvSpPr>
          <p:cNvPr id="11" name="矩形圖說文字 10"/>
          <p:cNvSpPr/>
          <p:nvPr/>
        </p:nvSpPr>
        <p:spPr>
          <a:xfrm flipH="1">
            <a:off x="908317" y="4173362"/>
            <a:ext cx="3800278" cy="2173573"/>
          </a:xfrm>
          <a:prstGeom prst="wedgeRectCallout">
            <a:avLst>
              <a:gd name="adj1" fmla="val -55637"/>
              <a:gd name="adj2" fmla="val -72869"/>
            </a:avLst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kumimoji="1" lang="zh-TW" altLang="en-US" sz="2400" dirty="0" smtClean="0">
                <a:latin typeface="LiHei Pro Medium" charset="-120"/>
                <a:ea typeface="LiHei Pro Medium" charset="-120"/>
                <a:cs typeface="LiHei Pro Medium" charset="-120"/>
              </a:rPr>
              <a:t>支持：</a:t>
            </a:r>
            <a:endParaRPr kumimoji="1" lang="en-US" altLang="zh-TW" sz="2400" dirty="0" smtClean="0">
              <a:latin typeface="LiHei Pro Medium" charset="-120"/>
              <a:ea typeface="LiHei Pro Medium" charset="-120"/>
              <a:cs typeface="LiHei Pro Medium" charset="-120"/>
            </a:endParaRPr>
          </a:p>
          <a:p>
            <a:pPr marL="457200" indent="-457200">
              <a:buFont typeface="+mj-lt"/>
              <a:buAutoNum type="arabicPeriod"/>
            </a:pPr>
            <a:r>
              <a:rPr kumimoji="1" lang="zh-TW" altLang="en-US" sz="2400" dirty="0" smtClean="0">
                <a:latin typeface="LiHei Pro Medium" charset="-120"/>
                <a:ea typeface="LiHei Pro Medium" charset="-120"/>
                <a:cs typeface="LiHei Pro Medium" charset="-120"/>
              </a:rPr>
              <a:t>友善校園</a:t>
            </a:r>
            <a:endParaRPr lang="zh-TW" altLang="en-US" sz="2400" dirty="0" smtClean="0">
              <a:latin typeface="LiHei Pro Medium" charset="-120"/>
              <a:ea typeface="LiHei Pro Medium" charset="-120"/>
              <a:cs typeface="LiHei Pro Medium" charset="-120"/>
            </a:endParaRPr>
          </a:p>
          <a:p>
            <a:pPr lvl="1"/>
            <a:r>
              <a:rPr kumimoji="1" lang="zh-TW" altLang="en-US" sz="2400" dirty="0" smtClean="0">
                <a:latin typeface="LiHei Pro Medium" charset="-120"/>
                <a:ea typeface="LiHei Pro Medium" charset="-120"/>
                <a:cs typeface="LiHei Pro Medium" charset="-120"/>
              </a:rPr>
              <a:t>各級學校，兒少團體</a:t>
            </a:r>
          </a:p>
          <a:p>
            <a:pPr marL="457200" indent="-457200">
              <a:buFont typeface="+mj-lt"/>
              <a:buAutoNum type="arabicPeriod"/>
            </a:pPr>
            <a:r>
              <a:rPr kumimoji="1" lang="en-US" altLang="zh-TW" sz="2400" dirty="0" smtClean="0">
                <a:latin typeface="LiHei Pro Medium" charset="-120"/>
                <a:ea typeface="LiHei Pro Medium" charset="-120"/>
                <a:cs typeface="LiHei Pro Medium" charset="-120"/>
              </a:rPr>
              <a:t>1040062584</a:t>
            </a:r>
          </a:p>
          <a:p>
            <a:pPr lvl="1"/>
            <a:r>
              <a:rPr kumimoji="1" lang="zh-TW" altLang="en-US" sz="2400" dirty="0" smtClean="0">
                <a:latin typeface="LiHei Pro Medium" charset="-120"/>
                <a:ea typeface="LiHei Pro Medium" charset="-120"/>
                <a:cs typeface="LiHei Pro Medium" charset="-120"/>
              </a:rPr>
              <a:t>學生家長</a:t>
            </a:r>
          </a:p>
        </p:txBody>
      </p:sp>
      <p:sp>
        <p:nvSpPr>
          <p:cNvPr id="12" name="圓角矩形 11"/>
          <p:cNvSpPr/>
          <p:nvPr/>
        </p:nvSpPr>
        <p:spPr>
          <a:xfrm>
            <a:off x="5205715" y="2522583"/>
            <a:ext cx="1768839" cy="1828800"/>
          </a:xfrm>
          <a:prstGeom prst="roundRect">
            <a:avLst/>
          </a:prstGeom>
          <a:gradFill>
            <a:gsLst>
              <a:gs pos="0">
                <a:srgbClr val="28BEFF"/>
              </a:gs>
              <a:gs pos="100000">
                <a:schemeClr val="bg1"/>
              </a:gs>
              <a:gs pos="100000">
                <a:schemeClr val="bg1"/>
              </a:gs>
            </a:gsLst>
          </a:gra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zh-TW" altLang="en-US" sz="4400" dirty="0" smtClean="0">
                <a:latin typeface="LiHei Pro Medium" charset="-120"/>
                <a:ea typeface="LiHei Pro Medium" charset="-120"/>
                <a:cs typeface="LiHei Pro Medium" charset="-120"/>
              </a:rPr>
              <a:t>教育層面</a:t>
            </a:r>
            <a:endParaRPr kumimoji="1" lang="zh-TW" altLang="en-US" sz="4400" dirty="0">
              <a:latin typeface="LiHei Pro Medium" charset="-120"/>
              <a:ea typeface="LiHei Pro Medium" charset="-120"/>
              <a:cs typeface="LiHei Pro Medium" charset="-120"/>
            </a:endParaRPr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33738"/>
            <a:ext cx="1124262" cy="1124262"/>
          </a:xfrm>
          <a:prstGeom prst="rtTriangle">
            <a:avLst/>
          </a:prstGeom>
        </p:spPr>
      </p:pic>
    </p:spTree>
    <p:extLst>
      <p:ext uri="{BB962C8B-B14F-4D97-AF65-F5344CB8AC3E}">
        <p14:creationId xmlns:p14="http://schemas.microsoft.com/office/powerpoint/2010/main" val="2416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圖說文字 6"/>
          <p:cNvSpPr/>
          <p:nvPr/>
        </p:nvSpPr>
        <p:spPr>
          <a:xfrm>
            <a:off x="7426703" y="627408"/>
            <a:ext cx="3717235" cy="2177427"/>
          </a:xfrm>
          <a:prstGeom prst="wedgeRectCallout">
            <a:avLst>
              <a:gd name="adj1" fmla="val -57197"/>
              <a:gd name="adj2" fmla="val 69803"/>
            </a:avLst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kumimoji="1" lang="zh-TW" altLang="en-US" sz="2400" dirty="0" smtClean="0">
                <a:latin typeface="LiHei Pro Medium" charset="-120"/>
                <a:ea typeface="LiHei Pro Medium" charset="-120"/>
                <a:cs typeface="LiHei Pro Medium" charset="-120"/>
              </a:rPr>
              <a:t>弊：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zh-TW" sz="2400" dirty="0" err="1" smtClean="0">
                <a:latin typeface="LiHei Pro Medium" charset="-120"/>
                <a:ea typeface="LiHei Pro Medium" charset="-120"/>
                <a:cs typeface="LiHei Pro Medium" charset="-120"/>
              </a:rPr>
              <a:t>iWin</a:t>
            </a:r>
            <a:endParaRPr lang="en-US" altLang="zh-TW" sz="2400" dirty="0" smtClean="0">
              <a:latin typeface="LiHei Pro Medium" charset="-120"/>
              <a:ea typeface="LiHei Pro Medium" charset="-120"/>
              <a:cs typeface="LiHei Pro Medium" charset="-120"/>
            </a:endParaRPr>
          </a:p>
          <a:p>
            <a:pPr lvl="1"/>
            <a:r>
              <a:rPr kumimoji="1" lang="zh-TW" altLang="en-US" sz="2400" dirty="0" smtClean="0">
                <a:latin typeface="LiHei Pro Medium" charset="-120"/>
                <a:ea typeface="LiHei Pro Medium" charset="-120"/>
                <a:cs typeface="LiHei Pro Medium" charset="-120"/>
              </a:rPr>
              <a:t>有關霸凌服務比率不高</a:t>
            </a:r>
            <a:endParaRPr lang="zh-TW" altLang="en-US" sz="2400" dirty="0" smtClean="0">
              <a:latin typeface="LiHei Pro Medium" charset="-120"/>
              <a:ea typeface="LiHei Pro Medium" charset="-120"/>
              <a:cs typeface="LiHei Pro Medium" charset="-120"/>
            </a:endParaRPr>
          </a:p>
          <a:p>
            <a:pPr marL="457200" indent="-457200">
              <a:buFont typeface="+mj-lt"/>
              <a:buAutoNum type="arabicPeriod"/>
            </a:pPr>
            <a:r>
              <a:rPr kumimoji="1" lang="zh-TW" altLang="en-US" sz="2400" dirty="0" smtClean="0">
                <a:latin typeface="LiHei Pro Medium" charset="-120"/>
                <a:ea typeface="LiHei Pro Medium" charset="-120"/>
                <a:cs typeface="LiHei Pro Medium" charset="-120"/>
              </a:rPr>
              <a:t>刑事警局</a:t>
            </a:r>
          </a:p>
          <a:p>
            <a:pPr lvl="1"/>
            <a:r>
              <a:rPr kumimoji="1" lang="zh-TW" altLang="en-US" sz="2400" dirty="0" smtClean="0">
                <a:latin typeface="LiHei Pro Medium" charset="-120"/>
                <a:ea typeface="LiHei Pro Medium" charset="-120"/>
                <a:cs typeface="LiHei Pro Medium" charset="-120"/>
              </a:rPr>
              <a:t>浪費警察資源之疑慮</a:t>
            </a:r>
          </a:p>
        </p:txBody>
      </p:sp>
      <p:sp>
        <p:nvSpPr>
          <p:cNvPr id="8" name="矩形圖說文字 7"/>
          <p:cNvSpPr/>
          <p:nvPr/>
        </p:nvSpPr>
        <p:spPr>
          <a:xfrm>
            <a:off x="7426703" y="4233324"/>
            <a:ext cx="3717235" cy="2098623"/>
          </a:xfrm>
          <a:prstGeom prst="wedgeRectCallout">
            <a:avLst>
              <a:gd name="adj1" fmla="val -55987"/>
              <a:gd name="adj2" fmla="val -72340"/>
            </a:avLst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kumimoji="1" lang="zh-TW" altLang="en-US" sz="2400" dirty="0" smtClean="0">
                <a:latin typeface="LiHei Pro Medium" charset="-120"/>
                <a:ea typeface="LiHei Pro Medium" charset="-120"/>
                <a:cs typeface="LiHei Pro Medium" charset="-120"/>
              </a:rPr>
              <a:t>反對：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zh-TW" sz="2400" dirty="0" err="1" smtClean="0">
                <a:latin typeface="LiHei Pro Medium" charset="-120"/>
                <a:ea typeface="LiHei Pro Medium" charset="-120"/>
                <a:cs typeface="LiHei Pro Medium" charset="-120"/>
              </a:rPr>
              <a:t>iWin</a:t>
            </a:r>
            <a:endParaRPr lang="en-US" altLang="zh-TW" sz="2400" dirty="0" smtClean="0">
              <a:latin typeface="LiHei Pro Medium" charset="-120"/>
              <a:ea typeface="LiHei Pro Medium" charset="-120"/>
              <a:cs typeface="LiHei Pro Medium" charset="-120"/>
            </a:endParaRPr>
          </a:p>
          <a:p>
            <a:pPr lvl="1"/>
            <a:r>
              <a:rPr kumimoji="1" lang="en-US" altLang="zh-TW" sz="2400" dirty="0" smtClean="0">
                <a:latin typeface="LiHei Pro Medium" charset="-120"/>
                <a:ea typeface="LiHei Pro Medium" charset="-120"/>
                <a:cs typeface="LiHei Pro Medium" charset="-120"/>
              </a:rPr>
              <a:t>{ }</a:t>
            </a:r>
            <a:endParaRPr lang="en-US" altLang="zh-TW" sz="2400" dirty="0" smtClean="0">
              <a:latin typeface="LiHei Pro Medium" charset="-120"/>
              <a:ea typeface="LiHei Pro Medium" charset="-120"/>
              <a:cs typeface="LiHei Pro Medium" charset="-120"/>
            </a:endParaRPr>
          </a:p>
          <a:p>
            <a:pPr marL="457200" indent="-457200">
              <a:buFont typeface="+mj-lt"/>
              <a:buAutoNum type="arabicPeriod"/>
            </a:pPr>
            <a:r>
              <a:rPr kumimoji="1" lang="zh-TW" altLang="en-US" sz="2400" dirty="0" smtClean="0">
                <a:latin typeface="LiHei Pro Medium" charset="-120"/>
                <a:ea typeface="LiHei Pro Medium" charset="-120"/>
                <a:cs typeface="LiHei Pro Medium" charset="-120"/>
              </a:rPr>
              <a:t>刑事警局</a:t>
            </a:r>
            <a:endParaRPr lang="zh-TW" altLang="en-US" sz="2400" dirty="0">
              <a:latin typeface="LiHei Pro Medium" charset="-120"/>
              <a:ea typeface="LiHei Pro Medium" charset="-120"/>
              <a:cs typeface="LiHei Pro Medium" charset="-120"/>
            </a:endParaRPr>
          </a:p>
          <a:p>
            <a:pPr lvl="1"/>
            <a:r>
              <a:rPr kumimoji="1" lang="zh-TW" altLang="en-US" sz="2400" dirty="0" smtClean="0">
                <a:latin typeface="LiHei Pro Medium" charset="-120"/>
                <a:ea typeface="LiHei Pro Medium" charset="-120"/>
                <a:cs typeface="LiHei Pro Medium" charset="-120"/>
              </a:rPr>
              <a:t>少部分民眾</a:t>
            </a:r>
          </a:p>
        </p:txBody>
      </p:sp>
      <p:sp>
        <p:nvSpPr>
          <p:cNvPr id="9" name="矩形圖說文字 8"/>
          <p:cNvSpPr/>
          <p:nvPr/>
        </p:nvSpPr>
        <p:spPr>
          <a:xfrm flipH="1">
            <a:off x="863346" y="627408"/>
            <a:ext cx="3800278" cy="2177427"/>
          </a:xfrm>
          <a:prstGeom prst="wedgeRectCallout">
            <a:avLst>
              <a:gd name="adj1" fmla="val -57197"/>
              <a:gd name="adj2" fmla="val 69803"/>
            </a:avLst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kumimoji="1" lang="zh-TW" altLang="en-US" sz="2400" dirty="0" smtClean="0">
                <a:latin typeface="LiHei Pro Medium" charset="-120"/>
                <a:ea typeface="LiHei Pro Medium" charset="-120"/>
                <a:cs typeface="LiHei Pro Medium" charset="-120"/>
              </a:rPr>
              <a:t>利：</a:t>
            </a:r>
            <a:endParaRPr kumimoji="1" lang="en-US" altLang="zh-TW" sz="2400" dirty="0" smtClean="0">
              <a:latin typeface="LiHei Pro Medium" charset="-120"/>
              <a:ea typeface="LiHei Pro Medium" charset="-120"/>
              <a:cs typeface="LiHei Pro Medium" charset="-120"/>
            </a:endParaRPr>
          </a:p>
          <a:p>
            <a:pPr marL="457200" indent="-457200">
              <a:buFont typeface="+mj-lt"/>
              <a:buAutoNum type="arabicPeriod"/>
            </a:pPr>
            <a:r>
              <a:rPr kumimoji="1" lang="en-US" altLang="zh-TW" sz="2400" dirty="0" err="1" smtClean="0">
                <a:latin typeface="LiHei Pro Medium" charset="-120"/>
                <a:ea typeface="LiHei Pro Medium" charset="-120"/>
                <a:cs typeface="LiHei Pro Medium" charset="-120"/>
              </a:rPr>
              <a:t>iWin</a:t>
            </a:r>
            <a:endParaRPr kumimoji="1" lang="zh-TW" altLang="en-US" sz="2400" dirty="0" smtClean="0">
              <a:latin typeface="LiHei Pro Medium" charset="-120"/>
              <a:ea typeface="LiHei Pro Medium" charset="-120"/>
              <a:cs typeface="LiHei Pro Medium" charset="-120"/>
            </a:endParaRPr>
          </a:p>
          <a:p>
            <a:pPr lvl="1"/>
            <a:r>
              <a:rPr kumimoji="1" lang="zh-TW" altLang="en-US" sz="2400" dirty="0" smtClean="0">
                <a:latin typeface="LiHei Pro Medium" charset="-120"/>
                <a:ea typeface="LiHei Pro Medium" charset="-120"/>
                <a:cs typeface="LiHei Pro Medium" charset="-120"/>
              </a:rPr>
              <a:t>與社群連結，通報方便</a:t>
            </a:r>
            <a:endParaRPr lang="zh-TW" altLang="en-US" sz="2400" dirty="0" smtClean="0">
              <a:latin typeface="LiHei Pro Medium" charset="-120"/>
              <a:ea typeface="LiHei Pro Medium" charset="-120"/>
              <a:cs typeface="LiHei Pro Medium" charset="-120"/>
            </a:endParaRPr>
          </a:p>
          <a:p>
            <a:pPr marL="457200" indent="-457200">
              <a:buFont typeface="+mj-lt"/>
              <a:buAutoNum type="arabicPeriod"/>
            </a:pPr>
            <a:r>
              <a:rPr kumimoji="1" lang="zh-TW" altLang="en-US" sz="2400" dirty="0" smtClean="0">
                <a:latin typeface="LiHei Pro Medium" charset="-120"/>
                <a:ea typeface="LiHei Pro Medium" charset="-120"/>
                <a:cs typeface="LiHei Pro Medium" charset="-120"/>
              </a:rPr>
              <a:t>刑事警局</a:t>
            </a:r>
          </a:p>
          <a:p>
            <a:pPr lvl="1"/>
            <a:r>
              <a:rPr kumimoji="1" lang="zh-TW" altLang="en-US" sz="2400" dirty="0" smtClean="0">
                <a:latin typeface="LiHei Pro Medium" charset="-120"/>
                <a:ea typeface="LiHei Pro Medium" charset="-120"/>
                <a:cs typeface="LiHei Pro Medium" charset="-120"/>
              </a:rPr>
              <a:t>警察的公信力</a:t>
            </a:r>
          </a:p>
        </p:txBody>
      </p:sp>
      <p:sp>
        <p:nvSpPr>
          <p:cNvPr id="11" name="矩形圖說文字 10"/>
          <p:cNvSpPr/>
          <p:nvPr/>
        </p:nvSpPr>
        <p:spPr>
          <a:xfrm flipH="1">
            <a:off x="863346" y="4233324"/>
            <a:ext cx="3800278" cy="2173573"/>
          </a:xfrm>
          <a:prstGeom prst="wedgeRectCallout">
            <a:avLst>
              <a:gd name="adj1" fmla="val -55637"/>
              <a:gd name="adj2" fmla="val -72869"/>
            </a:avLst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kumimoji="1" lang="zh-TW" altLang="en-US" sz="2400" dirty="0" smtClean="0">
                <a:latin typeface="LiHei Pro Medium" charset="-120"/>
                <a:ea typeface="LiHei Pro Medium" charset="-120"/>
                <a:cs typeface="LiHei Pro Medium" charset="-120"/>
              </a:rPr>
              <a:t>支持：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zh-TW" sz="2400" dirty="0" err="1" smtClean="0">
                <a:latin typeface="LiHei Pro Medium" charset="-120"/>
                <a:ea typeface="LiHei Pro Medium" charset="-120"/>
                <a:cs typeface="LiHei Pro Medium" charset="-120"/>
              </a:rPr>
              <a:t>iWin</a:t>
            </a:r>
            <a:endParaRPr lang="en-US" altLang="zh-TW" sz="2400" dirty="0" smtClean="0">
              <a:latin typeface="LiHei Pro Medium" charset="-120"/>
              <a:ea typeface="LiHei Pro Medium" charset="-120"/>
              <a:cs typeface="LiHei Pro Medium" charset="-120"/>
            </a:endParaRPr>
          </a:p>
          <a:p>
            <a:pPr lvl="1"/>
            <a:r>
              <a:rPr kumimoji="1" lang="zh-TW" altLang="en-US" sz="2400" dirty="0" smtClean="0">
                <a:latin typeface="LiHei Pro Medium" charset="-120"/>
                <a:ea typeface="LiHei Pro Medium" charset="-120"/>
                <a:cs typeface="LiHei Pro Medium" charset="-120"/>
              </a:rPr>
              <a:t>社福團體，民眾，學生</a:t>
            </a:r>
            <a:endParaRPr lang="zh-TW" altLang="en-US" sz="2400" dirty="0" smtClean="0">
              <a:latin typeface="LiHei Pro Medium" charset="-120"/>
              <a:ea typeface="LiHei Pro Medium" charset="-120"/>
              <a:cs typeface="LiHei Pro Medium" charset="-120"/>
            </a:endParaRPr>
          </a:p>
          <a:p>
            <a:pPr marL="457200" indent="-457200">
              <a:buFont typeface="+mj-lt"/>
              <a:buAutoNum type="arabicPeriod"/>
            </a:pPr>
            <a:r>
              <a:rPr kumimoji="1" lang="zh-TW" altLang="en-US" sz="2400" dirty="0" smtClean="0">
                <a:latin typeface="LiHei Pro Medium" charset="-120"/>
                <a:ea typeface="LiHei Pro Medium" charset="-120"/>
                <a:cs typeface="LiHei Pro Medium" charset="-120"/>
              </a:rPr>
              <a:t>刑事警局</a:t>
            </a:r>
          </a:p>
          <a:p>
            <a:pPr lvl="1"/>
            <a:r>
              <a:rPr kumimoji="1" lang="zh-TW" altLang="en-US" sz="2400" dirty="0" smtClean="0">
                <a:latin typeface="LiHei Pro Medium" charset="-120"/>
                <a:ea typeface="LiHei Pro Medium" charset="-120"/>
                <a:cs typeface="LiHei Pro Medium" charset="-120"/>
              </a:rPr>
              <a:t>多數民眾</a:t>
            </a:r>
          </a:p>
        </p:txBody>
      </p:sp>
      <p:sp>
        <p:nvSpPr>
          <p:cNvPr id="12" name="圓角矩形 11"/>
          <p:cNvSpPr/>
          <p:nvPr/>
        </p:nvSpPr>
        <p:spPr>
          <a:xfrm>
            <a:off x="5160744" y="2582545"/>
            <a:ext cx="1768839" cy="1828800"/>
          </a:xfrm>
          <a:prstGeom prst="roundRect">
            <a:avLst/>
          </a:prstGeom>
          <a:gradFill>
            <a:gsLst>
              <a:gs pos="0">
                <a:srgbClr val="28BEFF"/>
              </a:gs>
              <a:gs pos="100000">
                <a:schemeClr val="bg1"/>
              </a:gs>
              <a:gs pos="100000">
                <a:schemeClr val="bg1"/>
              </a:gs>
            </a:gsLst>
          </a:gra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zh-TW" altLang="en-US" sz="4400" dirty="0" smtClean="0">
                <a:latin typeface="LiHei Pro Medium" charset="-120"/>
                <a:ea typeface="LiHei Pro Medium" charset="-120"/>
                <a:cs typeface="LiHei Pro Medium" charset="-120"/>
              </a:rPr>
              <a:t>處理機制</a:t>
            </a:r>
            <a:endParaRPr kumimoji="1" lang="zh-TW" altLang="en-US" sz="4400" dirty="0">
              <a:latin typeface="LiHei Pro Medium" charset="-120"/>
              <a:ea typeface="LiHei Pro Medium" charset="-120"/>
              <a:cs typeface="LiHei Pro Medium" charset="-120"/>
            </a:endParaRPr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33738"/>
            <a:ext cx="1124262" cy="1124262"/>
          </a:xfrm>
          <a:prstGeom prst="rtTriangle">
            <a:avLst/>
          </a:prstGeom>
        </p:spPr>
      </p:pic>
    </p:spTree>
    <p:extLst>
      <p:ext uri="{BB962C8B-B14F-4D97-AF65-F5344CB8AC3E}">
        <p14:creationId xmlns:p14="http://schemas.microsoft.com/office/powerpoint/2010/main" val="655495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圖說文字 6"/>
          <p:cNvSpPr/>
          <p:nvPr/>
        </p:nvSpPr>
        <p:spPr>
          <a:xfrm>
            <a:off x="7456683" y="344774"/>
            <a:ext cx="3717235" cy="2833141"/>
          </a:xfrm>
          <a:prstGeom prst="wedgeRectCallout">
            <a:avLst>
              <a:gd name="adj1" fmla="val -61633"/>
              <a:gd name="adj2" fmla="val 52342"/>
            </a:avLst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kumimoji="1" lang="zh-TW" altLang="en-US" sz="2400" dirty="0" smtClean="0">
                <a:latin typeface="LiHei Pro Medium" charset="-120"/>
                <a:ea typeface="LiHei Pro Medium" charset="-120"/>
                <a:cs typeface="LiHei Pro Medium" charset="-120"/>
              </a:rPr>
              <a:t>弊：</a:t>
            </a:r>
          </a:p>
          <a:p>
            <a:pPr marL="457200" indent="-457200">
              <a:buFont typeface="+mj-lt"/>
              <a:buAutoNum type="arabicPeriod"/>
            </a:pPr>
            <a:r>
              <a:rPr lang="zh-TW" altLang="en-US" sz="2400" dirty="0" smtClean="0">
                <a:latin typeface="LiHei Pro Medium" charset="-120"/>
                <a:ea typeface="LiHei Pro Medium" charset="-120"/>
                <a:cs typeface="LiHei Pro Medium" charset="-120"/>
              </a:rPr>
              <a:t>不</a:t>
            </a:r>
            <a:r>
              <a:rPr lang="zh-TW" altLang="en-US" sz="2400" dirty="0">
                <a:latin typeface="LiHei Pro Medium" charset="-120"/>
                <a:ea typeface="LiHei Pro Medium" charset="-120"/>
                <a:cs typeface="LiHei Pro Medium" charset="-120"/>
              </a:rPr>
              <a:t>是專法</a:t>
            </a:r>
          </a:p>
          <a:p>
            <a:pPr lvl="1"/>
            <a:r>
              <a:rPr lang="zh-TW" altLang="en-US" sz="2400" dirty="0">
                <a:latin typeface="LiHei Pro Medium" charset="-120"/>
                <a:ea typeface="LiHei Pro Medium" charset="-120"/>
                <a:cs typeface="LiHei Pro Medium" charset="-120"/>
              </a:rPr>
              <a:t>無需討論霸凌定義問題</a:t>
            </a:r>
          </a:p>
          <a:p>
            <a:pPr marL="457200" indent="-457200">
              <a:buFont typeface="+mj-lt"/>
              <a:buAutoNum type="arabicPeriod"/>
            </a:pPr>
            <a:r>
              <a:rPr lang="zh-TW" altLang="en-US" sz="2400" dirty="0">
                <a:latin typeface="LiHei Pro Medium" charset="-120"/>
                <a:ea typeface="LiHei Pro Medium" charset="-120"/>
                <a:cs typeface="LiHei Pro Medium" charset="-120"/>
              </a:rPr>
              <a:t>放寬調閱規定</a:t>
            </a:r>
          </a:p>
          <a:p>
            <a:pPr lvl="1"/>
            <a:r>
              <a:rPr lang="zh-TW" altLang="en-US" sz="2400" dirty="0" smtClean="0">
                <a:latin typeface="LiHei Pro Medium" charset="-120"/>
                <a:ea typeface="LiHei Pro Medium" charset="-120"/>
                <a:cs typeface="LiHei Pro Medium" charset="-120"/>
              </a:rPr>
              <a:t>有侵犯隱私之疑慮</a:t>
            </a:r>
          </a:p>
          <a:p>
            <a:pPr marL="457200" indent="-457200">
              <a:buFont typeface="+mj-lt"/>
              <a:buAutoNum type="arabicPeriod"/>
            </a:pPr>
            <a:r>
              <a:rPr lang="zh-TW" altLang="en-US" sz="2400" dirty="0" smtClean="0">
                <a:latin typeface="LiHei Pro Medium" charset="-120"/>
                <a:ea typeface="LiHei Pro Medium" charset="-120"/>
                <a:cs typeface="LiHei Pro Medium" charset="-120"/>
              </a:rPr>
              <a:t>電子傳播通訊法</a:t>
            </a:r>
          </a:p>
          <a:p>
            <a:pPr lvl="1"/>
            <a:r>
              <a:rPr lang="zh-TW" altLang="en-US" sz="2400" dirty="0" smtClean="0">
                <a:latin typeface="LiHei Pro Medium" charset="-120"/>
                <a:ea typeface="LiHei Pro Medium" charset="-120"/>
                <a:cs typeface="LiHei Pro Medium" charset="-120"/>
              </a:rPr>
              <a:t>約束範圍與強度疑慮</a:t>
            </a:r>
            <a:endParaRPr lang="zh-TW" altLang="en-US" sz="2400" dirty="0">
              <a:latin typeface="LiHei Pro Medium" charset="-120"/>
              <a:ea typeface="LiHei Pro Medium" charset="-120"/>
              <a:cs typeface="LiHei Pro Medium" charset="-120"/>
            </a:endParaRPr>
          </a:p>
          <a:p>
            <a:endParaRPr kumimoji="1" lang="zh-TW" altLang="en-US" sz="2400" dirty="0">
              <a:latin typeface="LiHei Pro Medium" charset="-120"/>
              <a:ea typeface="LiHei Pro Medium" charset="-120"/>
              <a:cs typeface="LiHei Pro Medium" charset="-120"/>
            </a:endParaRPr>
          </a:p>
        </p:txBody>
      </p:sp>
      <p:sp>
        <p:nvSpPr>
          <p:cNvPr id="8" name="矩形圖說文字 7"/>
          <p:cNvSpPr/>
          <p:nvPr/>
        </p:nvSpPr>
        <p:spPr>
          <a:xfrm>
            <a:off x="7456683" y="3732552"/>
            <a:ext cx="3717235" cy="2629375"/>
          </a:xfrm>
          <a:prstGeom prst="wedgeRectCallout">
            <a:avLst>
              <a:gd name="adj1" fmla="val -62036"/>
              <a:gd name="adj2" fmla="val -41554"/>
            </a:avLst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kumimoji="1" lang="zh-TW" altLang="en-US" sz="2400" dirty="0" smtClean="0">
                <a:latin typeface="LiHei Pro Medium" charset="-120"/>
                <a:ea typeface="LiHei Pro Medium" charset="-120"/>
                <a:cs typeface="LiHei Pro Medium" charset="-120"/>
              </a:rPr>
              <a:t>反對：</a:t>
            </a:r>
          </a:p>
          <a:p>
            <a:pPr marL="457200" indent="-457200">
              <a:buFont typeface="+mj-lt"/>
              <a:buAutoNum type="arabicPeriod"/>
            </a:pPr>
            <a:r>
              <a:rPr kumimoji="1" lang="zh-TW" altLang="en-US" sz="2400" dirty="0" smtClean="0">
                <a:latin typeface="LiHei Pro Medium" charset="-120"/>
                <a:ea typeface="LiHei Pro Medium" charset="-120"/>
                <a:cs typeface="LiHei Pro Medium" charset="-120"/>
              </a:rPr>
              <a:t>不設專法</a:t>
            </a:r>
          </a:p>
          <a:p>
            <a:pPr lvl="1"/>
            <a:r>
              <a:rPr kumimoji="1" lang="zh-TW" altLang="en-US" sz="2400" dirty="0" smtClean="0">
                <a:latin typeface="LiHei Pro Medium" charset="-120"/>
                <a:ea typeface="LiHei Pro Medium" charset="-120"/>
                <a:cs typeface="LiHei Pro Medium" charset="-120"/>
              </a:rPr>
              <a:t>立委</a:t>
            </a:r>
            <a:endParaRPr lang="zh-TW" altLang="en-US" sz="2400" dirty="0" smtClean="0">
              <a:latin typeface="LiHei Pro Medium" charset="-120"/>
              <a:ea typeface="LiHei Pro Medium" charset="-120"/>
              <a:cs typeface="LiHei Pro Medium" charset="-120"/>
            </a:endParaRPr>
          </a:p>
          <a:p>
            <a:pPr marL="457200" indent="-457200">
              <a:buFont typeface="+mj-lt"/>
              <a:buAutoNum type="arabicPeriod"/>
            </a:pPr>
            <a:r>
              <a:rPr kumimoji="1" lang="zh-TW" altLang="en-US" sz="2400" dirty="0" smtClean="0">
                <a:latin typeface="LiHei Pro Medium" charset="-120"/>
                <a:ea typeface="LiHei Pro Medium" charset="-120"/>
                <a:cs typeface="LiHei Pro Medium" charset="-120"/>
              </a:rPr>
              <a:t>放寬調閱規定</a:t>
            </a:r>
          </a:p>
          <a:p>
            <a:pPr lvl="1"/>
            <a:r>
              <a:rPr lang="en-US" altLang="zh-TW" sz="2400" dirty="0" smtClean="0">
                <a:latin typeface="LiHei Pro Medium" charset="-120"/>
                <a:ea typeface="LiHei Pro Medium" charset="-120"/>
                <a:cs typeface="LiHei Pro Medium" charset="-120"/>
              </a:rPr>
              <a:t>NCC</a:t>
            </a:r>
            <a:endParaRPr lang="zh-TW" altLang="en-US" sz="2400" dirty="0" smtClean="0">
              <a:latin typeface="LiHei Pro Medium" charset="-120"/>
              <a:ea typeface="LiHei Pro Medium" charset="-120"/>
              <a:cs typeface="LiHei Pro Medium" charset="-120"/>
            </a:endParaRPr>
          </a:p>
          <a:p>
            <a:pPr marL="457200" indent="-457200">
              <a:buFont typeface="+mj-lt"/>
              <a:buAutoNum type="arabicPeriod"/>
            </a:pPr>
            <a:r>
              <a:rPr kumimoji="1" lang="zh-TW" altLang="en-US" sz="2400" dirty="0" smtClean="0">
                <a:latin typeface="LiHei Pro Medium" charset="-120"/>
                <a:ea typeface="LiHei Pro Medium" charset="-120"/>
                <a:cs typeface="LiHei Pro Medium" charset="-120"/>
              </a:rPr>
              <a:t>電子傳播資訊法</a:t>
            </a:r>
          </a:p>
          <a:p>
            <a:pPr lvl="1"/>
            <a:r>
              <a:rPr kumimoji="1" lang="zh-TW" altLang="en-US" sz="2400" dirty="0" smtClean="0">
                <a:latin typeface="LiHei Pro Medium" charset="-120"/>
                <a:ea typeface="LiHei Pro Medium" charset="-120"/>
                <a:cs typeface="LiHei Pro Medium" charset="-120"/>
              </a:rPr>
              <a:t>通訊傳播服務供應商</a:t>
            </a:r>
          </a:p>
        </p:txBody>
      </p:sp>
      <p:sp>
        <p:nvSpPr>
          <p:cNvPr id="9" name="矩形圖說文字 8"/>
          <p:cNvSpPr/>
          <p:nvPr/>
        </p:nvSpPr>
        <p:spPr>
          <a:xfrm flipH="1">
            <a:off x="893326" y="344774"/>
            <a:ext cx="3800278" cy="2833141"/>
          </a:xfrm>
          <a:prstGeom prst="wedgeRectCallout">
            <a:avLst>
              <a:gd name="adj1" fmla="val -61141"/>
              <a:gd name="adj2" fmla="val 53409"/>
            </a:avLst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kumimoji="1" lang="zh-TW" altLang="en-US" sz="2400" dirty="0" smtClean="0">
                <a:latin typeface="LiHei Pro Medium" charset="-120"/>
                <a:ea typeface="LiHei Pro Medium" charset="-120"/>
                <a:cs typeface="LiHei Pro Medium" charset="-120"/>
              </a:rPr>
              <a:t>利：</a:t>
            </a:r>
          </a:p>
          <a:p>
            <a:pPr marL="457200" indent="-457200">
              <a:buFont typeface="+mj-lt"/>
              <a:buAutoNum type="arabicPeriod"/>
            </a:pPr>
            <a:r>
              <a:rPr kumimoji="1" lang="zh-TW" altLang="en-US" sz="2400" dirty="0" smtClean="0">
                <a:latin typeface="LiHei Pro Medium" charset="-120"/>
                <a:ea typeface="LiHei Pro Medium" charset="-120"/>
                <a:cs typeface="LiHei Pro Medium" charset="-120"/>
              </a:rPr>
              <a:t>不設專法</a:t>
            </a:r>
          </a:p>
          <a:p>
            <a:pPr lvl="1"/>
            <a:r>
              <a:rPr kumimoji="1" lang="zh-TW" altLang="en-US" sz="2400" dirty="0" smtClean="0">
                <a:latin typeface="LiHei Pro Medium" charset="-120"/>
                <a:ea typeface="LiHei Pro Medium" charset="-120"/>
                <a:cs typeface="LiHei Pro Medium" charset="-120"/>
              </a:rPr>
              <a:t>現有法律已可解決。</a:t>
            </a:r>
            <a:endParaRPr lang="zh-TW" altLang="en-US" sz="2400" dirty="0" smtClean="0">
              <a:latin typeface="LiHei Pro Medium" charset="-120"/>
              <a:ea typeface="LiHei Pro Medium" charset="-120"/>
              <a:cs typeface="LiHei Pro Medium" charset="-120"/>
            </a:endParaRPr>
          </a:p>
          <a:p>
            <a:pPr marL="457200" indent="-457200">
              <a:buFont typeface="+mj-lt"/>
              <a:buAutoNum type="arabicPeriod"/>
            </a:pPr>
            <a:r>
              <a:rPr kumimoji="1" lang="zh-TW" altLang="en-US" sz="2400" dirty="0" smtClean="0">
                <a:latin typeface="LiHei Pro Medium" charset="-120"/>
                <a:ea typeface="LiHei Pro Medium" charset="-120"/>
                <a:cs typeface="LiHei Pro Medium" charset="-120"/>
              </a:rPr>
              <a:t>放寬調閱規定</a:t>
            </a:r>
          </a:p>
          <a:p>
            <a:pPr lvl="1"/>
            <a:r>
              <a:rPr kumimoji="1" lang="zh-TW" altLang="en-US" sz="2400" dirty="0" smtClean="0">
                <a:latin typeface="LiHei Pro Medium" charset="-120"/>
                <a:ea typeface="LiHei Pro Medium" charset="-120"/>
                <a:cs typeface="LiHei Pro Medium" charset="-120"/>
              </a:rPr>
              <a:t>查證便容易</a:t>
            </a:r>
            <a:endParaRPr lang="zh-TW" altLang="en-US" sz="2400" dirty="0">
              <a:latin typeface="LiHei Pro Medium" charset="-120"/>
              <a:ea typeface="LiHei Pro Medium" charset="-120"/>
              <a:cs typeface="LiHei Pro Medium" charset="-120"/>
            </a:endParaRPr>
          </a:p>
          <a:p>
            <a:pPr marL="457200" indent="-457200">
              <a:buFont typeface="+mj-lt"/>
              <a:buAutoNum type="arabicPeriod"/>
            </a:pPr>
            <a:r>
              <a:rPr kumimoji="1" lang="zh-TW" altLang="en-US" sz="2400" dirty="0" smtClean="0">
                <a:latin typeface="LiHei Pro Medium" charset="-120"/>
                <a:ea typeface="LiHei Pro Medium" charset="-120"/>
                <a:cs typeface="LiHei Pro Medium" charset="-120"/>
              </a:rPr>
              <a:t>電子傳播通訊法</a:t>
            </a:r>
          </a:p>
          <a:p>
            <a:pPr lvl="1"/>
            <a:r>
              <a:rPr kumimoji="1" lang="zh-TW" altLang="en-US" sz="2400" dirty="0" smtClean="0">
                <a:latin typeface="LiHei Pro Medium" charset="-120"/>
                <a:ea typeface="LiHei Pro Medium" charset="-120"/>
                <a:cs typeface="LiHei Pro Medium" charset="-120"/>
              </a:rPr>
              <a:t>將不再消極事後處理</a:t>
            </a:r>
          </a:p>
        </p:txBody>
      </p:sp>
      <p:sp>
        <p:nvSpPr>
          <p:cNvPr id="11" name="矩形圖說文字 10"/>
          <p:cNvSpPr/>
          <p:nvPr/>
        </p:nvSpPr>
        <p:spPr>
          <a:xfrm flipH="1">
            <a:off x="893326" y="3732552"/>
            <a:ext cx="3800278" cy="2704326"/>
          </a:xfrm>
          <a:prstGeom prst="wedgeRectCallout">
            <a:avLst>
              <a:gd name="adj1" fmla="val -60765"/>
              <a:gd name="adj2" fmla="val -39056"/>
            </a:avLst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kumimoji="1" lang="zh-TW" altLang="en-US" sz="2400" dirty="0" smtClean="0">
                <a:latin typeface="LiHei Pro Medium" charset="-120"/>
                <a:ea typeface="LiHei Pro Medium" charset="-120"/>
                <a:cs typeface="LiHei Pro Medium" charset="-120"/>
              </a:rPr>
              <a:t>支持：</a:t>
            </a:r>
          </a:p>
          <a:p>
            <a:pPr marL="457200" indent="-457200">
              <a:buFont typeface="+mj-lt"/>
              <a:buAutoNum type="arabicPeriod"/>
            </a:pPr>
            <a:r>
              <a:rPr kumimoji="1" lang="zh-TW" altLang="en-US" sz="2400" dirty="0" smtClean="0">
                <a:latin typeface="LiHei Pro Medium" charset="-120"/>
                <a:ea typeface="LiHei Pro Medium" charset="-120"/>
                <a:cs typeface="LiHei Pro Medium" charset="-120"/>
              </a:rPr>
              <a:t>不設專法</a:t>
            </a:r>
          </a:p>
          <a:p>
            <a:pPr lvl="1"/>
            <a:r>
              <a:rPr lang="en-US" altLang="zh-TW" sz="2400" dirty="0" smtClean="0">
                <a:latin typeface="LiHei Pro Medium" charset="-120"/>
                <a:ea typeface="LiHei Pro Medium" charset="-120"/>
                <a:cs typeface="LiHei Pro Medium" charset="-120"/>
              </a:rPr>
              <a:t>NCC</a:t>
            </a:r>
            <a:endParaRPr kumimoji="1" lang="zh-TW" altLang="en-US" sz="2400" dirty="0" smtClean="0">
              <a:latin typeface="LiHei Pro Medium" charset="-120"/>
              <a:ea typeface="LiHei Pro Medium" charset="-120"/>
              <a:cs typeface="LiHei Pro Medium" charset="-120"/>
            </a:endParaRPr>
          </a:p>
          <a:p>
            <a:pPr marL="457200" indent="-457200">
              <a:buFont typeface="+mj-lt"/>
              <a:buAutoNum type="arabicPeriod"/>
            </a:pPr>
            <a:r>
              <a:rPr kumimoji="1" lang="zh-TW" altLang="en-US" sz="2400" dirty="0" smtClean="0">
                <a:latin typeface="LiHei Pro Medium" charset="-120"/>
                <a:ea typeface="LiHei Pro Medium" charset="-120"/>
                <a:cs typeface="LiHei Pro Medium" charset="-120"/>
              </a:rPr>
              <a:t>放寬調閱規定</a:t>
            </a:r>
          </a:p>
          <a:p>
            <a:pPr lvl="1"/>
            <a:r>
              <a:rPr kumimoji="1" lang="zh-TW" altLang="en-US" sz="2400" dirty="0" smtClean="0">
                <a:latin typeface="LiHei Pro Medium" charset="-120"/>
                <a:ea typeface="LiHei Pro Medium" charset="-120"/>
                <a:cs typeface="LiHei Pro Medium" charset="-120"/>
              </a:rPr>
              <a:t>警察與調查單位</a:t>
            </a:r>
            <a:endParaRPr lang="zh-TW" altLang="en-US" sz="2400" dirty="0">
              <a:latin typeface="LiHei Pro Medium" charset="-120"/>
              <a:ea typeface="LiHei Pro Medium" charset="-120"/>
              <a:cs typeface="LiHei Pro Medium" charset="-120"/>
            </a:endParaRPr>
          </a:p>
          <a:p>
            <a:pPr marL="457200" indent="-457200">
              <a:buFont typeface="+mj-lt"/>
              <a:buAutoNum type="arabicPeriod"/>
            </a:pPr>
            <a:r>
              <a:rPr kumimoji="1" lang="zh-TW" altLang="en-US" sz="2400" dirty="0" smtClean="0">
                <a:latin typeface="LiHei Pro Medium" charset="-120"/>
                <a:ea typeface="LiHei Pro Medium" charset="-120"/>
                <a:cs typeface="LiHei Pro Medium" charset="-120"/>
              </a:rPr>
              <a:t>電子傳播資訊法</a:t>
            </a:r>
          </a:p>
          <a:p>
            <a:pPr lvl="1"/>
            <a:r>
              <a:rPr kumimoji="1" lang="zh-TW" altLang="en-US" sz="2400" dirty="0" smtClean="0">
                <a:latin typeface="LiHei Pro Medium" charset="-120"/>
                <a:ea typeface="LiHei Pro Medium" charset="-120"/>
                <a:cs typeface="LiHei Pro Medium" charset="-120"/>
              </a:rPr>
              <a:t>網路使用者</a:t>
            </a:r>
          </a:p>
        </p:txBody>
      </p:sp>
      <p:sp>
        <p:nvSpPr>
          <p:cNvPr id="12" name="圓角矩形 11"/>
          <p:cNvSpPr/>
          <p:nvPr/>
        </p:nvSpPr>
        <p:spPr>
          <a:xfrm>
            <a:off x="5190724" y="2612525"/>
            <a:ext cx="1768839" cy="1828800"/>
          </a:xfrm>
          <a:prstGeom prst="roundRect">
            <a:avLst/>
          </a:prstGeom>
          <a:gradFill>
            <a:gsLst>
              <a:gs pos="0">
                <a:srgbClr val="28BEFF"/>
              </a:gs>
              <a:gs pos="100000">
                <a:schemeClr val="bg1"/>
              </a:gs>
              <a:gs pos="100000">
                <a:schemeClr val="bg1"/>
              </a:gs>
            </a:gsLst>
          </a:gra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zh-TW" altLang="en-US" sz="4400" dirty="0" smtClean="0">
                <a:latin typeface="LiHei Pro Medium" charset="-120"/>
                <a:ea typeface="LiHei Pro Medium" charset="-120"/>
                <a:cs typeface="LiHei Pro Medium" charset="-120"/>
              </a:rPr>
              <a:t>法律層面</a:t>
            </a:r>
            <a:endParaRPr kumimoji="1" lang="zh-TW" altLang="en-US" sz="4400" dirty="0">
              <a:latin typeface="LiHei Pro Medium" charset="-120"/>
              <a:ea typeface="LiHei Pro Medium" charset="-120"/>
              <a:cs typeface="LiHei Pro Medium" charset="-120"/>
            </a:endParaRPr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33738"/>
            <a:ext cx="1124262" cy="1124262"/>
          </a:xfrm>
          <a:prstGeom prst="rtTriangle">
            <a:avLst/>
          </a:prstGeom>
        </p:spPr>
      </p:pic>
    </p:spTree>
    <p:extLst>
      <p:ext uri="{BB962C8B-B14F-4D97-AF65-F5344CB8AC3E}">
        <p14:creationId xmlns:p14="http://schemas.microsoft.com/office/powerpoint/2010/main" val="1407392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5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/>
          </p:cNvSpPr>
          <p:nvPr>
            <p:ph type="ctrTitle"/>
          </p:nvPr>
        </p:nvSpPr>
        <p:spPr>
          <a:xfrm>
            <a:off x="869429" y="2760012"/>
            <a:ext cx="10363200" cy="1470025"/>
          </a:xfrm>
        </p:spPr>
        <p:txBody>
          <a:bodyPr anchor="ctr"/>
          <a:lstStyle/>
          <a:p>
            <a:pPr algn="l"/>
            <a:r>
              <a:rPr lang="zh-TW" altLang="en-US" sz="5400" dirty="0" smtClean="0">
                <a:solidFill>
                  <a:srgbClr val="199BFF"/>
                </a:solidFill>
                <a:latin typeface="Wawati TC" charset="-120"/>
                <a:ea typeface="Wawati TC" charset="-120"/>
                <a:cs typeface="Wawati TC" charset="-120"/>
              </a:rPr>
              <a:t>    </a:t>
            </a:r>
            <a:r>
              <a:rPr lang="zh-TW" altLang="en-US" sz="5400" b="1" dirty="0" smtClean="0">
                <a:solidFill>
                  <a:srgbClr val="199BFF"/>
                </a:solidFill>
                <a:latin typeface="Wawati TC" charset="-120"/>
                <a:ea typeface="Wawati TC" charset="-120"/>
                <a:cs typeface="Wawati TC" charset="-120"/>
              </a:rPr>
              <a:t>第三步驟   </a:t>
            </a:r>
            <a:r>
              <a:rPr lang="en-US" altLang="zh-TW" sz="5400" b="1" dirty="0" smtClean="0">
                <a:solidFill>
                  <a:srgbClr val="199BFF"/>
                </a:solidFill>
                <a:latin typeface="Wawati TC" charset="-120"/>
                <a:ea typeface="Wawati TC" charset="-120"/>
                <a:cs typeface="Wawati TC" charset="-120"/>
              </a:rPr>
              <a:t>STEP 3</a:t>
            </a:r>
          </a:p>
        </p:txBody>
      </p:sp>
      <p:sp>
        <p:nvSpPr>
          <p:cNvPr id="2" name="文字方塊 1"/>
          <p:cNvSpPr txBox="1"/>
          <p:nvPr/>
        </p:nvSpPr>
        <p:spPr>
          <a:xfrm>
            <a:off x="4573701" y="4230037"/>
            <a:ext cx="295465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TW" altLang="en-US" sz="5400" b="1" dirty="0" smtClean="0">
                <a:solidFill>
                  <a:srgbClr val="199BFF"/>
                </a:solidFill>
                <a:latin typeface="Hannotate TC" charset="-120"/>
                <a:ea typeface="Hannotate TC" charset="-120"/>
                <a:cs typeface="Hannotate TC" charset="-120"/>
              </a:rPr>
              <a:t>我方政策</a:t>
            </a:r>
            <a:endParaRPr kumimoji="1" lang="zh-TW" altLang="en-US" sz="5400" b="1" dirty="0">
              <a:solidFill>
                <a:srgbClr val="199BFF"/>
              </a:solidFill>
              <a:latin typeface="Hannotate TC" charset="-120"/>
              <a:ea typeface="Hannotate TC" charset="-120"/>
              <a:cs typeface="Hannotate TC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/>
          </p:cNvSpPr>
          <p:nvPr>
            <p:ph type="title"/>
          </p:nvPr>
        </p:nvSpPr>
        <p:spPr>
          <a:xfrm>
            <a:off x="418306" y="268198"/>
            <a:ext cx="10515600" cy="792163"/>
          </a:xfrm>
        </p:spPr>
        <p:txBody>
          <a:bodyPr/>
          <a:lstStyle/>
          <a:p>
            <a:r>
              <a:rPr lang="zh-TW" altLang="en-US" sz="4000" b="1" dirty="0" smtClean="0">
                <a:latin typeface="HanziPen TC" charset="-120"/>
                <a:ea typeface="HanziPen TC" charset="-120"/>
                <a:cs typeface="HanziPen TC" charset="-120"/>
              </a:rPr>
              <a:t>我方平台使用流程圖</a:t>
            </a:r>
            <a:endParaRPr lang="en-US" altLang="zh-TW" sz="4000" b="1" dirty="0" smtClean="0">
              <a:latin typeface="HanziPen TC" charset="-120"/>
              <a:ea typeface="HanziPen TC" charset="-120"/>
              <a:cs typeface="HanziPen TC" charset="-120"/>
            </a:endParaRPr>
          </a:p>
        </p:txBody>
      </p:sp>
      <p:pic>
        <p:nvPicPr>
          <p:cNvPr id="25605" name="Picture 5" descr="FH_C9fv0yVW13O-dxI1B8gQMIypFA6U7ycmkOqo7y5nsYhVbeMHq5a8fJ6Hg7WeeUPeVsFZvIi4CyDGdl3u7g7HIQd2UDBcQ0mPiU7LaCtYFOKZDSbHpEIyJai1chHIbJSJGokjkgv0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8338" y="2976563"/>
            <a:ext cx="1598612" cy="1598612"/>
          </a:xfrm>
          <a:prstGeom prst="rect">
            <a:avLst/>
          </a:prstGeom>
          <a:noFill/>
        </p:spPr>
      </p:pic>
      <p:sp>
        <p:nvSpPr>
          <p:cNvPr id="25606" name="Text Box 6"/>
          <p:cNvSpPr txBox="1">
            <a:spLocks noChangeArrowheads="1"/>
          </p:cNvSpPr>
          <p:nvPr/>
        </p:nvSpPr>
        <p:spPr bwMode="auto">
          <a:xfrm>
            <a:off x="243734" y="4821019"/>
            <a:ext cx="2650032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altLang="zh-TW" b="1" dirty="0" smtClean="0"/>
              <a:t>Who</a:t>
            </a:r>
            <a:r>
              <a:rPr lang="zh-TW" altLang="en-US" b="1" dirty="0" smtClean="0"/>
              <a:t>：</a:t>
            </a:r>
          </a:p>
          <a:p>
            <a:r>
              <a:rPr lang="zh-TW" altLang="en-US" b="1" dirty="0" smtClean="0"/>
              <a:t>受</a:t>
            </a:r>
            <a:r>
              <a:rPr lang="zh-TW" altLang="en-US" b="1" dirty="0"/>
              <a:t>不實謠言</a:t>
            </a:r>
            <a:r>
              <a:rPr lang="zh-TW" altLang="en-US" b="1" dirty="0" smtClean="0"/>
              <a:t>抹黑之當事</a:t>
            </a:r>
            <a:r>
              <a:rPr lang="zh-TW" altLang="en-US" b="1" dirty="0"/>
              <a:t>者或知情之第三</a:t>
            </a:r>
            <a:r>
              <a:rPr lang="zh-TW" altLang="en-US" b="1" dirty="0" smtClean="0"/>
              <a:t>人</a:t>
            </a:r>
            <a:r>
              <a:rPr lang="zh-TW" altLang="en-US" dirty="0" smtClean="0"/>
              <a:t> </a:t>
            </a:r>
            <a:endParaRPr lang="zh-TW" altLang="en-US" dirty="0"/>
          </a:p>
        </p:txBody>
      </p:sp>
      <p:sp>
        <p:nvSpPr>
          <p:cNvPr id="25608" name="Rectangle 8"/>
          <p:cNvSpPr>
            <a:spLocks noChangeArrowheads="1"/>
          </p:cNvSpPr>
          <p:nvPr/>
        </p:nvSpPr>
        <p:spPr bwMode="auto">
          <a:xfrm>
            <a:off x="7343775" y="4763957"/>
            <a:ext cx="1771650" cy="638305"/>
          </a:xfrm>
          <a:prstGeom prst="rect">
            <a:avLst/>
          </a:prstGeom>
          <a:solidFill>
            <a:schemeClr val="accent1">
              <a:lumMod val="20000"/>
              <a:lumOff val="80000"/>
              <a:alpha val="42999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zh-TW" altLang="en-US" b="1" dirty="0" smtClean="0">
                <a:solidFill>
                  <a:schemeClr val="accent1">
                    <a:lumMod val="75000"/>
                  </a:schemeClr>
                </a:solidFill>
              </a:rPr>
              <a:t>詢問當事人意願</a:t>
            </a:r>
            <a:endParaRPr lang="zh-TW" alt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5611" name="Rectangle 11"/>
          <p:cNvSpPr>
            <a:spLocks noChangeArrowheads="1"/>
          </p:cNvSpPr>
          <p:nvPr/>
        </p:nvSpPr>
        <p:spPr bwMode="auto">
          <a:xfrm>
            <a:off x="4816475" y="2784475"/>
            <a:ext cx="1719263" cy="625475"/>
          </a:xfrm>
          <a:prstGeom prst="rect">
            <a:avLst/>
          </a:prstGeom>
          <a:solidFill>
            <a:schemeClr val="accent1">
              <a:lumMod val="20000"/>
              <a:lumOff val="80000"/>
              <a:alpha val="42999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zh-TW" altLang="en-US" b="1" dirty="0" smtClean="0">
                <a:solidFill>
                  <a:schemeClr val="accent1">
                    <a:lumMod val="75000"/>
                  </a:schemeClr>
                </a:solidFill>
              </a:rPr>
              <a:t>申請者為當事人</a:t>
            </a:r>
            <a:endParaRPr lang="zh-TW" alt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5614" name="Line 14"/>
          <p:cNvSpPr>
            <a:spLocks noChangeShapeType="1"/>
          </p:cNvSpPr>
          <p:nvPr/>
        </p:nvSpPr>
        <p:spPr bwMode="auto">
          <a:xfrm flipV="1">
            <a:off x="4313238" y="3030538"/>
            <a:ext cx="422275" cy="3952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25615" name="Line 15"/>
          <p:cNvSpPr>
            <a:spLocks noChangeShapeType="1"/>
          </p:cNvSpPr>
          <p:nvPr/>
        </p:nvSpPr>
        <p:spPr bwMode="auto">
          <a:xfrm>
            <a:off x="4286250" y="4476750"/>
            <a:ext cx="422275" cy="4238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25619" name="Text Box 19"/>
          <p:cNvSpPr txBox="1">
            <a:spLocks noChangeArrowheads="1"/>
          </p:cNvSpPr>
          <p:nvPr/>
        </p:nvSpPr>
        <p:spPr bwMode="auto">
          <a:xfrm rot="-1217826">
            <a:off x="9217335" y="4063480"/>
            <a:ext cx="12557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 dirty="0"/>
              <a:t>願意</a:t>
            </a:r>
          </a:p>
        </p:txBody>
      </p:sp>
      <p:sp>
        <p:nvSpPr>
          <p:cNvPr id="25620" name="Text Box 20"/>
          <p:cNvSpPr txBox="1">
            <a:spLocks noChangeArrowheads="1"/>
          </p:cNvSpPr>
          <p:nvPr/>
        </p:nvSpPr>
        <p:spPr bwMode="auto">
          <a:xfrm rot="893251">
            <a:off x="9141458" y="5564415"/>
            <a:ext cx="125571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/>
              <a:t>不願意</a:t>
            </a:r>
          </a:p>
        </p:txBody>
      </p:sp>
      <p:sp>
        <p:nvSpPr>
          <p:cNvPr id="25626" name="Line 26"/>
          <p:cNvSpPr>
            <a:spLocks noChangeShapeType="1"/>
          </p:cNvSpPr>
          <p:nvPr/>
        </p:nvSpPr>
        <p:spPr bwMode="auto">
          <a:xfrm>
            <a:off x="6605588" y="3057525"/>
            <a:ext cx="7778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25629" name="Line 29"/>
          <p:cNvSpPr>
            <a:spLocks noChangeShapeType="1"/>
          </p:cNvSpPr>
          <p:nvPr/>
        </p:nvSpPr>
        <p:spPr bwMode="auto">
          <a:xfrm>
            <a:off x="6619875" y="5008563"/>
            <a:ext cx="681038" cy="142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25630" name="Line 30"/>
          <p:cNvSpPr>
            <a:spLocks noChangeShapeType="1"/>
          </p:cNvSpPr>
          <p:nvPr/>
        </p:nvSpPr>
        <p:spPr bwMode="auto">
          <a:xfrm flipV="1">
            <a:off x="9128515" y="4391481"/>
            <a:ext cx="982663" cy="3286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25631" name="Line 31"/>
          <p:cNvSpPr>
            <a:spLocks noChangeShapeType="1"/>
          </p:cNvSpPr>
          <p:nvPr/>
        </p:nvSpPr>
        <p:spPr bwMode="auto">
          <a:xfrm>
            <a:off x="9182658" y="5387975"/>
            <a:ext cx="969963" cy="2460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25638" name="Text Box 38"/>
          <p:cNvSpPr txBox="1">
            <a:spLocks noChangeArrowheads="1"/>
          </p:cNvSpPr>
          <p:nvPr/>
        </p:nvSpPr>
        <p:spPr bwMode="auto">
          <a:xfrm rot="20695158">
            <a:off x="5383675" y="596232"/>
            <a:ext cx="5772227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 sz="2800" b="1" u="sng" dirty="0" smtClean="0">
                <a:solidFill>
                  <a:srgbClr val="FF0000"/>
                </a:solidFill>
                <a:latin typeface="LiHei Pro Medium" charset="-120"/>
                <a:ea typeface="LiHei Pro Medium" charset="-120"/>
                <a:cs typeface="LiHei Pro Medium" charset="-120"/>
              </a:rPr>
              <a:t>初步審查：</a:t>
            </a:r>
          </a:p>
          <a:p>
            <a:pPr>
              <a:spcBef>
                <a:spcPct val="50000"/>
              </a:spcBef>
            </a:pPr>
            <a:r>
              <a:rPr lang="zh-TW" altLang="en-US" sz="2400" dirty="0" smtClean="0">
                <a:solidFill>
                  <a:schemeClr val="accent1">
                    <a:lumMod val="75000"/>
                  </a:schemeClr>
                </a:solidFill>
              </a:rPr>
              <a:t>判定是否</a:t>
            </a:r>
            <a:r>
              <a:rPr lang="zh-TW" altLang="en-US" sz="2400" dirty="0">
                <a:solidFill>
                  <a:schemeClr val="accent1">
                    <a:lumMod val="75000"/>
                  </a:schemeClr>
                </a:solidFill>
              </a:rPr>
              <a:t>為我方平台可受理之案件</a:t>
            </a: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2664320" y="2897547"/>
            <a:ext cx="1453343" cy="1866411"/>
          </a:xfrm>
          <a:prstGeom prst="rect">
            <a:avLst/>
          </a:prstGeom>
        </p:spPr>
      </p:pic>
      <p:sp>
        <p:nvSpPr>
          <p:cNvPr id="3" name="文字方塊 2"/>
          <p:cNvSpPr txBox="1"/>
          <p:nvPr/>
        </p:nvSpPr>
        <p:spPr>
          <a:xfrm>
            <a:off x="2720300" y="3168507"/>
            <a:ext cx="130035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TW" altLang="en-US" b="1" dirty="0" smtClean="0">
                <a:solidFill>
                  <a:srgbClr val="FF0000"/>
                </a:solidFill>
              </a:rPr>
              <a:t>提出申請</a:t>
            </a:r>
          </a:p>
          <a:p>
            <a:endParaRPr lang="zh-TW" altLang="en-US" b="1" dirty="0">
              <a:solidFill>
                <a:srgbClr val="FF0000"/>
              </a:solidFill>
            </a:endParaRPr>
          </a:p>
          <a:p>
            <a:r>
              <a:rPr kumimoji="1" lang="zh-TW" altLang="en-US" b="1" dirty="0" smtClean="0">
                <a:solidFill>
                  <a:srgbClr val="FF0000"/>
                </a:solidFill>
              </a:rPr>
              <a:t> （通報人</a:t>
            </a:r>
          </a:p>
          <a:p>
            <a:r>
              <a:rPr lang="zh-TW" altLang="en-US" b="1" dirty="0">
                <a:solidFill>
                  <a:srgbClr val="FF0000"/>
                </a:solidFill>
              </a:rPr>
              <a:t> </a:t>
            </a:r>
            <a:r>
              <a:rPr lang="zh-TW" altLang="en-US" b="1" dirty="0" smtClean="0">
                <a:solidFill>
                  <a:srgbClr val="FF0000"/>
                </a:solidFill>
              </a:rPr>
              <a:t>  被害人）</a:t>
            </a:r>
            <a:endParaRPr kumimoji="1" lang="zh-TW" altLang="en-US" b="1" dirty="0">
              <a:solidFill>
                <a:srgbClr val="FF0000"/>
              </a:solidFill>
            </a:endParaRPr>
          </a:p>
        </p:txBody>
      </p:sp>
      <p:sp>
        <p:nvSpPr>
          <p:cNvPr id="33" name="Rectangle 11"/>
          <p:cNvSpPr>
            <a:spLocks noChangeArrowheads="1"/>
          </p:cNvSpPr>
          <p:nvPr/>
        </p:nvSpPr>
        <p:spPr bwMode="auto">
          <a:xfrm>
            <a:off x="7453313" y="2781493"/>
            <a:ext cx="1495815" cy="625475"/>
          </a:xfrm>
          <a:prstGeom prst="rect">
            <a:avLst/>
          </a:prstGeom>
          <a:solidFill>
            <a:schemeClr val="accent1">
              <a:lumMod val="20000"/>
              <a:lumOff val="80000"/>
              <a:alpha val="42999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zh-TW" altLang="en-US" b="1" dirty="0" smtClean="0">
                <a:solidFill>
                  <a:schemeClr val="accent1">
                    <a:lumMod val="75000"/>
                  </a:schemeClr>
                </a:solidFill>
              </a:rPr>
              <a:t>進入審查程序</a:t>
            </a:r>
            <a:endParaRPr lang="zh-TW" alt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4" name="Rectangle 11"/>
          <p:cNvSpPr>
            <a:spLocks noChangeArrowheads="1"/>
          </p:cNvSpPr>
          <p:nvPr/>
        </p:nvSpPr>
        <p:spPr bwMode="auto">
          <a:xfrm>
            <a:off x="4816475" y="4776788"/>
            <a:ext cx="1719263" cy="625475"/>
          </a:xfrm>
          <a:prstGeom prst="rect">
            <a:avLst/>
          </a:prstGeom>
          <a:solidFill>
            <a:schemeClr val="accent1">
              <a:lumMod val="20000"/>
              <a:lumOff val="80000"/>
              <a:alpha val="42999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zh-TW" altLang="en-US" b="1" dirty="0" smtClean="0">
                <a:solidFill>
                  <a:schemeClr val="accent1">
                    <a:lumMod val="75000"/>
                  </a:schemeClr>
                </a:solidFill>
              </a:rPr>
              <a:t>申請者為第三人</a:t>
            </a:r>
            <a:endParaRPr lang="zh-TW" alt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5" name="Rectangle 11"/>
          <p:cNvSpPr>
            <a:spLocks noChangeArrowheads="1"/>
          </p:cNvSpPr>
          <p:nvPr/>
        </p:nvSpPr>
        <p:spPr bwMode="auto">
          <a:xfrm>
            <a:off x="10182225" y="5435033"/>
            <a:ext cx="1014415" cy="625475"/>
          </a:xfrm>
          <a:prstGeom prst="rect">
            <a:avLst/>
          </a:prstGeom>
          <a:solidFill>
            <a:schemeClr val="accent1">
              <a:lumMod val="20000"/>
              <a:lumOff val="80000"/>
              <a:alpha val="42999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zh-TW" altLang="en-US" b="1" smtClean="0">
                <a:solidFill>
                  <a:schemeClr val="accent1">
                    <a:lumMod val="75000"/>
                  </a:schemeClr>
                </a:solidFill>
              </a:rPr>
              <a:t>終止受理</a:t>
            </a:r>
            <a:endParaRPr lang="zh-TW" alt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10152621" y="4117012"/>
            <a:ext cx="1495815" cy="625475"/>
          </a:xfrm>
          <a:prstGeom prst="rect">
            <a:avLst/>
          </a:prstGeom>
          <a:solidFill>
            <a:schemeClr val="accent1">
              <a:lumMod val="20000"/>
              <a:lumOff val="80000"/>
              <a:alpha val="42999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zh-TW" altLang="en-US" b="1" dirty="0" smtClean="0">
                <a:solidFill>
                  <a:schemeClr val="accent1">
                    <a:lumMod val="75000"/>
                  </a:schemeClr>
                </a:solidFill>
              </a:rPr>
              <a:t>進入審查程序</a:t>
            </a:r>
            <a:endParaRPr lang="zh-TW" alt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23" name="圖片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33738"/>
            <a:ext cx="1124262" cy="1124262"/>
          </a:xfrm>
          <a:prstGeom prst="rtTriangle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/>
          </p:cNvSpPr>
          <p:nvPr>
            <p:ph type="title"/>
          </p:nvPr>
        </p:nvSpPr>
        <p:spPr>
          <a:xfrm>
            <a:off x="346075" y="186128"/>
            <a:ext cx="10515600" cy="1066800"/>
          </a:xfrm>
        </p:spPr>
        <p:txBody>
          <a:bodyPr/>
          <a:lstStyle/>
          <a:p>
            <a:r>
              <a:rPr lang="zh-TW" altLang="en-US" sz="4000" b="1" dirty="0" smtClean="0">
                <a:latin typeface="HanziPen TC" charset="-120"/>
                <a:ea typeface="HanziPen TC" charset="-120"/>
                <a:cs typeface="HanziPen TC" charset="-120"/>
              </a:rPr>
              <a:t>我方平台使用流程圖</a:t>
            </a:r>
          </a:p>
        </p:txBody>
      </p:sp>
      <p:sp>
        <p:nvSpPr>
          <p:cNvPr id="4" name="文字方塊 3"/>
          <p:cNvSpPr txBox="1"/>
          <p:nvPr/>
        </p:nvSpPr>
        <p:spPr>
          <a:xfrm>
            <a:off x="346075" y="1770978"/>
            <a:ext cx="2492990" cy="13542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TW" altLang="en-US" sz="2800" dirty="0" smtClean="0">
                <a:solidFill>
                  <a:srgbClr val="FF0000"/>
                </a:solidFill>
              </a:rPr>
              <a:t>初步審查通過</a:t>
            </a:r>
          </a:p>
          <a:p>
            <a:endParaRPr lang="zh-TW" altLang="en-US" b="1" u="sng" dirty="0">
              <a:solidFill>
                <a:srgbClr val="FF0000"/>
              </a:solidFill>
            </a:endParaRPr>
          </a:p>
          <a:p>
            <a:r>
              <a:rPr kumimoji="1" lang="zh-TW" altLang="en-US" dirty="0" smtClean="0"/>
              <a:t>發放第二階段申請資料</a:t>
            </a:r>
          </a:p>
          <a:p>
            <a:r>
              <a:rPr kumimoji="1" lang="zh-TW" altLang="en-US" dirty="0" smtClean="0"/>
              <a:t>（證據提供）</a:t>
            </a:r>
            <a:endParaRPr kumimoji="1" lang="zh-TW" altLang="en-US" dirty="0"/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211" y="3198007"/>
            <a:ext cx="1003040" cy="1294245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5555" y="4492252"/>
            <a:ext cx="1588958" cy="1588958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42710" y="4411902"/>
            <a:ext cx="1704082" cy="1704082"/>
          </a:xfrm>
          <a:prstGeom prst="rect">
            <a:avLst/>
          </a:prstGeom>
        </p:spPr>
      </p:pic>
      <p:sp>
        <p:nvSpPr>
          <p:cNvPr id="14" name="文字方塊 13"/>
          <p:cNvSpPr txBox="1"/>
          <p:nvPr/>
        </p:nvSpPr>
        <p:spPr>
          <a:xfrm>
            <a:off x="3142710" y="5792248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TW" altLang="en-US" b="1" dirty="0" smtClean="0"/>
              <a:t>四人審查小組</a:t>
            </a:r>
            <a:endParaRPr kumimoji="1" lang="zh-TW" altLang="en-US" b="1" dirty="0"/>
          </a:p>
        </p:txBody>
      </p:sp>
      <p:sp>
        <p:nvSpPr>
          <p:cNvPr id="12" name="矩形圖說文字 11"/>
          <p:cNvSpPr/>
          <p:nvPr/>
        </p:nvSpPr>
        <p:spPr>
          <a:xfrm>
            <a:off x="4137285" y="1925673"/>
            <a:ext cx="3327817" cy="2486229"/>
          </a:xfrm>
          <a:prstGeom prst="wedgeRectCallout">
            <a:avLst>
              <a:gd name="adj1" fmla="val -34999"/>
              <a:gd name="adj2" fmla="val 61270"/>
            </a:avLst>
          </a:prstGeom>
          <a:solidFill>
            <a:schemeClr val="accent1">
              <a:alpha val="7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kumimoji="1" lang="zh-TW" altLang="en-US" sz="2800" b="1" dirty="0" smtClean="0"/>
              <a:t>同意受理案件</a:t>
            </a:r>
          </a:p>
          <a:p>
            <a:pPr algn="ctr"/>
            <a:r>
              <a:rPr kumimoji="1" lang="zh-TW" altLang="en-US" sz="2800" b="1" dirty="0" smtClean="0"/>
              <a:t>（採納證據）</a:t>
            </a:r>
          </a:p>
          <a:p>
            <a:pPr algn="ctr"/>
            <a:endParaRPr lang="zh-TW" altLang="en-US" sz="2800" dirty="0"/>
          </a:p>
          <a:p>
            <a:endParaRPr lang="zh-TW" altLang="en-US" sz="2400" dirty="0"/>
          </a:p>
          <a:p>
            <a:pPr marL="342900" indent="-342900">
              <a:buFont typeface="Arial" charset="0"/>
              <a:buChar char="•"/>
            </a:pPr>
            <a:r>
              <a:rPr kumimoji="1" lang="zh-TW" altLang="en-US" sz="2400" dirty="0" smtClean="0"/>
              <a:t>寄送聲明擬定文件</a:t>
            </a:r>
          </a:p>
          <a:p>
            <a:endParaRPr kumimoji="1" lang="zh-TW" altLang="en-US" sz="2400" dirty="0"/>
          </a:p>
        </p:txBody>
      </p:sp>
      <p:sp>
        <p:nvSpPr>
          <p:cNvPr id="13" name="矩形 12"/>
          <p:cNvSpPr/>
          <p:nvPr/>
        </p:nvSpPr>
        <p:spPr>
          <a:xfrm>
            <a:off x="7483840" y="1925673"/>
            <a:ext cx="3192905" cy="2488369"/>
          </a:xfrm>
          <a:prstGeom prst="rect">
            <a:avLst/>
          </a:prstGeom>
          <a:gradFill>
            <a:gsLst>
              <a:gs pos="0">
                <a:schemeClr val="accent2">
                  <a:lumMod val="110000"/>
                  <a:satMod val="105000"/>
                  <a:tint val="67000"/>
                  <a:alpha val="74000"/>
                </a:schemeClr>
              </a:gs>
              <a:gs pos="12000">
                <a:schemeClr val="accent2">
                  <a:lumMod val="105000"/>
                  <a:satMod val="103000"/>
                  <a:tint val="73000"/>
                  <a:alpha val="66000"/>
                </a:schemeClr>
              </a:gs>
              <a:gs pos="100000">
                <a:schemeClr val="accent2">
                  <a:lumMod val="105000"/>
                  <a:satMod val="109000"/>
                  <a:tint val="81000"/>
                </a:schemeClr>
              </a:gs>
            </a:gsLst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kumimoji="1" lang="zh-TW" altLang="en-US" sz="2800" b="1" dirty="0" smtClean="0"/>
              <a:t>不受理案件</a:t>
            </a:r>
          </a:p>
          <a:p>
            <a:pPr algn="ctr"/>
            <a:r>
              <a:rPr kumimoji="1" lang="zh-TW" altLang="en-US" sz="2800" b="1" dirty="0" smtClean="0"/>
              <a:t>（證據不足）</a:t>
            </a:r>
          </a:p>
          <a:p>
            <a:pPr algn="ctr"/>
            <a:endParaRPr lang="zh-TW" altLang="en-US" sz="2400" b="1" dirty="0"/>
          </a:p>
          <a:p>
            <a:pPr algn="ctr"/>
            <a:endParaRPr lang="zh-TW" altLang="en-US" sz="2400" b="1" dirty="0" smtClean="0"/>
          </a:p>
          <a:p>
            <a:pPr marL="342900" indent="-342900">
              <a:buFont typeface="Arial" charset="0"/>
              <a:buChar char="•"/>
            </a:pPr>
            <a:r>
              <a:rPr lang="zh-TW" altLang="en-US" sz="2400" b="1" dirty="0" smtClean="0"/>
              <a:t>得申請再議一次</a:t>
            </a:r>
          </a:p>
        </p:txBody>
      </p:sp>
      <p:grpSp>
        <p:nvGrpSpPr>
          <p:cNvPr id="18" name="群組 17"/>
          <p:cNvGrpSpPr/>
          <p:nvPr/>
        </p:nvGrpSpPr>
        <p:grpSpPr>
          <a:xfrm>
            <a:off x="7671110" y="4986332"/>
            <a:ext cx="1731364" cy="990582"/>
            <a:chOff x="8536792" y="5481623"/>
            <a:chExt cx="1731364" cy="990582"/>
          </a:xfrm>
        </p:grpSpPr>
        <p:pic>
          <p:nvPicPr>
            <p:cNvPr id="15" name="圖片 14"/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9904" b="89936" l="9904" r="93131">
                          <a14:foregroundMark x1="77796" y1="77796" x2="77796" y2="77796"/>
                          <a14:foregroundMark x1="86581" y1="75879" x2="86581" y2="75879"/>
                          <a14:foregroundMark x1="93131" y1="77796" x2="93131" y2="77796"/>
                          <a14:backgroundMark x1="77157" y1="46965" x2="77157" y2="46965"/>
                        </a14:backgroundRemoval>
                      </a14:imgEffect>
                    </a14:imgLayer>
                  </a14:imgProps>
                </a:ext>
              </a:extLst>
            </a:blip>
            <a:srcRect l="51822" t="65355" r="4244" b="9508"/>
            <a:stretch/>
          </p:blipFill>
          <p:spPr>
            <a:xfrm>
              <a:off x="8536792" y="5481623"/>
              <a:ext cx="1731364" cy="990582"/>
            </a:xfrm>
            <a:prstGeom prst="rect">
              <a:avLst/>
            </a:prstGeom>
          </p:spPr>
        </p:pic>
        <p:sp>
          <p:nvSpPr>
            <p:cNvPr id="16" name="文字方塊 15"/>
            <p:cNvSpPr txBox="1"/>
            <p:nvPr/>
          </p:nvSpPr>
          <p:spPr>
            <a:xfrm>
              <a:off x="8848476" y="5792248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TW" altLang="en-US" dirty="0" smtClean="0">
                  <a:solidFill>
                    <a:srgbClr val="FFFF00"/>
                  </a:solidFill>
                </a:rPr>
                <a:t>第三階段</a:t>
              </a:r>
              <a:endParaRPr kumimoji="1" lang="zh-TW" altLang="en-US" dirty="0">
                <a:solidFill>
                  <a:srgbClr val="FFFF00"/>
                </a:solidFill>
              </a:endParaRPr>
            </a:p>
          </p:txBody>
        </p:sp>
      </p:grpSp>
      <p:sp>
        <p:nvSpPr>
          <p:cNvPr id="17" name="文字方塊 16"/>
          <p:cNvSpPr txBox="1"/>
          <p:nvPr/>
        </p:nvSpPr>
        <p:spPr>
          <a:xfrm rot="20701864">
            <a:off x="6475087" y="637854"/>
            <a:ext cx="1980029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TW" altLang="en-US" sz="2800" b="1" u="sng" dirty="0" smtClean="0">
                <a:solidFill>
                  <a:srgbClr val="FF0000"/>
                </a:solidFill>
                <a:latin typeface="LiHei Pro Medium" charset="-120"/>
                <a:ea typeface="LiHei Pro Medium" charset="-120"/>
                <a:cs typeface="LiHei Pro Medium" charset="-120"/>
              </a:rPr>
              <a:t>二階審查：</a:t>
            </a:r>
          </a:p>
          <a:p>
            <a:r>
              <a:rPr kumimoji="1" lang="zh-TW" altLang="en-US" sz="2400" dirty="0" smtClean="0">
                <a:solidFill>
                  <a:schemeClr val="accent1">
                    <a:lumMod val="75000"/>
                  </a:schemeClr>
                </a:solidFill>
              </a:rPr>
              <a:t>證據效力</a:t>
            </a:r>
            <a:endParaRPr kumimoji="1" lang="zh-TW" alt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20" name="圖片 1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33738"/>
            <a:ext cx="1124262" cy="1124262"/>
          </a:xfrm>
          <a:prstGeom prst="rtTriangle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73505" y="230213"/>
            <a:ext cx="10515600" cy="1325563"/>
          </a:xfrm>
        </p:spPr>
        <p:txBody>
          <a:bodyPr/>
          <a:lstStyle/>
          <a:p>
            <a:r>
              <a:rPr lang="zh-TW" altLang="en-US" sz="4000" b="1" dirty="0">
                <a:latin typeface="HanziPen TC" charset="-120"/>
                <a:ea typeface="HanziPen TC" charset="-120"/>
                <a:cs typeface="HanziPen TC" charset="-120"/>
              </a:rPr>
              <a:t>我方平台使用流程圖</a:t>
            </a:r>
            <a:endParaRPr kumimoji="1" lang="zh-TW" altLang="en-US" sz="4000" dirty="0">
              <a:latin typeface="HanziPen TC" charset="-120"/>
              <a:ea typeface="HanziPen TC" charset="-120"/>
              <a:cs typeface="HanziPen TC" charset="-120"/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308" y="2644513"/>
            <a:ext cx="2324725" cy="2324725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373505" y="5126636"/>
            <a:ext cx="29546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TW" altLang="en-US" sz="2400" b="1" dirty="0" smtClean="0">
                <a:solidFill>
                  <a:schemeClr val="accent1">
                    <a:lumMod val="75000"/>
                  </a:schemeClr>
                </a:solidFill>
              </a:rPr>
              <a:t>被害人填寫聲明內容</a:t>
            </a:r>
            <a:endParaRPr kumimoji="1" lang="zh-TW" altLang="en-US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8033" y="3214503"/>
            <a:ext cx="1499016" cy="1184743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28" y="2464631"/>
            <a:ext cx="2688839" cy="2324725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0267" y="3214502"/>
            <a:ext cx="1499016" cy="1184743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03170" y="3057365"/>
            <a:ext cx="1499016" cy="1499016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53662" y="2761296"/>
            <a:ext cx="1636185" cy="2111206"/>
          </a:xfrm>
          <a:prstGeom prst="rect">
            <a:avLst/>
          </a:prstGeom>
        </p:spPr>
      </p:pic>
      <p:sp>
        <p:nvSpPr>
          <p:cNvPr id="12" name="文字方塊 11"/>
          <p:cNvSpPr txBox="1"/>
          <p:nvPr/>
        </p:nvSpPr>
        <p:spPr>
          <a:xfrm>
            <a:off x="4240743" y="5126635"/>
            <a:ext cx="35702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TW" altLang="en-US" sz="2400" b="1" dirty="0" smtClean="0">
                <a:solidFill>
                  <a:schemeClr val="accent1">
                    <a:lumMod val="75000"/>
                  </a:schemeClr>
                </a:solidFill>
              </a:rPr>
              <a:t>審查</a:t>
            </a:r>
            <a:r>
              <a:rPr kumimoji="1" lang="zh-TW" altLang="en-US" sz="2400" b="1" smtClean="0">
                <a:solidFill>
                  <a:schemeClr val="accent1">
                    <a:lumMod val="75000"/>
                  </a:schemeClr>
                </a:solidFill>
              </a:rPr>
              <a:t>小組核可並再次確認</a:t>
            </a:r>
            <a:endParaRPr kumimoji="1" lang="zh-TW" altLang="en-US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3" name="文字方塊 12"/>
          <p:cNvSpPr txBox="1"/>
          <p:nvPr/>
        </p:nvSpPr>
        <p:spPr>
          <a:xfrm>
            <a:off x="9163868" y="5126635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TW" altLang="en-US" sz="2400" b="1" dirty="0" smtClean="0">
                <a:solidFill>
                  <a:schemeClr val="accent1">
                    <a:lumMod val="75000"/>
                  </a:schemeClr>
                </a:solidFill>
              </a:rPr>
              <a:t>發布聲明</a:t>
            </a:r>
            <a:endParaRPr kumimoji="1" lang="zh-TW" altLang="en-US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4" name="文字方塊 13"/>
          <p:cNvSpPr txBox="1"/>
          <p:nvPr/>
        </p:nvSpPr>
        <p:spPr>
          <a:xfrm rot="20683457">
            <a:off x="6789010" y="942432"/>
            <a:ext cx="2339102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TW" altLang="en-US" sz="2800" b="1" u="sng" dirty="0" smtClean="0">
                <a:solidFill>
                  <a:srgbClr val="FF0000"/>
                </a:solidFill>
                <a:latin typeface="LiHei Pro Medium" charset="-120"/>
                <a:ea typeface="LiHei Pro Medium" charset="-120"/>
                <a:cs typeface="LiHei Pro Medium" charset="-120"/>
              </a:rPr>
              <a:t>三階審理：</a:t>
            </a:r>
          </a:p>
          <a:p>
            <a:r>
              <a:rPr kumimoji="1" lang="zh-TW" altLang="en-US" sz="2400" dirty="0" smtClean="0">
                <a:solidFill>
                  <a:schemeClr val="accent1">
                    <a:lumMod val="75000"/>
                  </a:schemeClr>
                </a:solidFill>
              </a:rPr>
              <a:t>聲明之文詞修訂</a:t>
            </a:r>
            <a:endParaRPr kumimoji="1" lang="zh-TW" alt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6" name="圖片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33738"/>
            <a:ext cx="1124262" cy="1124262"/>
          </a:xfrm>
          <a:prstGeom prst="rtTriangle">
            <a:avLst/>
          </a:prstGeom>
        </p:spPr>
      </p:pic>
      <p:sp>
        <p:nvSpPr>
          <p:cNvPr id="18" name="文字方塊 17"/>
          <p:cNvSpPr txBox="1"/>
          <p:nvPr/>
        </p:nvSpPr>
        <p:spPr>
          <a:xfrm>
            <a:off x="7807535" y="5925579"/>
            <a:ext cx="15856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TW" altLang="en-US" dirty="0" smtClean="0">
                <a:solidFill>
                  <a:srgbClr val="FF0000"/>
                </a:solidFill>
                <a:sym typeface="Wingdings"/>
                <a:hlinkClick r:id="rId8"/>
              </a:rPr>
              <a:t></a:t>
            </a:r>
            <a:r>
              <a:rPr kumimoji="1" lang="zh-TW" altLang="en-US" dirty="0" smtClean="0">
                <a:solidFill>
                  <a:srgbClr val="FF0000"/>
                </a:solidFill>
                <a:latin typeface="LiHei Pro Medium" charset="-120"/>
                <a:ea typeface="LiHei Pro Medium" charset="-120"/>
                <a:cs typeface="LiHei Pro Medium" charset="-120"/>
                <a:sym typeface="Wingdings"/>
                <a:hlinkClick r:id="rId8"/>
              </a:rPr>
              <a:t>實體</a:t>
            </a:r>
            <a:r>
              <a:rPr kumimoji="1" lang="en-US" altLang="zh-TW" dirty="0" smtClean="0">
                <a:solidFill>
                  <a:srgbClr val="FF0000"/>
                </a:solidFill>
                <a:hlinkClick r:id="rId8"/>
              </a:rPr>
              <a:t>DEMO</a:t>
            </a:r>
            <a:endParaRPr kumimoji="1" lang="en-US" altLang="zh-TW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6453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5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標題 1"/>
          <p:cNvSpPr>
            <a:spLocks noGrp="1"/>
          </p:cNvSpPr>
          <p:nvPr>
            <p:ph type="ctrTitle" idx="4294967295"/>
          </p:nvPr>
        </p:nvSpPr>
        <p:spPr>
          <a:xfrm>
            <a:off x="426417" y="1512336"/>
            <a:ext cx="9144000" cy="2387600"/>
          </a:xfrm>
        </p:spPr>
        <p:txBody>
          <a:bodyPr anchor="b"/>
          <a:lstStyle/>
          <a:p>
            <a:pPr algn="ctr"/>
            <a:r>
              <a:rPr lang="zh-TW" altLang="en-US" sz="5400" b="1" dirty="0" smtClean="0">
                <a:solidFill>
                  <a:srgbClr val="7030A0"/>
                </a:solidFill>
                <a:latin typeface="Hannotate TC" charset="-120"/>
                <a:ea typeface="Hannotate TC" charset="-120"/>
                <a:cs typeface="Hannotate TC" charset="-120"/>
              </a:rPr>
              <a:t>第四步驟  </a:t>
            </a:r>
            <a:r>
              <a:rPr lang="en-US" altLang="zh-TW" sz="5400" b="1" dirty="0" smtClean="0">
                <a:solidFill>
                  <a:srgbClr val="7030A0"/>
                </a:solidFill>
                <a:latin typeface="Hannotate TC" charset="-120"/>
                <a:ea typeface="Hannotate TC" charset="-120"/>
                <a:cs typeface="Hannotate TC" charset="-120"/>
              </a:rPr>
              <a:t>STEP 4</a:t>
            </a:r>
          </a:p>
        </p:txBody>
      </p:sp>
      <p:sp>
        <p:nvSpPr>
          <p:cNvPr id="2" name="文字方塊 1"/>
          <p:cNvSpPr txBox="1"/>
          <p:nvPr/>
        </p:nvSpPr>
        <p:spPr>
          <a:xfrm>
            <a:off x="4856813" y="4122295"/>
            <a:ext cx="295465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TW" altLang="en-US" sz="5400" b="1" dirty="0" smtClean="0">
                <a:solidFill>
                  <a:srgbClr val="7713C7"/>
                </a:solidFill>
                <a:latin typeface="Hannotate TC" charset="-120"/>
                <a:ea typeface="Hannotate TC" charset="-120"/>
                <a:cs typeface="Hannotate TC" charset="-120"/>
              </a:rPr>
              <a:t>行動計畫</a:t>
            </a:r>
            <a:endParaRPr kumimoji="1" lang="zh-TW" altLang="en-US" sz="5400" b="1" dirty="0">
              <a:solidFill>
                <a:srgbClr val="7713C7"/>
              </a:solidFill>
              <a:latin typeface="Hannotate TC" charset="-120"/>
              <a:ea typeface="Hannotate TC" charset="-120"/>
              <a:cs typeface="Hannotate TC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標題 1"/>
          <p:cNvSpPr>
            <a:spLocks noGrp="1"/>
          </p:cNvSpPr>
          <p:nvPr>
            <p:ph type="title"/>
          </p:nvPr>
        </p:nvSpPr>
        <p:spPr>
          <a:xfrm>
            <a:off x="503238" y="107950"/>
            <a:ext cx="10515600" cy="1325563"/>
          </a:xfrm>
        </p:spPr>
        <p:txBody>
          <a:bodyPr/>
          <a:lstStyle/>
          <a:p>
            <a:r>
              <a:rPr lang="zh-TW" altLang="en-US" dirty="0" smtClean="0">
                <a:latin typeface="HanziPen TC" charset="-120"/>
                <a:ea typeface="HanziPen TC" charset="-120"/>
                <a:cs typeface="HanziPen TC" charset="-120"/>
              </a:rPr>
              <a:t>民眾意見回饋</a:t>
            </a:r>
          </a:p>
        </p:txBody>
      </p:sp>
      <p:graphicFrame>
        <p:nvGraphicFramePr>
          <p:cNvPr id="4" name="圖表 3"/>
          <p:cNvGraphicFramePr>
            <a:graphicFrameLocks/>
          </p:cNvGraphicFramePr>
          <p:nvPr/>
        </p:nvGraphicFramePr>
        <p:xfrm>
          <a:off x="1094703" y="1111140"/>
          <a:ext cx="4228563" cy="25569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圖表 4"/>
          <p:cNvGraphicFramePr>
            <a:graphicFrameLocks/>
          </p:cNvGraphicFramePr>
          <p:nvPr/>
        </p:nvGraphicFramePr>
        <p:xfrm>
          <a:off x="6413678" y="1169573"/>
          <a:ext cx="4304179" cy="259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圖表 5"/>
          <p:cNvGraphicFramePr>
            <a:graphicFrameLocks/>
          </p:cNvGraphicFramePr>
          <p:nvPr/>
        </p:nvGraphicFramePr>
        <p:xfrm>
          <a:off x="1088708" y="3773511"/>
          <a:ext cx="4243146" cy="27252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圖表 6"/>
          <p:cNvGraphicFramePr>
            <a:graphicFrameLocks/>
          </p:cNvGraphicFramePr>
          <p:nvPr/>
        </p:nvGraphicFramePr>
        <p:xfrm>
          <a:off x="6452315" y="3799268"/>
          <a:ext cx="4290009" cy="26507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9" name="圖片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33738"/>
            <a:ext cx="1124262" cy="1124262"/>
          </a:xfrm>
          <a:prstGeom prst="rtTriangle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7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7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7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7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7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7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7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7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7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7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6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6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6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6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6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6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6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6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6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6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6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6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Chart bld="category" animBg="0"/>
        </p:bldSub>
      </p:bldGraphic>
      <p:bldGraphic spid="5" grpId="0">
        <p:bldSub>
          <a:bldChart bld="category" animBg="0"/>
        </p:bldSub>
      </p:bldGraphic>
      <p:bldGraphic spid="6" grpId="0">
        <p:bldSub>
          <a:bldChart bld="category" animBg="0"/>
        </p:bldSub>
      </p:bldGraphic>
      <p:bldGraphic spid="7" grpId="0">
        <p:bldSub>
          <a:bldChart bld="category" animBg="0"/>
        </p:bldSub>
      </p:bldGraphic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標題 1"/>
          <p:cNvSpPr>
            <a:spLocks noGrp="1"/>
          </p:cNvSpPr>
          <p:nvPr>
            <p:ph type="title"/>
          </p:nvPr>
        </p:nvSpPr>
        <p:spPr>
          <a:xfrm>
            <a:off x="412750" y="236538"/>
            <a:ext cx="10515600" cy="1325562"/>
          </a:xfrm>
        </p:spPr>
        <p:txBody>
          <a:bodyPr/>
          <a:lstStyle/>
          <a:p>
            <a:r>
              <a:rPr lang="zh-TW" altLang="en-US" dirty="0" smtClean="0">
                <a:latin typeface="HanziPen TC" charset="-120"/>
                <a:ea typeface="HanziPen TC" charset="-120"/>
                <a:cs typeface="HanziPen TC" charset="-120"/>
              </a:rPr>
              <a:t>推廣平台之意見調查</a:t>
            </a:r>
          </a:p>
        </p:txBody>
      </p:sp>
      <p:graphicFrame>
        <p:nvGraphicFramePr>
          <p:cNvPr id="4" name="圖表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4665220"/>
              </p:ext>
            </p:extLst>
          </p:nvPr>
        </p:nvGraphicFramePr>
        <p:xfrm>
          <a:off x="1445152" y="1212900"/>
          <a:ext cx="8936188" cy="52068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圖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33738"/>
            <a:ext cx="1124262" cy="1124262"/>
          </a:xfrm>
          <a:prstGeom prst="rtTriangle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標題 1"/>
          <p:cNvSpPr>
            <a:spLocks noGrp="1"/>
          </p:cNvSpPr>
          <p:nvPr>
            <p:ph type="title"/>
          </p:nvPr>
        </p:nvSpPr>
        <p:spPr>
          <a:xfrm>
            <a:off x="619125" y="211138"/>
            <a:ext cx="10515600" cy="1025525"/>
          </a:xfrm>
        </p:spPr>
        <p:txBody>
          <a:bodyPr/>
          <a:lstStyle/>
          <a:p>
            <a:r>
              <a:rPr lang="zh-TW" altLang="en-US" sz="4200" dirty="0" smtClean="0">
                <a:latin typeface="HanziPen TC" charset="-120"/>
                <a:ea typeface="HanziPen TC" charset="-120"/>
                <a:cs typeface="HanziPen TC" charset="-120"/>
              </a:rPr>
              <a:t>立委的看法與建議</a:t>
            </a:r>
            <a:r>
              <a:rPr lang="en-US" altLang="zh-TW" sz="4200" dirty="0" smtClean="0">
                <a:latin typeface="HanziPen TC" charset="-120"/>
                <a:ea typeface="HanziPen TC" charset="-120"/>
                <a:cs typeface="HanziPen TC" charset="-120"/>
              </a:rPr>
              <a:t>: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38163" y="1155699"/>
            <a:ext cx="10515600" cy="4930307"/>
          </a:xfrm>
        </p:spPr>
        <p:txBody>
          <a:bodyPr>
            <a:normAutofit/>
          </a:bodyPr>
          <a:lstStyle/>
          <a:p>
            <a:r>
              <a:rPr lang="zh-TW" altLang="zh-TW" sz="3200" dirty="0" smtClean="0">
                <a:latin typeface="Hannotate TC" charset="-120"/>
                <a:ea typeface="Hannotate TC" charset="-120"/>
                <a:cs typeface="Hannotate TC" charset="-120"/>
              </a:rPr>
              <a:t>訪談對象: </a:t>
            </a:r>
            <a:endParaRPr lang="zh-TW" altLang="en-US" sz="3200" dirty="0" smtClean="0">
              <a:latin typeface="Hannotate TC" charset="-120"/>
              <a:ea typeface="Hannotate TC" charset="-120"/>
              <a:cs typeface="Hannotate TC" charset="-120"/>
            </a:endParaRPr>
          </a:p>
          <a:p>
            <a:pPr marL="0" indent="0">
              <a:buNone/>
            </a:pPr>
            <a:r>
              <a:rPr lang="zh-TW" altLang="en-US" sz="3200" dirty="0">
                <a:latin typeface="Hannotate TC" charset="-120"/>
                <a:ea typeface="Hannotate TC" charset="-120"/>
                <a:cs typeface="Hannotate TC" charset="-120"/>
              </a:rPr>
              <a:t>	</a:t>
            </a:r>
            <a:r>
              <a:rPr lang="zh-TW" altLang="zh-TW" sz="3200" dirty="0" smtClean="0">
                <a:latin typeface="Hannotate TC" charset="-120"/>
                <a:ea typeface="Hannotate TC" charset="-120"/>
                <a:cs typeface="Hannotate TC" charset="-120"/>
              </a:rPr>
              <a:t>立法委員楊曜、立法委員王育敏</a:t>
            </a:r>
            <a:r>
              <a:rPr lang="zh-TW" altLang="en-US" sz="3200" dirty="0" smtClean="0">
                <a:latin typeface="Hannotate TC" charset="-120"/>
                <a:ea typeface="Hannotate TC" charset="-120"/>
                <a:cs typeface="Hannotate TC" charset="-120"/>
              </a:rPr>
              <a:t> 及 </a:t>
            </a:r>
            <a:r>
              <a:rPr lang="zh-TW" altLang="zh-TW" sz="3200" dirty="0" smtClean="0">
                <a:latin typeface="Hannotate TC" charset="-120"/>
                <a:ea typeface="Hannotate TC" charset="-120"/>
                <a:cs typeface="Hannotate TC" charset="-120"/>
              </a:rPr>
              <a:t>法案助理張喻閔</a:t>
            </a:r>
            <a:endParaRPr lang="en-US" altLang="zh-TW" sz="3200" dirty="0" smtClean="0">
              <a:latin typeface="Hannotate TC" charset="-120"/>
              <a:ea typeface="Hannotate TC" charset="-120"/>
              <a:cs typeface="Hannotate TC" charset="-120"/>
            </a:endParaRPr>
          </a:p>
          <a:p>
            <a:endParaRPr lang="zh-TW" altLang="en-US" sz="3200" dirty="0" smtClean="0">
              <a:latin typeface="Hannotate TC" charset="-120"/>
              <a:ea typeface="Hannotate TC" charset="-120"/>
              <a:cs typeface="Hannotate TC" charset="-120"/>
            </a:endParaRPr>
          </a:p>
          <a:p>
            <a:r>
              <a:rPr lang="zh-TW" altLang="en-US" sz="3200" dirty="0" smtClean="0">
                <a:latin typeface="Hannotate TC" charset="-120"/>
                <a:ea typeface="Hannotate TC" charset="-120"/>
                <a:cs typeface="Hannotate TC" charset="-120"/>
              </a:rPr>
              <a:t>內容</a:t>
            </a:r>
            <a:r>
              <a:rPr lang="en-US" altLang="zh-TW" sz="3200" dirty="0" smtClean="0">
                <a:latin typeface="Hannotate TC" charset="-120"/>
                <a:ea typeface="Hannotate TC" charset="-120"/>
                <a:cs typeface="Hannotate TC" charset="-120"/>
              </a:rPr>
              <a:t>:</a:t>
            </a:r>
            <a:endParaRPr lang="zh-TW" altLang="en-US" sz="3200" dirty="0" smtClean="0">
              <a:latin typeface="Hannotate TC" charset="-120"/>
              <a:ea typeface="Hannotate TC" charset="-120"/>
              <a:cs typeface="Hannotate TC" charset="-120"/>
            </a:endParaRPr>
          </a:p>
          <a:p>
            <a:pPr marL="0" indent="0">
              <a:buNone/>
            </a:pPr>
            <a:r>
              <a:rPr lang="en-US" altLang="zh-TW" sz="3200" dirty="0">
                <a:latin typeface="Hannotate TC" charset="-120"/>
                <a:ea typeface="Hannotate TC" charset="-120"/>
                <a:cs typeface="Hannotate TC" charset="-120"/>
              </a:rPr>
              <a:t>	</a:t>
            </a:r>
            <a:r>
              <a:rPr lang="en-US" altLang="zh-TW" sz="3200" dirty="0" smtClean="0">
                <a:latin typeface="Hannotate TC" charset="-120"/>
                <a:ea typeface="Hannotate TC" charset="-120"/>
                <a:cs typeface="Hannotate TC" charset="-120"/>
              </a:rPr>
              <a:t>1. </a:t>
            </a:r>
            <a:r>
              <a:rPr lang="zh-TW" altLang="zh-TW" sz="3200" dirty="0" smtClean="0">
                <a:latin typeface="Hannotate TC" charset="-120"/>
                <a:ea typeface="Hannotate TC" charset="-120"/>
                <a:cs typeface="Hannotate TC" charset="-120"/>
              </a:rPr>
              <a:t>反網路霸凌專法</a:t>
            </a:r>
            <a:endParaRPr lang="zh-TW" altLang="en-US" sz="3200" dirty="0" smtClean="0">
              <a:latin typeface="Hannotate TC" charset="-120"/>
              <a:ea typeface="Hannotate TC" charset="-120"/>
              <a:cs typeface="Hannotate TC" charset="-120"/>
            </a:endParaRPr>
          </a:p>
          <a:p>
            <a:pPr marL="0" indent="0">
              <a:buNone/>
            </a:pPr>
            <a:r>
              <a:rPr lang="en-US" altLang="zh-TW" sz="3200" dirty="0">
                <a:latin typeface="Hannotate TC" charset="-120"/>
                <a:ea typeface="Hannotate TC" charset="-120"/>
                <a:cs typeface="Hannotate TC" charset="-120"/>
              </a:rPr>
              <a:t>	</a:t>
            </a:r>
            <a:r>
              <a:rPr lang="en-US" altLang="zh-TW" sz="3200" dirty="0" smtClean="0">
                <a:latin typeface="Hannotate TC" charset="-120"/>
                <a:ea typeface="Hannotate TC" charset="-120"/>
                <a:cs typeface="Hannotate TC" charset="-120"/>
              </a:rPr>
              <a:t>2. </a:t>
            </a:r>
            <a:r>
              <a:rPr lang="en-US" altLang="zh-TW" sz="3200" dirty="0" err="1" smtClean="0">
                <a:latin typeface="Hannotate TC" charset="-120"/>
                <a:ea typeface="Hannotate TC" charset="-120"/>
                <a:cs typeface="Hannotate TC" charset="-120"/>
              </a:rPr>
              <a:t>TRÜSTatement</a:t>
            </a:r>
            <a:r>
              <a:rPr lang="zh-TW" altLang="zh-TW" sz="3200" dirty="0" smtClean="0">
                <a:latin typeface="Hannotate TC" charset="-120"/>
                <a:ea typeface="Hannotate TC" charset="-120"/>
                <a:cs typeface="Hannotate TC" charset="-120"/>
              </a:rPr>
              <a:t>之可行性</a:t>
            </a:r>
            <a:r>
              <a:rPr lang="en-US" altLang="zh-TW" sz="3200" dirty="0" smtClean="0">
                <a:latin typeface="Hannotate TC" charset="-120"/>
                <a:ea typeface="Hannotate TC" charset="-120"/>
                <a:cs typeface="Hannotate TC" charset="-120"/>
              </a:rPr>
              <a:t>#</a:t>
            </a:r>
            <a:r>
              <a:rPr lang="zh-TW" altLang="en-US" sz="3200" dirty="0" smtClean="0">
                <a:latin typeface="Hannotate TC" charset="-120"/>
                <a:ea typeface="Hannotate TC" charset="-120"/>
                <a:cs typeface="Hannotate TC" charset="-120"/>
              </a:rPr>
              <a:t>陳起行教授性騷擾平台</a:t>
            </a:r>
          </a:p>
          <a:p>
            <a:pPr marL="0" indent="0">
              <a:buNone/>
            </a:pPr>
            <a:r>
              <a:rPr lang="en-US" altLang="zh-TW" sz="3200" dirty="0">
                <a:latin typeface="Hannotate TC" charset="-120"/>
                <a:ea typeface="Hannotate TC" charset="-120"/>
                <a:cs typeface="Hannotate TC" charset="-120"/>
              </a:rPr>
              <a:t>	</a:t>
            </a:r>
            <a:r>
              <a:rPr lang="en-US" altLang="zh-TW" sz="3200" dirty="0" smtClean="0">
                <a:latin typeface="Hannotate TC" charset="-120"/>
                <a:ea typeface="Hannotate TC" charset="-120"/>
                <a:cs typeface="Hannotate TC" charset="-120"/>
              </a:rPr>
              <a:t>3. </a:t>
            </a:r>
            <a:r>
              <a:rPr lang="zh-TW" altLang="en-US" sz="3200" dirty="0" smtClean="0">
                <a:latin typeface="Hannotate TC" charset="-120"/>
                <a:ea typeface="Hannotate TC" charset="-120"/>
                <a:cs typeface="Hannotate TC" charset="-120"/>
              </a:rPr>
              <a:t>其他</a:t>
            </a:r>
            <a:r>
              <a:rPr lang="en-US" altLang="zh-TW" sz="3200" dirty="0" smtClean="0">
                <a:latin typeface="Hannotate TC" charset="-120"/>
                <a:ea typeface="Hannotate TC" charset="-120"/>
                <a:cs typeface="Hannotate TC" charset="-120"/>
              </a:rPr>
              <a:t>:  a.</a:t>
            </a:r>
            <a:r>
              <a:rPr lang="zh-TW" altLang="en-US" sz="3200" dirty="0" smtClean="0">
                <a:latin typeface="Hannotate TC" charset="-120"/>
                <a:ea typeface="Hannotate TC" charset="-120"/>
                <a:cs typeface="Hannotate TC" charset="-120"/>
              </a:rPr>
              <a:t>網路霸凌認定與法規</a:t>
            </a:r>
            <a:endParaRPr lang="en-US" altLang="zh-TW" sz="3200" dirty="0" smtClean="0">
              <a:latin typeface="Hannotate TC" charset="-120"/>
              <a:ea typeface="Hannotate TC" charset="-120"/>
              <a:cs typeface="Hannotate TC" charset="-120"/>
            </a:endParaRPr>
          </a:p>
          <a:p>
            <a:pPr marL="0" indent="0">
              <a:buNone/>
            </a:pPr>
            <a:r>
              <a:rPr lang="en-US" altLang="zh-TW" sz="3200" dirty="0">
                <a:latin typeface="Hannotate TC" charset="-120"/>
                <a:ea typeface="Hannotate TC" charset="-120"/>
                <a:cs typeface="Hannotate TC" charset="-120"/>
              </a:rPr>
              <a:t>	</a:t>
            </a:r>
            <a:r>
              <a:rPr lang="en-US" altLang="zh-TW" sz="3200" dirty="0" smtClean="0">
                <a:latin typeface="Hannotate TC" charset="-120"/>
                <a:ea typeface="Hannotate TC" charset="-120"/>
                <a:cs typeface="Hannotate TC" charset="-120"/>
              </a:rPr>
              <a:t>	       b.</a:t>
            </a:r>
            <a:r>
              <a:rPr lang="zh-TW" altLang="en-US" sz="3200" dirty="0" smtClean="0">
                <a:latin typeface="Hannotate TC" charset="-120"/>
                <a:ea typeface="Hannotate TC" charset="-120"/>
                <a:cs typeface="Hannotate TC" charset="-120"/>
              </a:rPr>
              <a:t>如何防止二度傷害</a:t>
            </a:r>
          </a:p>
          <a:p>
            <a:endParaRPr lang="en-US" altLang="zh-TW" sz="3200" dirty="0" smtClean="0"/>
          </a:p>
          <a:p>
            <a:pPr>
              <a:buFont typeface="Arial" charset="0"/>
              <a:buNone/>
            </a:pPr>
            <a:endParaRPr lang="zh-TW" altLang="en-US" dirty="0" smtClean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33738"/>
            <a:ext cx="1124262" cy="1124262"/>
          </a:xfrm>
          <a:prstGeom prst="rtTriangle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標題 1"/>
          <p:cNvSpPr>
            <a:spLocks noGrp="1"/>
          </p:cNvSpPr>
          <p:nvPr>
            <p:ph type="title"/>
          </p:nvPr>
        </p:nvSpPr>
        <p:spPr>
          <a:xfrm>
            <a:off x="455613" y="338138"/>
            <a:ext cx="10515600" cy="1325562"/>
          </a:xfrm>
        </p:spPr>
        <p:txBody>
          <a:bodyPr/>
          <a:lstStyle/>
          <a:p>
            <a:r>
              <a:rPr lang="zh-TW" altLang="en-US" sz="4200" dirty="0" smtClean="0">
                <a:latin typeface="HanziPen TC" charset="-120"/>
                <a:ea typeface="HanziPen TC" charset="-120"/>
                <a:cs typeface="HanziPen TC" charset="-120"/>
              </a:rPr>
              <a:t>教授看法與建議</a:t>
            </a:r>
            <a:r>
              <a:rPr lang="en-US" altLang="zh-TW" sz="4200" dirty="0" smtClean="0">
                <a:latin typeface="HanziPen TC" charset="-120"/>
                <a:ea typeface="HanziPen TC" charset="-120"/>
                <a:cs typeface="HanziPen TC" charset="-120"/>
              </a:rPr>
              <a:t>:</a:t>
            </a:r>
          </a:p>
        </p:txBody>
      </p:sp>
      <p:sp>
        <p:nvSpPr>
          <p:cNvPr id="17410" name="內容版面配置區 2"/>
          <p:cNvSpPr>
            <a:spLocks noGrp="1"/>
          </p:cNvSpPr>
          <p:nvPr>
            <p:ph idx="1"/>
          </p:nvPr>
        </p:nvSpPr>
        <p:spPr>
          <a:xfrm>
            <a:off x="528638" y="1690688"/>
            <a:ext cx="10515600" cy="4351337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en-US" altLang="zh-TW" sz="3200" dirty="0" smtClean="0">
                <a:latin typeface="Hannotate TC" charset="-120"/>
                <a:ea typeface="Hannotate TC" charset="-120"/>
                <a:cs typeface="Hannotate TC" charset="-120"/>
              </a:rPr>
              <a:t>1.</a:t>
            </a:r>
            <a:r>
              <a:rPr lang="zh-TW" altLang="en-US" sz="3200" dirty="0" smtClean="0">
                <a:latin typeface="Hannotate TC" charset="-120"/>
                <a:ea typeface="Hannotate TC" charset="-120"/>
                <a:cs typeface="Hannotate TC" charset="-120"/>
              </a:rPr>
              <a:t> 妨害名譽除罪化 及 刑事案件轉型之可能性</a:t>
            </a:r>
          </a:p>
          <a:p>
            <a:pPr>
              <a:buFont typeface="Arial" charset="0"/>
              <a:buNone/>
            </a:pPr>
            <a:endParaRPr lang="en-US" altLang="zh-TW" sz="3200" dirty="0" smtClean="0">
              <a:latin typeface="Hannotate TC" charset="-120"/>
              <a:ea typeface="Hannotate TC" charset="-120"/>
              <a:cs typeface="Hannotate TC" charset="-120"/>
            </a:endParaRPr>
          </a:p>
          <a:p>
            <a:pPr>
              <a:buFont typeface="Arial" charset="0"/>
              <a:buNone/>
            </a:pPr>
            <a:r>
              <a:rPr lang="en-US" altLang="zh-TW" sz="3200" dirty="0" smtClean="0">
                <a:latin typeface="Hannotate TC" charset="-120"/>
                <a:ea typeface="Hannotate TC" charset="-120"/>
                <a:cs typeface="Hannotate TC" charset="-120"/>
              </a:rPr>
              <a:t>2.</a:t>
            </a:r>
            <a:r>
              <a:rPr lang="zh-TW" altLang="en-US" sz="3200" dirty="0" smtClean="0">
                <a:latin typeface="Hannotate TC" charset="-120"/>
                <a:ea typeface="Hannotate TC" charset="-120"/>
                <a:cs typeface="Hannotate TC" charset="-120"/>
              </a:rPr>
              <a:t> 平台使用浮濫之虞</a:t>
            </a:r>
          </a:p>
          <a:p>
            <a:pPr>
              <a:buFont typeface="Arial" charset="0"/>
              <a:buNone/>
            </a:pPr>
            <a:endParaRPr lang="en-US" altLang="zh-TW" sz="3200" dirty="0" smtClean="0">
              <a:latin typeface="Hannotate TC" charset="-120"/>
              <a:ea typeface="Hannotate TC" charset="-120"/>
              <a:cs typeface="Hannotate TC" charset="-120"/>
            </a:endParaRPr>
          </a:p>
          <a:p>
            <a:pPr>
              <a:buFont typeface="Arial" charset="0"/>
              <a:buNone/>
            </a:pPr>
            <a:r>
              <a:rPr lang="en-US" altLang="zh-TW" sz="3200" dirty="0" smtClean="0">
                <a:latin typeface="Hannotate TC" charset="-120"/>
                <a:ea typeface="Hannotate TC" charset="-120"/>
                <a:cs typeface="Hannotate TC" charset="-120"/>
              </a:rPr>
              <a:t>3.</a:t>
            </a:r>
            <a:r>
              <a:rPr lang="zh-TW" altLang="en-US" sz="3200" dirty="0" smtClean="0">
                <a:latin typeface="Hannotate TC" charset="-120"/>
                <a:ea typeface="Hannotate TC" charset="-120"/>
                <a:cs typeface="Hannotate TC" charset="-120"/>
              </a:rPr>
              <a:t> 政府與民間的權衡</a:t>
            </a:r>
          </a:p>
          <a:p>
            <a:pPr>
              <a:buFont typeface="Arial" charset="0"/>
              <a:buNone/>
            </a:pPr>
            <a:endParaRPr lang="en-US" altLang="zh-TW" dirty="0" smtClean="0">
              <a:latin typeface="Hannotate TC" charset="-120"/>
              <a:ea typeface="Hannotate TC" charset="-120"/>
              <a:cs typeface="Hannotate TC" charset="-120"/>
            </a:endParaRPr>
          </a:p>
          <a:p>
            <a:pPr>
              <a:buFont typeface="Arial" charset="0"/>
              <a:buNone/>
            </a:pPr>
            <a:endParaRPr lang="en-US" altLang="zh-TW" dirty="0" smtClean="0">
              <a:latin typeface="Hannotate TC" charset="-120"/>
              <a:ea typeface="Hannotate TC" charset="-120"/>
              <a:cs typeface="Hannotate TC" charset="-120"/>
            </a:endParaRPr>
          </a:p>
          <a:p>
            <a:pPr>
              <a:buFont typeface="Arial" charset="0"/>
              <a:buNone/>
            </a:pPr>
            <a:endParaRPr lang="en-US" altLang="zh-TW" dirty="0" smtClean="0">
              <a:latin typeface="Hannotate TC" charset="-120"/>
              <a:ea typeface="Hannotate TC" charset="-120"/>
              <a:cs typeface="Hannotate TC" charset="-120"/>
            </a:endParaRPr>
          </a:p>
          <a:p>
            <a:pPr>
              <a:buFont typeface="Arial" charset="0"/>
              <a:buNone/>
            </a:pPr>
            <a:endParaRPr lang="en-US" altLang="zh-TW" dirty="0" smtClean="0">
              <a:latin typeface="Hannotate TC" charset="-120"/>
              <a:ea typeface="Hannotate TC" charset="-120"/>
              <a:cs typeface="Hannotate TC" charset="-120"/>
            </a:endParaRPr>
          </a:p>
          <a:p>
            <a:endParaRPr lang="en-US" altLang="zh-TW" dirty="0" smtClean="0">
              <a:latin typeface="Hannotate TC" charset="-120"/>
              <a:ea typeface="Hannotate TC" charset="-120"/>
              <a:cs typeface="Hannotate TC" charset="-120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3290" y="3047004"/>
            <a:ext cx="6350000" cy="2540000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33738"/>
            <a:ext cx="1124262" cy="1124262"/>
          </a:xfrm>
          <a:prstGeom prst="rtTriangle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標題 1"/>
          <p:cNvSpPr>
            <a:spLocks noGrp="1"/>
          </p:cNvSpPr>
          <p:nvPr>
            <p:ph type="title"/>
          </p:nvPr>
        </p:nvSpPr>
        <p:spPr>
          <a:xfrm>
            <a:off x="660400" y="596900"/>
            <a:ext cx="10515600" cy="684213"/>
          </a:xfrm>
        </p:spPr>
        <p:txBody>
          <a:bodyPr/>
          <a:lstStyle/>
          <a:p>
            <a:r>
              <a:rPr lang="zh-TW" altLang="en-US" sz="3600" dirty="0" smtClean="0">
                <a:latin typeface="HanziPen TC" charset="-120"/>
                <a:ea typeface="HanziPen TC" charset="-120"/>
                <a:cs typeface="HanziPen TC" charset="-120"/>
              </a:rPr>
              <a:t>一</a:t>
            </a:r>
            <a:r>
              <a:rPr lang="en-US" altLang="zh-TW" sz="3600" dirty="0" smtClean="0">
                <a:latin typeface="HanziPen TC" charset="-120"/>
                <a:ea typeface="HanziPen TC" charset="-120"/>
                <a:cs typeface="HanziPen TC" charset="-120"/>
              </a:rPr>
              <a:t>.</a:t>
            </a:r>
            <a:r>
              <a:rPr lang="zh-TW" altLang="en-US" sz="3600" dirty="0" smtClean="0">
                <a:latin typeface="HanziPen TC" charset="-120"/>
                <a:ea typeface="HanziPen TC" charset="-120"/>
                <a:cs typeface="HanziPen TC" charset="-120"/>
              </a:rPr>
              <a:t>議題倡議</a:t>
            </a:r>
          </a:p>
        </p:txBody>
      </p:sp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628650" y="1762125"/>
            <a:ext cx="10672763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0" lang="en-US" altLang="zh-TW" sz="3200" dirty="0">
                <a:latin typeface="Hannotate TC" charset="-120"/>
                <a:ea typeface="Hannotate TC" charset="-120"/>
                <a:cs typeface="Hannotate TC" charset="-120"/>
              </a:rPr>
              <a:t>1.</a:t>
            </a:r>
            <a:r>
              <a:rPr kumimoji="0" lang="zh-TW" altLang="en-US" sz="3200" dirty="0">
                <a:latin typeface="Hannotate TC" charset="-120"/>
                <a:ea typeface="Hannotate TC" charset="-120"/>
                <a:cs typeface="Hannotate TC" charset="-120"/>
              </a:rPr>
              <a:t>宣</a:t>
            </a:r>
            <a:r>
              <a:rPr lang="zh-TW" altLang="en-US" sz="3200" dirty="0">
                <a:latin typeface="Hannotate TC" charset="-120"/>
                <a:ea typeface="Hannotate TC" charset="-120"/>
                <a:cs typeface="Hannotate TC" charset="-120"/>
              </a:rPr>
              <a:t>導</a:t>
            </a:r>
            <a:r>
              <a:rPr lang="zh-TW" altLang="en-US" sz="3200" dirty="0" smtClean="0">
                <a:latin typeface="Hannotate TC" charset="-120"/>
                <a:ea typeface="Hannotate TC" charset="-120"/>
                <a:cs typeface="Hannotate TC" charset="-120"/>
              </a:rPr>
              <a:t>提倡</a:t>
            </a:r>
            <a:endParaRPr lang="en-US" altLang="zh-TW" sz="3200" dirty="0" smtClean="0">
              <a:latin typeface="Hannotate TC" charset="-120"/>
              <a:ea typeface="Hannotate TC" charset="-120"/>
              <a:cs typeface="Hannotate TC" charset="-120"/>
            </a:endParaRPr>
          </a:p>
          <a:p>
            <a:pPr>
              <a:spcBef>
                <a:spcPct val="50000"/>
              </a:spcBef>
            </a:pPr>
            <a:r>
              <a:rPr lang="en-US" altLang="zh-TW" sz="3200" dirty="0" smtClean="0">
                <a:latin typeface="Hannotate TC" charset="-120"/>
                <a:ea typeface="Hannotate TC" charset="-120"/>
                <a:cs typeface="Hannotate TC" charset="-120"/>
              </a:rPr>
              <a:t> </a:t>
            </a:r>
            <a:endParaRPr lang="en-US" altLang="zh-TW" sz="3200" dirty="0">
              <a:latin typeface="Hannotate TC" charset="-120"/>
              <a:ea typeface="Hannotate TC" charset="-120"/>
              <a:cs typeface="Hannotate TC" charset="-120"/>
            </a:endParaRPr>
          </a:p>
          <a:p>
            <a:pPr>
              <a:spcBef>
                <a:spcPct val="50000"/>
              </a:spcBef>
            </a:pPr>
            <a:r>
              <a:rPr lang="en-US" altLang="zh-TW" sz="3200" dirty="0">
                <a:latin typeface="Hannotate TC" charset="-120"/>
                <a:ea typeface="Hannotate TC" charset="-120"/>
                <a:cs typeface="Hannotate TC" charset="-120"/>
              </a:rPr>
              <a:t>2</a:t>
            </a:r>
            <a:r>
              <a:rPr lang="en-US" altLang="zh-TW" sz="3200" dirty="0" smtClean="0">
                <a:latin typeface="Hannotate TC" charset="-120"/>
                <a:ea typeface="Hannotate TC" charset="-120"/>
                <a:cs typeface="Hannotate TC" charset="-120"/>
              </a:rPr>
              <a:t>.</a:t>
            </a:r>
            <a:r>
              <a:rPr lang="zh-TW" altLang="en-US" sz="3200" dirty="0" smtClean="0">
                <a:latin typeface="Hannotate TC" charset="-120"/>
                <a:ea typeface="Hannotate TC" charset="-120"/>
                <a:cs typeface="Hannotate TC" charset="-120"/>
              </a:rPr>
              <a:t>彙集</a:t>
            </a:r>
            <a:r>
              <a:rPr lang="zh-TW" altLang="en-US" sz="3200" dirty="0">
                <a:latin typeface="Hannotate TC" charset="-120"/>
                <a:ea typeface="Hannotate TC" charset="-120"/>
                <a:cs typeface="Hannotate TC" charset="-120"/>
              </a:rPr>
              <a:t>並</a:t>
            </a:r>
            <a:r>
              <a:rPr lang="zh-TW" altLang="en-US" sz="3200" dirty="0" smtClean="0">
                <a:latin typeface="Hannotate TC" charset="-120"/>
                <a:ea typeface="Hannotate TC" charset="-120"/>
                <a:cs typeface="Hannotate TC" charset="-120"/>
              </a:rPr>
              <a:t>建立民意基礎</a:t>
            </a:r>
            <a:endParaRPr lang="en-US" altLang="zh-TW" sz="3200" dirty="0" smtClean="0">
              <a:latin typeface="Hannotate TC" charset="-120"/>
              <a:ea typeface="Hannotate TC" charset="-120"/>
              <a:cs typeface="Hannotate TC" charset="-120"/>
            </a:endParaRPr>
          </a:p>
          <a:p>
            <a:pPr>
              <a:spcBef>
                <a:spcPct val="50000"/>
              </a:spcBef>
            </a:pPr>
            <a:endParaRPr lang="en-US" altLang="zh-TW" sz="3200" dirty="0">
              <a:latin typeface="Hannotate TC" charset="-120"/>
              <a:ea typeface="Hannotate TC" charset="-120"/>
              <a:cs typeface="Hannotate TC" charset="-120"/>
            </a:endParaRPr>
          </a:p>
          <a:p>
            <a:pPr>
              <a:spcBef>
                <a:spcPct val="50000"/>
              </a:spcBef>
            </a:pPr>
            <a:r>
              <a:rPr lang="en-US" altLang="zh-TW" sz="3200" dirty="0">
                <a:latin typeface="Hannotate TC" charset="-120"/>
                <a:ea typeface="Hannotate TC" charset="-120"/>
                <a:cs typeface="Hannotate TC" charset="-120"/>
              </a:rPr>
              <a:t>3.</a:t>
            </a:r>
            <a:r>
              <a:rPr lang="zh-TW" altLang="en-US" sz="3200" dirty="0">
                <a:latin typeface="Hannotate TC" charset="-120"/>
                <a:ea typeface="Hannotate TC" charset="-120"/>
                <a:cs typeface="Hannotate TC" charset="-120"/>
              </a:rPr>
              <a:t>成為大眾關注之公共議題</a:t>
            </a:r>
          </a:p>
        </p:txBody>
      </p:sp>
      <p:pic>
        <p:nvPicPr>
          <p:cNvPr id="18438" name="Picture 6" descr="F20090108163929305201730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49285" y="1762125"/>
            <a:ext cx="4711700" cy="3048000"/>
          </a:xfrm>
          <a:prstGeom prst="rect">
            <a:avLst/>
          </a:prstGeom>
          <a:noFill/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33738"/>
            <a:ext cx="1124262" cy="1124262"/>
          </a:xfrm>
          <a:prstGeom prst="rtTriangle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HanziPen TC" charset="-120"/>
                <a:ea typeface="HanziPen TC" charset="-120"/>
                <a:cs typeface="HanziPen TC" charset="-120"/>
              </a:rPr>
              <a:t>二</a:t>
            </a:r>
            <a:r>
              <a:rPr lang="en-US" altLang="zh-TW" dirty="0">
                <a:latin typeface="HanziPen TC" charset="-120"/>
                <a:ea typeface="HanziPen TC" charset="-120"/>
                <a:cs typeface="HanziPen TC" charset="-120"/>
              </a:rPr>
              <a:t>.</a:t>
            </a:r>
            <a:r>
              <a:rPr lang="zh-TW" altLang="en-US" dirty="0">
                <a:latin typeface="HanziPen TC" charset="-120"/>
                <a:ea typeface="HanziPen TC" charset="-120"/>
                <a:cs typeface="HanziPen TC" charset="-120"/>
              </a:rPr>
              <a:t>實質執行層面</a:t>
            </a:r>
            <a:endParaRPr kumimoji="1" lang="zh-TW" altLang="en-US" dirty="0">
              <a:latin typeface="HanziPen TC" charset="-120"/>
              <a:ea typeface="HanziPen TC" charset="-120"/>
              <a:cs typeface="HanziPen TC" charset="-120"/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1600" b="89200" l="1261" r="97479">
                        <a14:foregroundMark x1="7143" y1="60400" x2="7143" y2="60400"/>
                        <a14:foregroundMark x1="18908" y1="66800" x2="18908" y2="66800"/>
                        <a14:foregroundMark x1="28992" y1="68000" x2="28992" y2="68000"/>
                        <a14:foregroundMark x1="33613" y1="71200" x2="33613" y2="71200"/>
                        <a14:foregroundMark x1="47479" y1="73200" x2="47479" y2="73200"/>
                        <a14:foregroundMark x1="57983" y1="62000" x2="57983" y2="62000"/>
                        <a14:foregroundMark x1="50420" y1="59200" x2="50420" y2="59200"/>
                        <a14:foregroundMark x1="76891" y1="65600" x2="76891" y2="65600"/>
                        <a14:foregroundMark x1="31092" y1="74400" x2="31092" y2="74400"/>
                      </a14:backgroundRemoval>
                    </a14:imgEffect>
                  </a14:imgLayer>
                </a14:imgProps>
              </a:ext>
            </a:extLst>
          </a:blip>
          <a:srcRect t="50590" b="10695"/>
          <a:stretch/>
        </p:blipFill>
        <p:spPr>
          <a:xfrm>
            <a:off x="838200" y="1389809"/>
            <a:ext cx="3693970" cy="1502217"/>
          </a:xfrm>
          <a:prstGeom prst="rect">
            <a:avLst/>
          </a:prstGeom>
        </p:spPr>
      </p:pic>
      <p:sp>
        <p:nvSpPr>
          <p:cNvPr id="5" name="圓角矩形 4"/>
          <p:cNvSpPr/>
          <p:nvPr/>
        </p:nvSpPr>
        <p:spPr>
          <a:xfrm>
            <a:off x="838200" y="2981950"/>
            <a:ext cx="3693970" cy="914400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TW" altLang="en-US" sz="3600" dirty="0" smtClean="0">
                <a:solidFill>
                  <a:srgbClr val="FF3300"/>
                </a:solidFill>
                <a:latin typeface="Yuppy TC" charset="-120"/>
                <a:ea typeface="Yuppy TC" charset="-120"/>
                <a:cs typeface="Yuppy TC" charset="-120"/>
              </a:rPr>
              <a:t>遊說立委</a:t>
            </a:r>
            <a:endParaRPr kumimoji="1" lang="zh-TW" altLang="en-US" sz="3600" dirty="0">
              <a:solidFill>
                <a:srgbClr val="FF3300"/>
              </a:solidFill>
              <a:latin typeface="Yuppy TC" charset="-120"/>
              <a:ea typeface="Yuppy TC" charset="-120"/>
              <a:cs typeface="Yuppy TC" charset="-120"/>
            </a:endParaRP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 rotWithShape="1">
          <a:blip r:embed="rId4"/>
          <a:srcRect l="21754"/>
          <a:stretch/>
        </p:blipFill>
        <p:spPr>
          <a:xfrm rot="2341230">
            <a:off x="712371" y="4542746"/>
            <a:ext cx="2098632" cy="1251541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01739" y="5856740"/>
            <a:ext cx="228184" cy="228184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6458" l="9977" r="89906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911169" y="5119522"/>
            <a:ext cx="2010090" cy="930029"/>
          </a:xfrm>
          <a:prstGeom prst="rect">
            <a:avLst/>
          </a:prstGeom>
        </p:spPr>
      </p:pic>
      <p:sp>
        <p:nvSpPr>
          <p:cNvPr id="12" name="圓角矩形 11"/>
          <p:cNvSpPr/>
          <p:nvPr/>
        </p:nvSpPr>
        <p:spPr>
          <a:xfrm>
            <a:off x="2665233" y="5524364"/>
            <a:ext cx="4000419" cy="892935"/>
          </a:xfrm>
          <a:prstGeom prst="roundRect">
            <a:avLst/>
          </a:prstGeom>
          <a:gradFill>
            <a:gsLst>
              <a:gs pos="0">
                <a:srgbClr val="FFC000"/>
              </a:gs>
              <a:gs pos="100000">
                <a:srgbClr val="FFFF00"/>
              </a:gs>
              <a:gs pos="100000">
                <a:srgbClr val="FB9101"/>
              </a:gs>
              <a:gs pos="100000">
                <a:srgbClr val="F1F0C1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TW" altLang="en-US" sz="3200" dirty="0" smtClean="0">
                <a:solidFill>
                  <a:srgbClr val="0070C0"/>
                </a:solidFill>
                <a:latin typeface="Yuppy TC" charset="-120"/>
                <a:ea typeface="Yuppy TC" charset="-120"/>
                <a:cs typeface="Yuppy TC" charset="-120"/>
              </a:rPr>
              <a:t>意見匯集與方案修改</a:t>
            </a:r>
            <a:endParaRPr kumimoji="1" lang="zh-TW" altLang="en-US" sz="3200" dirty="0">
              <a:solidFill>
                <a:srgbClr val="0070C0"/>
              </a:solidFill>
              <a:latin typeface="Yuppy TC" charset="-120"/>
              <a:ea typeface="Yuppy TC" charset="-120"/>
              <a:cs typeface="Yuppy TC" charset="-120"/>
            </a:endParaRPr>
          </a:p>
        </p:txBody>
      </p:sp>
      <p:pic>
        <p:nvPicPr>
          <p:cNvPr id="13" name="圖片 1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6218" y="4979956"/>
            <a:ext cx="1373435" cy="743433"/>
          </a:xfrm>
          <a:prstGeom prst="rect">
            <a:avLst/>
          </a:prstGeom>
        </p:spPr>
      </p:pic>
      <p:pic>
        <p:nvPicPr>
          <p:cNvPr id="14" name="圖片 1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52121" y="4055296"/>
            <a:ext cx="1500924" cy="1500924"/>
          </a:xfrm>
          <a:prstGeom prst="rect">
            <a:avLst/>
          </a:prstGeom>
        </p:spPr>
      </p:pic>
      <p:pic>
        <p:nvPicPr>
          <p:cNvPr id="15" name="圖片 14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5272" r="96486">
                        <a14:foregroundMark x1="70447" y1="16294" x2="70447" y2="16294"/>
                        <a14:foregroundMark x1="45687" y1="19968" x2="45687" y2="19968"/>
                        <a14:foregroundMark x1="45687" y1="19968" x2="45687" y2="1996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81335" y="4527136"/>
            <a:ext cx="1196253" cy="1196253"/>
          </a:xfrm>
          <a:prstGeom prst="rect">
            <a:avLst/>
          </a:prstGeom>
        </p:spPr>
      </p:pic>
      <p:grpSp>
        <p:nvGrpSpPr>
          <p:cNvPr id="23" name="群組 22"/>
          <p:cNvGrpSpPr/>
          <p:nvPr/>
        </p:nvGrpSpPr>
        <p:grpSpPr>
          <a:xfrm>
            <a:off x="6983738" y="1690688"/>
            <a:ext cx="1752315" cy="1865241"/>
            <a:chOff x="7066827" y="1425280"/>
            <a:chExt cx="1752315" cy="1865241"/>
          </a:xfrm>
        </p:grpSpPr>
        <p:pic>
          <p:nvPicPr>
            <p:cNvPr id="20" name="圖片 19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7171997" y="1425280"/>
              <a:ext cx="1525335" cy="1525335"/>
            </a:xfrm>
            <a:prstGeom prst="rect">
              <a:avLst/>
            </a:prstGeom>
          </p:spPr>
        </p:pic>
        <p:pic>
          <p:nvPicPr>
            <p:cNvPr id="22" name="圖片 21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7066827" y="2417114"/>
              <a:ext cx="1752315" cy="873407"/>
            </a:xfrm>
            <a:prstGeom prst="rect">
              <a:avLst/>
            </a:prstGeom>
          </p:spPr>
        </p:pic>
      </p:grpSp>
      <p:sp>
        <p:nvSpPr>
          <p:cNvPr id="24" name="循序存取儲存裝置 23"/>
          <p:cNvSpPr/>
          <p:nvPr/>
        </p:nvSpPr>
        <p:spPr>
          <a:xfrm flipH="1">
            <a:off x="8736052" y="666675"/>
            <a:ext cx="3076487" cy="2354821"/>
          </a:xfrm>
          <a:prstGeom prst="flowChartMagneticTape">
            <a:avLst/>
          </a:prstGeom>
          <a:gradFill>
            <a:gsLst>
              <a:gs pos="0">
                <a:srgbClr val="42EE4F"/>
              </a:gs>
              <a:gs pos="100000">
                <a:srgbClr val="FFFF00"/>
              </a:gs>
              <a:gs pos="100000">
                <a:srgbClr val="FB9101"/>
              </a:gs>
              <a:gs pos="100000">
                <a:srgbClr val="48FF52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TW" altLang="en-US" sz="3200" dirty="0" smtClean="0">
                <a:solidFill>
                  <a:srgbClr val="7713C7"/>
                </a:solidFill>
                <a:latin typeface="Yuppy TC" charset="-120"/>
                <a:ea typeface="Yuppy TC" charset="-120"/>
                <a:cs typeface="Yuppy TC" charset="-120"/>
              </a:rPr>
              <a:t>尋求網路業者合作</a:t>
            </a:r>
            <a:endParaRPr kumimoji="1" lang="zh-TW" altLang="en-US" sz="3200" dirty="0">
              <a:solidFill>
                <a:srgbClr val="7713C7"/>
              </a:solidFill>
              <a:latin typeface="Yuppy TC" charset="-120"/>
              <a:ea typeface="Yuppy TC" charset="-120"/>
              <a:cs typeface="Yuppy TC" charset="-120"/>
            </a:endParaRPr>
          </a:p>
        </p:txBody>
      </p:sp>
      <p:pic>
        <p:nvPicPr>
          <p:cNvPr id="27" name="圖片 26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flipH="1">
            <a:off x="6563153" y="3333294"/>
            <a:ext cx="741516" cy="2191070"/>
          </a:xfrm>
          <a:prstGeom prst="rect">
            <a:avLst/>
          </a:prstGeom>
        </p:spPr>
      </p:pic>
      <p:pic>
        <p:nvPicPr>
          <p:cNvPr id="28" name="圖片 27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flipH="1">
            <a:off x="10077168" y="2906861"/>
            <a:ext cx="1133386" cy="1586775"/>
          </a:xfrm>
          <a:prstGeom prst="rect">
            <a:avLst/>
          </a:prstGeom>
        </p:spPr>
      </p:pic>
      <p:pic>
        <p:nvPicPr>
          <p:cNvPr id="29" name="圖片 28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2912" y="4199765"/>
            <a:ext cx="2599779" cy="1629082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  <p:sp>
        <p:nvSpPr>
          <p:cNvPr id="30" name="流程圖 29"/>
          <p:cNvSpPr/>
          <p:nvPr/>
        </p:nvSpPr>
        <p:spPr>
          <a:xfrm>
            <a:off x="8021421" y="5890515"/>
            <a:ext cx="2804994" cy="612648"/>
          </a:xfrm>
          <a:prstGeom prst="flowChartProcess">
            <a:avLst/>
          </a:prstGeom>
          <a:gradFill>
            <a:gsLst>
              <a:gs pos="0">
                <a:srgbClr val="199BFF"/>
              </a:gs>
              <a:gs pos="100000">
                <a:srgbClr val="43FFD8"/>
              </a:gs>
              <a:gs pos="100000">
                <a:srgbClr val="FB9101"/>
              </a:gs>
              <a:gs pos="100000">
                <a:srgbClr val="48FF52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TW" altLang="en-US" sz="3200" dirty="0" smtClean="0">
                <a:solidFill>
                  <a:srgbClr val="FF0000"/>
                </a:solidFill>
                <a:latin typeface="Yuppy TC" charset="-120"/>
                <a:ea typeface="Yuppy TC" charset="-120"/>
                <a:cs typeface="Yuppy TC" charset="-120"/>
              </a:rPr>
              <a:t>發展與監督</a:t>
            </a:r>
            <a:endParaRPr kumimoji="1" lang="zh-TW" altLang="en-US" sz="3200" dirty="0">
              <a:solidFill>
                <a:srgbClr val="FF0000"/>
              </a:solidFill>
              <a:latin typeface="Yuppy TC" charset="-120"/>
              <a:ea typeface="Yuppy TC" charset="-120"/>
              <a:cs typeface="Yuppy TC" charset="-120"/>
            </a:endParaRPr>
          </a:p>
        </p:txBody>
      </p:sp>
      <p:pic>
        <p:nvPicPr>
          <p:cNvPr id="31" name="圖片 3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6397886" flipH="1" flipV="1">
            <a:off x="7125345" y="3203300"/>
            <a:ext cx="298202" cy="298202"/>
          </a:xfrm>
          <a:prstGeom prst="rect">
            <a:avLst/>
          </a:prstGeom>
        </p:spPr>
      </p:pic>
      <p:pic>
        <p:nvPicPr>
          <p:cNvPr id="25" name="圖片 24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33738"/>
            <a:ext cx="1124262" cy="1124262"/>
          </a:xfrm>
          <a:prstGeom prst="rtTriangle">
            <a:avLst/>
          </a:prstGeom>
        </p:spPr>
      </p:pic>
    </p:spTree>
    <p:extLst>
      <p:ext uri="{BB962C8B-B14F-4D97-AF65-F5344CB8AC3E}">
        <p14:creationId xmlns:p14="http://schemas.microsoft.com/office/powerpoint/2010/main" val="1003886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HanziPen TC" charset="-120"/>
                <a:ea typeface="HanziPen TC" charset="-120"/>
                <a:cs typeface="HanziPen TC" charset="-120"/>
              </a:rPr>
              <a:t>三</a:t>
            </a:r>
            <a:r>
              <a:rPr lang="en-US" altLang="zh-TW" dirty="0">
                <a:latin typeface="HanziPen TC" charset="-120"/>
                <a:ea typeface="HanziPen TC" charset="-120"/>
                <a:cs typeface="HanziPen TC" charset="-120"/>
              </a:rPr>
              <a:t>.</a:t>
            </a:r>
            <a:r>
              <a:rPr lang="zh-TW" altLang="en-US" dirty="0">
                <a:latin typeface="HanziPen TC" charset="-120"/>
                <a:ea typeface="HanziPen TC" charset="-120"/>
                <a:cs typeface="HanziPen TC" charset="-120"/>
              </a:rPr>
              <a:t>政策平台之推廣</a:t>
            </a:r>
            <a:endParaRPr kumimoji="1" lang="zh-TW" altLang="en-US" dirty="0">
              <a:latin typeface="HanziPen TC" charset="-120"/>
              <a:ea typeface="HanziPen TC" charset="-120"/>
              <a:cs typeface="HanziPen TC" charset="-120"/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690688"/>
            <a:ext cx="977693" cy="977693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2097373" y="1978834"/>
            <a:ext cx="390994" cy="390994"/>
          </a:xfrm>
          <a:prstGeom prst="rect">
            <a:avLst/>
          </a:prstGeom>
        </p:spPr>
      </p:pic>
      <p:sp>
        <p:nvSpPr>
          <p:cNvPr id="10" name="文字方塊 9"/>
          <p:cNvSpPr txBox="1"/>
          <p:nvPr/>
        </p:nvSpPr>
        <p:spPr>
          <a:xfrm>
            <a:off x="3372787" y="1881943"/>
            <a:ext cx="610936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TW" altLang="en-US" sz="3200" dirty="0" smtClean="0">
                <a:solidFill>
                  <a:schemeClr val="accent5">
                    <a:lumMod val="50000"/>
                  </a:schemeClr>
                </a:solidFill>
                <a:latin typeface="Hannotate TC" charset="-120"/>
                <a:ea typeface="Hannotate TC" charset="-120"/>
                <a:cs typeface="Hannotate TC" charset="-120"/>
              </a:rPr>
              <a:t>校園宣導、媒體報導、創建粉專</a:t>
            </a:r>
            <a:endParaRPr kumimoji="1" lang="zh-TW" altLang="en-US" sz="3200" dirty="0">
              <a:solidFill>
                <a:schemeClr val="accent5">
                  <a:lumMod val="50000"/>
                </a:schemeClr>
              </a:solidFill>
              <a:latin typeface="Hannotate TC" charset="-120"/>
              <a:ea typeface="Hannotate TC" charset="-120"/>
              <a:cs typeface="Hannotate TC" charset="-120"/>
            </a:endParaRPr>
          </a:p>
        </p:txBody>
      </p:sp>
      <p:pic>
        <p:nvPicPr>
          <p:cNvPr id="11" name="圖片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09776">
            <a:off x="460120" y="2909424"/>
            <a:ext cx="1243247" cy="1228577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572308" y="3180263"/>
            <a:ext cx="3441123" cy="2176474"/>
            <a:chOff x="572308" y="3180263"/>
            <a:chExt cx="3441123" cy="2176474"/>
          </a:xfrm>
        </p:grpSpPr>
        <p:pic>
          <p:nvPicPr>
            <p:cNvPr id="16" name="圖片 15"/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5000" b="51500" l="10000" r="90000">
                          <a14:foregroundMark x1="22105" y1="39500" x2="22105" y2="39500"/>
                          <a14:foregroundMark x1="21842" y1="36750" x2="21842" y2="36750"/>
                          <a14:foregroundMark x1="32105" y1="43250" x2="32105" y2="43250"/>
                        </a14:backgroundRemoval>
                      </a14:imgEffect>
                    </a14:imgLayer>
                  </a14:imgProps>
                </a:ext>
              </a:extLst>
            </a:blip>
            <a:srcRect b="48156"/>
            <a:stretch/>
          </p:blipFill>
          <p:spPr>
            <a:xfrm>
              <a:off x="572308" y="3478816"/>
              <a:ext cx="3441123" cy="1877921"/>
            </a:xfrm>
            <a:prstGeom prst="rect">
              <a:avLst/>
            </a:prstGeom>
          </p:spPr>
        </p:pic>
        <p:pic>
          <p:nvPicPr>
            <p:cNvPr id="13" name="圖片 12"/>
            <p:cNvPicPr>
              <a:picLocks noChangeAspect="1"/>
            </p:cNvPicPr>
            <p:nvPr/>
          </p:nvPicPr>
          <p:blipFill>
            <a:blip r:embed="rId7">
              <a:alphaModFix amt="85000"/>
            </a:blip>
            <a:stretch>
              <a:fillRect/>
            </a:stretch>
          </p:blipFill>
          <p:spPr>
            <a:xfrm>
              <a:off x="2097373" y="3180263"/>
              <a:ext cx="1238770" cy="1238770"/>
            </a:xfrm>
            <a:prstGeom prst="rect">
              <a:avLst/>
            </a:prstGeom>
          </p:spPr>
        </p:pic>
      </p:grpSp>
      <p:sp>
        <p:nvSpPr>
          <p:cNvPr id="17" name="文字方塊 16"/>
          <p:cNvSpPr txBox="1"/>
          <p:nvPr/>
        </p:nvSpPr>
        <p:spPr>
          <a:xfrm>
            <a:off x="1164928" y="5356737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TW" altLang="en-US" sz="3200" dirty="0" smtClean="0">
                <a:latin typeface="Wawati TC" charset="-120"/>
                <a:ea typeface="Wawati TC" charset="-120"/>
                <a:cs typeface="Wawati TC" charset="-120"/>
              </a:rPr>
              <a:t>建立粉絲專頁</a:t>
            </a:r>
            <a:endParaRPr kumimoji="1" lang="zh-TW" altLang="en-US" sz="3200" dirty="0">
              <a:latin typeface="Wawati TC" charset="-120"/>
              <a:ea typeface="Wawati TC" charset="-120"/>
              <a:cs typeface="Wawati TC" charset="-120"/>
            </a:endParaRPr>
          </a:p>
        </p:txBody>
      </p:sp>
      <p:grpSp>
        <p:nvGrpSpPr>
          <p:cNvPr id="24" name="群組 23"/>
          <p:cNvGrpSpPr/>
          <p:nvPr/>
        </p:nvGrpSpPr>
        <p:grpSpPr>
          <a:xfrm>
            <a:off x="4861208" y="2782099"/>
            <a:ext cx="2359654" cy="1393433"/>
            <a:chOff x="4340948" y="2657973"/>
            <a:chExt cx="2939275" cy="1763473"/>
          </a:xfrm>
        </p:grpSpPr>
        <p:grpSp>
          <p:nvGrpSpPr>
            <p:cNvPr id="21" name="群組 20"/>
            <p:cNvGrpSpPr/>
            <p:nvPr/>
          </p:nvGrpSpPr>
          <p:grpSpPr>
            <a:xfrm>
              <a:off x="5027904" y="2657973"/>
              <a:ext cx="2252319" cy="1763473"/>
              <a:chOff x="5027904" y="2657973"/>
              <a:chExt cx="2252319" cy="1763473"/>
            </a:xfrm>
          </p:grpSpPr>
          <p:pic>
            <p:nvPicPr>
              <p:cNvPr id="18" name="圖片 17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889469" y="2657973"/>
                <a:ext cx="1390754" cy="1390754"/>
              </a:xfrm>
              <a:prstGeom prst="rect">
                <a:avLst/>
              </a:prstGeom>
            </p:spPr>
          </p:pic>
          <p:pic>
            <p:nvPicPr>
              <p:cNvPr id="19" name="圖片 18"/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027904" y="3353350"/>
                <a:ext cx="1068096" cy="1068096"/>
              </a:xfrm>
              <a:prstGeom prst="rect">
                <a:avLst/>
              </a:prstGeom>
            </p:spPr>
          </p:pic>
          <p:sp>
            <p:nvSpPr>
              <p:cNvPr id="20" name="橢圓 19"/>
              <p:cNvSpPr/>
              <p:nvPr/>
            </p:nvSpPr>
            <p:spPr>
              <a:xfrm>
                <a:off x="5871916" y="3851413"/>
                <a:ext cx="140805" cy="152588"/>
              </a:xfrm>
              <a:prstGeom prst="ellipse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TW" altLang="en-US"/>
              </a:p>
            </p:txBody>
          </p:sp>
        </p:grpSp>
        <p:pic>
          <p:nvPicPr>
            <p:cNvPr id="22" name="圖片 21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4340948" y="2935905"/>
              <a:ext cx="1068096" cy="1068096"/>
            </a:xfrm>
            <a:prstGeom prst="rect">
              <a:avLst/>
            </a:prstGeom>
          </p:spPr>
        </p:pic>
        <p:sp>
          <p:nvSpPr>
            <p:cNvPr id="23" name="圓角化同側角落矩形 22"/>
            <p:cNvSpPr/>
            <p:nvPr/>
          </p:nvSpPr>
          <p:spPr>
            <a:xfrm>
              <a:off x="5117704" y="3771011"/>
              <a:ext cx="468087" cy="388515"/>
            </a:xfrm>
            <a:prstGeom prst="round2Same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TW" altLang="en-US" dirty="0"/>
            </a:p>
          </p:txBody>
        </p:sp>
      </p:grpSp>
      <p:sp>
        <p:nvSpPr>
          <p:cNvPr id="26" name="文字方塊 25"/>
          <p:cNvSpPr txBox="1"/>
          <p:nvPr/>
        </p:nvSpPr>
        <p:spPr>
          <a:xfrm>
            <a:off x="4561647" y="4356042"/>
            <a:ext cx="30572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TW" altLang="en-US" sz="3200" dirty="0" smtClean="0">
                <a:latin typeface="Wawati TC" charset="-120"/>
                <a:ea typeface="Wawati TC" charset="-120"/>
                <a:cs typeface="Wawati TC" charset="-120"/>
              </a:rPr>
              <a:t>平面及媒體廣告</a:t>
            </a:r>
            <a:endParaRPr kumimoji="1" lang="zh-TW" altLang="en-US" sz="3200" dirty="0">
              <a:latin typeface="Wawati TC" charset="-120"/>
              <a:ea typeface="Wawati TC" charset="-120"/>
              <a:cs typeface="Wawati TC" charset="-120"/>
            </a:endParaRPr>
          </a:p>
        </p:txBody>
      </p:sp>
      <p:grpSp>
        <p:nvGrpSpPr>
          <p:cNvPr id="29" name="群組 28"/>
          <p:cNvGrpSpPr/>
          <p:nvPr/>
        </p:nvGrpSpPr>
        <p:grpSpPr>
          <a:xfrm>
            <a:off x="8769556" y="2884055"/>
            <a:ext cx="2584244" cy="2812034"/>
            <a:chOff x="8769556" y="2884055"/>
            <a:chExt cx="2584244" cy="2812034"/>
          </a:xfrm>
        </p:grpSpPr>
        <p:pic>
          <p:nvPicPr>
            <p:cNvPr id="27" name="圖片 26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8769556" y="2884055"/>
              <a:ext cx="1307759" cy="2615517"/>
            </a:xfrm>
            <a:prstGeom prst="rect">
              <a:avLst/>
            </a:prstGeom>
          </p:spPr>
        </p:pic>
        <p:pic>
          <p:nvPicPr>
            <p:cNvPr id="28" name="圖片 27"/>
            <p:cNvPicPr>
              <a:picLocks noChangeAspect="1"/>
            </p:cNvPicPr>
            <p:nvPr/>
          </p:nvPicPr>
          <p:blipFill>
            <a:blip r:embed="rId12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938" b="97707" l="9975" r="89900">
                          <a14:foregroundMark x1="50878" y1="11673" x2="50878" y2="11673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9115739" y="3001711"/>
              <a:ext cx="2238061" cy="2694378"/>
            </a:xfrm>
            <a:prstGeom prst="rect">
              <a:avLst/>
            </a:prstGeom>
          </p:spPr>
        </p:pic>
      </p:grpSp>
      <p:sp>
        <p:nvSpPr>
          <p:cNvPr id="30" name="文字方塊 29"/>
          <p:cNvSpPr txBox="1"/>
          <p:nvPr/>
        </p:nvSpPr>
        <p:spPr>
          <a:xfrm>
            <a:off x="8706922" y="5657993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TW" altLang="en-US" sz="3200" dirty="0" smtClean="0">
                <a:latin typeface="Wawati TC" charset="-120"/>
                <a:ea typeface="Wawati TC" charset="-120"/>
                <a:cs typeface="Wawati TC" charset="-120"/>
              </a:rPr>
              <a:t>公眾人物試用</a:t>
            </a:r>
            <a:endParaRPr kumimoji="1" lang="zh-TW" altLang="en-US" sz="3200" dirty="0">
              <a:latin typeface="Wawati TC" charset="-120"/>
              <a:ea typeface="Wawati TC" charset="-120"/>
              <a:cs typeface="Wawati TC" charset="-120"/>
            </a:endParaRPr>
          </a:p>
        </p:txBody>
      </p:sp>
      <p:pic>
        <p:nvPicPr>
          <p:cNvPr id="25" name="圖片 24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39512"/>
            <a:ext cx="1618488" cy="1618488"/>
          </a:xfrm>
          <a:prstGeom prst="rtTriangle">
            <a:avLst/>
          </a:prstGeom>
        </p:spPr>
      </p:pic>
    </p:spTree>
    <p:extLst>
      <p:ext uri="{BB962C8B-B14F-4D97-AF65-F5344CB8AC3E}">
        <p14:creationId xmlns:p14="http://schemas.microsoft.com/office/powerpoint/2010/main" val="745425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字方塊 8"/>
          <p:cNvSpPr txBox="1"/>
          <p:nvPr/>
        </p:nvSpPr>
        <p:spPr>
          <a:xfrm>
            <a:off x="5108714" y="2409238"/>
            <a:ext cx="228599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TW" altLang="en-US" sz="6600" dirty="0" smtClean="0">
                <a:gradFill>
                  <a:gsLst>
                    <a:gs pos="0">
                      <a:srgbClr val="199BFF"/>
                    </a:gs>
                    <a:gs pos="100000">
                      <a:schemeClr val="accent1"/>
                    </a:gs>
                    <a:gs pos="100000">
                      <a:srgbClr val="FB9101"/>
                    </a:gs>
                  </a:gsLst>
                  <a:lin ang="0" scaled="0"/>
                </a:gradFill>
                <a:latin typeface="HanziPen TC" charset="-120"/>
                <a:ea typeface="HanziPen TC" charset="-120"/>
                <a:cs typeface="HanziPen TC" charset="-120"/>
              </a:rPr>
              <a:t>感謝</a:t>
            </a:r>
          </a:p>
          <a:p>
            <a:r>
              <a:rPr kumimoji="1" lang="zh-TW" altLang="en-US" sz="6600" dirty="0" smtClean="0">
                <a:gradFill>
                  <a:gsLst>
                    <a:gs pos="0">
                      <a:srgbClr val="199BFF"/>
                    </a:gs>
                    <a:gs pos="100000">
                      <a:schemeClr val="accent1"/>
                    </a:gs>
                    <a:gs pos="100000">
                      <a:srgbClr val="FB9101"/>
                    </a:gs>
                  </a:gsLst>
                  <a:lin ang="0" scaled="0"/>
                </a:gradFill>
                <a:latin typeface="HanziPen TC" charset="-120"/>
                <a:ea typeface="HanziPen TC" charset="-120"/>
                <a:cs typeface="HanziPen TC" charset="-120"/>
              </a:rPr>
              <a:t>聆聽</a:t>
            </a:r>
            <a:endParaRPr kumimoji="1" lang="zh-TW" altLang="en-US" sz="6600" dirty="0">
              <a:gradFill>
                <a:gsLst>
                  <a:gs pos="0">
                    <a:srgbClr val="199BFF"/>
                  </a:gs>
                  <a:gs pos="100000">
                    <a:schemeClr val="accent1"/>
                  </a:gs>
                  <a:gs pos="100000">
                    <a:srgbClr val="FB9101"/>
                  </a:gs>
                </a:gsLst>
                <a:lin ang="0" scaled="0"/>
              </a:gradFill>
              <a:latin typeface="HanziPen TC" charset="-120"/>
              <a:ea typeface="HanziPen TC" charset="-120"/>
              <a:cs typeface="HanziPen TC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891356" y="2175625"/>
            <a:ext cx="2503357" cy="25908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750621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2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2144</TotalTime>
  <Words>1024</Words>
  <Application>Microsoft Macintosh PowerPoint</Application>
  <PresentationFormat>寬螢幕</PresentationFormat>
  <Paragraphs>245</Paragraphs>
  <Slides>26</Slides>
  <Notes>5</Notes>
  <HiddenSlides>0</HiddenSlides>
  <MMClips>0</MMClips>
  <ScaleCrop>false</ScaleCrop>
  <HeadingPairs>
    <vt:vector size="6" baseType="variant">
      <vt:variant>
        <vt:lpstr>使用字型</vt:lpstr>
      </vt:variant>
      <vt:variant>
        <vt:i4>12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26</vt:i4>
      </vt:variant>
    </vt:vector>
  </HeadingPairs>
  <TitlesOfParts>
    <vt:vector size="39" baseType="lpstr">
      <vt:lpstr>Arial</vt:lpstr>
      <vt:lpstr>Calibri</vt:lpstr>
      <vt:lpstr>Calibri Light</vt:lpstr>
      <vt:lpstr>Hannotate TC</vt:lpstr>
      <vt:lpstr>HanziPen TC</vt:lpstr>
      <vt:lpstr>Lantinghei TC Heavy</vt:lpstr>
      <vt:lpstr>LiHei Pro Medium</vt:lpstr>
      <vt:lpstr>Wawati TC</vt:lpstr>
      <vt:lpstr>Weibei TC</vt:lpstr>
      <vt:lpstr>Wingdings</vt:lpstr>
      <vt:lpstr>Yuppy TC</vt:lpstr>
      <vt:lpstr>新細明體</vt:lpstr>
      <vt:lpstr>Office 佈景主題</vt:lpstr>
      <vt:lpstr> 網路霸凌澄清平台的設立</vt:lpstr>
      <vt:lpstr>PowerPoint 簡報</vt:lpstr>
      <vt:lpstr>網路霸凌的普遍性</vt:lpstr>
      <vt:lpstr>網路霸凌的嚴重性</vt:lpstr>
      <vt:lpstr>政府現行政策</vt:lpstr>
      <vt:lpstr>現行法條</vt:lpstr>
      <vt:lpstr>民間團體現行對策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    第三步驟   STEP 3</vt:lpstr>
      <vt:lpstr>我方平台使用流程圖</vt:lpstr>
      <vt:lpstr>我方平台使用流程圖</vt:lpstr>
      <vt:lpstr>我方平台使用流程圖</vt:lpstr>
      <vt:lpstr>第四步驟  STEP 4</vt:lpstr>
      <vt:lpstr>民眾意見回饋</vt:lpstr>
      <vt:lpstr>推廣平台之意見調查</vt:lpstr>
      <vt:lpstr>立委的看法與建議:</vt:lpstr>
      <vt:lpstr>教授看法與建議:</vt:lpstr>
      <vt:lpstr>一.議題倡議</vt:lpstr>
      <vt:lpstr>二.實質執行層面</vt:lpstr>
      <vt:lpstr>三.政策平台之推廣</vt:lpstr>
      <vt:lpstr>PowerPoint 簡報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第四步驟</dc:title>
  <dc:creator>Brian</dc:creator>
  <cp:lastModifiedBy>Davis Tsai</cp:lastModifiedBy>
  <cp:revision>71</cp:revision>
  <dcterms:created xsi:type="dcterms:W3CDTF">2016-05-01T13:07:18Z</dcterms:created>
  <dcterms:modified xsi:type="dcterms:W3CDTF">2016-05-11T03:24:46Z</dcterms:modified>
</cp:coreProperties>
</file>