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4" r:id="rId2"/>
    <p:sldMasterId id="2147483668" r:id="rId3"/>
    <p:sldMasterId id="2147483672" r:id="rId4"/>
  </p:sldMasterIdLst>
  <p:sldIdLst>
    <p:sldId id="256" r:id="rId5"/>
    <p:sldId id="257" r:id="rId6"/>
    <p:sldId id="258" r:id="rId7"/>
    <p:sldId id="259" r:id="rId8"/>
    <p:sldId id="261" r:id="rId9"/>
    <p:sldId id="262" r:id="rId10"/>
    <p:sldId id="329" r:id="rId11"/>
    <p:sldId id="263" r:id="rId12"/>
    <p:sldId id="264" r:id="rId13"/>
    <p:sldId id="265" r:id="rId14"/>
    <p:sldId id="266" r:id="rId15"/>
    <p:sldId id="268" r:id="rId16"/>
    <p:sldId id="322" r:id="rId17"/>
    <p:sldId id="319" r:id="rId18"/>
    <p:sldId id="307" r:id="rId19"/>
    <p:sldId id="308" r:id="rId20"/>
    <p:sldId id="309" r:id="rId21"/>
    <p:sldId id="310" r:id="rId22"/>
    <p:sldId id="311" r:id="rId23"/>
    <p:sldId id="312" r:id="rId24"/>
    <p:sldId id="313" r:id="rId25"/>
    <p:sldId id="314" r:id="rId26"/>
    <p:sldId id="315" r:id="rId27"/>
    <p:sldId id="316" r:id="rId28"/>
    <p:sldId id="317" r:id="rId29"/>
    <p:sldId id="318" r:id="rId30"/>
    <p:sldId id="320"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321" r:id="rId46"/>
    <p:sldId id="297" r:id="rId47"/>
    <p:sldId id="298" r:id="rId48"/>
    <p:sldId id="299" r:id="rId49"/>
    <p:sldId id="301" r:id="rId50"/>
    <p:sldId id="325" r:id="rId51"/>
    <p:sldId id="324" r:id="rId52"/>
    <p:sldId id="302" r:id="rId53"/>
    <p:sldId id="303" r:id="rId54"/>
    <p:sldId id="326" r:id="rId55"/>
    <p:sldId id="327" r:id="rId56"/>
    <p:sldId id="304" r:id="rId57"/>
    <p:sldId id="323" r:id="rId58"/>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02"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1D4EFC-6D90-42CD-B1EC-2AB082CC307C}" type="doc">
      <dgm:prSet loTypeId="urn:microsoft.com/office/officeart/2008/layout/VerticalCurvedList" loCatId="list" qsTypeId="urn:microsoft.com/office/officeart/2005/8/quickstyle/simple1" qsCatId="simple" csTypeId="urn:microsoft.com/office/officeart/2005/8/colors/accent6_3" csCatId="accent6" phldr="1"/>
      <dgm:spPr/>
      <dgm:t>
        <a:bodyPr/>
        <a:lstStyle/>
        <a:p>
          <a:endParaRPr lang="zh-TW" altLang="en-US"/>
        </a:p>
      </dgm:t>
    </dgm:pt>
    <dgm:pt modelId="{4771E297-4685-4604-B241-047EC6818E25}">
      <dgm:prSet phldrT="[文字]" custT="1"/>
      <dgm:spPr/>
      <dgm:t>
        <a:bodyPr/>
        <a:lstStyle/>
        <a:p>
          <a:pPr lvl="0" defTabSz="1511300">
            <a:lnSpc>
              <a:spcPct val="90000"/>
            </a:lnSpc>
            <a:spcBef>
              <a:spcPct val="0"/>
            </a:spcBef>
            <a:spcAft>
              <a:spcPct val="35000"/>
            </a:spcAft>
          </a:pPr>
          <a:endParaRPr lang="zh-TW" altLang="en-US" dirty="0"/>
        </a:p>
      </dgm:t>
    </dgm:pt>
    <dgm:pt modelId="{50F0F70E-157A-4AE0-BB5E-CCE9D9EF137E}" type="parTrans" cxnId="{0CD1928A-D1AC-4317-8C7D-95C0A08E9C2E}">
      <dgm:prSet/>
      <dgm:spPr/>
      <dgm:t>
        <a:bodyPr/>
        <a:lstStyle/>
        <a:p>
          <a:endParaRPr lang="zh-TW" altLang="en-US"/>
        </a:p>
      </dgm:t>
    </dgm:pt>
    <dgm:pt modelId="{381DCD3D-8474-4D39-9DA9-A5D77C7D49FD}" type="sibTrans" cxnId="{0CD1928A-D1AC-4317-8C7D-95C0A08E9C2E}">
      <dgm:prSet/>
      <dgm:spPr/>
      <dgm:t>
        <a:bodyPr/>
        <a:lstStyle/>
        <a:p>
          <a:endParaRPr lang="zh-TW" altLang="en-US"/>
        </a:p>
      </dgm:t>
    </dgm:pt>
    <dgm:pt modelId="{512EF67A-2DEF-4B06-AB1B-4BF0A638056B}">
      <dgm:prSet phldrT="[文字]"/>
      <dgm:spPr/>
      <dgm:t>
        <a:bodyPr/>
        <a:lstStyle/>
        <a:p>
          <a:r>
            <a:rPr lang="zh-TW" altLang="en-US" dirty="0" smtClean="0">
              <a:solidFill>
                <a:schemeClr val="tx1"/>
              </a:solidFill>
              <a:latin typeface="微軟正黑體" panose="020B0604030504040204" pitchFamily="34" charset="-120"/>
              <a:ea typeface="微軟正黑體" panose="020B0604030504040204" pitchFamily="34" charset="-120"/>
            </a:rPr>
            <a:t>民眾自行領取、捐贈食物</a:t>
          </a:r>
          <a:endParaRPr lang="zh-TW" altLang="en-US" dirty="0">
            <a:solidFill>
              <a:schemeClr val="tx1"/>
            </a:solidFill>
            <a:latin typeface="微軟正黑體" panose="020B0604030504040204" pitchFamily="34" charset="-120"/>
            <a:ea typeface="微軟正黑體" panose="020B0604030504040204" pitchFamily="34" charset="-120"/>
          </a:endParaRPr>
        </a:p>
      </dgm:t>
    </dgm:pt>
    <dgm:pt modelId="{F7C862C9-03B2-40BA-9FBA-171D939EE619}" type="parTrans" cxnId="{F697D3EF-11D1-44EB-BF13-6DECEB1D3FB3}">
      <dgm:prSet/>
      <dgm:spPr/>
      <dgm:t>
        <a:bodyPr/>
        <a:lstStyle/>
        <a:p>
          <a:endParaRPr lang="zh-TW" altLang="en-US"/>
        </a:p>
      </dgm:t>
    </dgm:pt>
    <dgm:pt modelId="{043505CB-18CC-4E41-BB9D-E9E07084B42A}" type="sibTrans" cxnId="{F697D3EF-11D1-44EB-BF13-6DECEB1D3FB3}">
      <dgm:prSet/>
      <dgm:spPr/>
      <dgm:t>
        <a:bodyPr/>
        <a:lstStyle/>
        <a:p>
          <a:endParaRPr lang="zh-TW" altLang="en-US"/>
        </a:p>
      </dgm:t>
    </dgm:pt>
    <dgm:pt modelId="{0F005A9C-806F-48FC-87BD-E36953B21FF8}">
      <dgm:prSet phldrT="[文字]"/>
      <dgm:spPr/>
      <dgm:t>
        <a:bodyPr/>
        <a:lstStyle/>
        <a:p>
          <a:r>
            <a:rPr lang="zh-TW" altLang="en-US" dirty="0" smtClean="0">
              <a:solidFill>
                <a:schemeClr val="tx1"/>
              </a:solidFill>
              <a:latin typeface="微軟正黑體" panose="020B0604030504040204" pitchFamily="34" charset="-120"/>
              <a:ea typeface="微軟正黑體" panose="020B0604030504040204" pitchFamily="34" charset="-120"/>
            </a:rPr>
            <a:t>透過網路平台取得資訊，方便調整政策</a:t>
          </a:r>
          <a:endParaRPr lang="zh-TW" altLang="en-US" dirty="0">
            <a:solidFill>
              <a:schemeClr val="tx1"/>
            </a:solidFill>
            <a:latin typeface="微軟正黑體" panose="020B0604030504040204" pitchFamily="34" charset="-120"/>
            <a:ea typeface="微軟正黑體" panose="020B0604030504040204" pitchFamily="34" charset="-120"/>
          </a:endParaRPr>
        </a:p>
      </dgm:t>
    </dgm:pt>
    <dgm:pt modelId="{F8A6714E-DF20-4898-B875-2FEFA93EE4EE}" type="parTrans" cxnId="{D149C5C2-789C-4626-9465-89B22724D5EE}">
      <dgm:prSet/>
      <dgm:spPr/>
      <dgm:t>
        <a:bodyPr/>
        <a:lstStyle/>
        <a:p>
          <a:endParaRPr lang="zh-TW" altLang="en-US"/>
        </a:p>
      </dgm:t>
    </dgm:pt>
    <dgm:pt modelId="{EED726E0-5477-445F-9AA8-A2B2D53ECB5B}" type="sibTrans" cxnId="{D149C5C2-789C-4626-9465-89B22724D5EE}">
      <dgm:prSet/>
      <dgm:spPr/>
      <dgm:t>
        <a:bodyPr/>
        <a:lstStyle/>
        <a:p>
          <a:endParaRPr lang="zh-TW" altLang="en-US"/>
        </a:p>
      </dgm:t>
    </dgm:pt>
    <dgm:pt modelId="{1BB10473-3D61-4AC3-A8C3-75A99FD1D775}" type="pres">
      <dgm:prSet presAssocID="{E61D4EFC-6D90-42CD-B1EC-2AB082CC307C}" presName="Name0" presStyleCnt="0">
        <dgm:presLayoutVars>
          <dgm:chMax val="7"/>
          <dgm:chPref val="7"/>
          <dgm:dir/>
        </dgm:presLayoutVars>
      </dgm:prSet>
      <dgm:spPr/>
      <dgm:t>
        <a:bodyPr/>
        <a:lstStyle/>
        <a:p>
          <a:endParaRPr lang="zh-TW" altLang="en-US"/>
        </a:p>
      </dgm:t>
    </dgm:pt>
    <dgm:pt modelId="{AE7B41E5-E580-40E1-A3D4-C6BF42DAD0EA}" type="pres">
      <dgm:prSet presAssocID="{E61D4EFC-6D90-42CD-B1EC-2AB082CC307C}" presName="Name1" presStyleCnt="0"/>
      <dgm:spPr/>
    </dgm:pt>
    <dgm:pt modelId="{06A58C96-75ED-4D85-8449-FAEF6D0FB5CF}" type="pres">
      <dgm:prSet presAssocID="{E61D4EFC-6D90-42CD-B1EC-2AB082CC307C}" presName="cycle" presStyleCnt="0"/>
      <dgm:spPr/>
    </dgm:pt>
    <dgm:pt modelId="{170B5592-6FE5-46E1-9CF6-E4AC13F6F0E5}" type="pres">
      <dgm:prSet presAssocID="{E61D4EFC-6D90-42CD-B1EC-2AB082CC307C}" presName="srcNode" presStyleLbl="node1" presStyleIdx="0" presStyleCnt="3"/>
      <dgm:spPr/>
    </dgm:pt>
    <dgm:pt modelId="{7D747B5F-0CE2-4675-A26E-646B0EC22879}" type="pres">
      <dgm:prSet presAssocID="{E61D4EFC-6D90-42CD-B1EC-2AB082CC307C}" presName="conn" presStyleLbl="parChTrans1D2" presStyleIdx="0" presStyleCnt="1"/>
      <dgm:spPr/>
      <dgm:t>
        <a:bodyPr/>
        <a:lstStyle/>
        <a:p>
          <a:endParaRPr lang="zh-TW" altLang="en-US"/>
        </a:p>
      </dgm:t>
    </dgm:pt>
    <dgm:pt modelId="{2D7F8E18-5C17-4AB7-B69C-E627C78368F3}" type="pres">
      <dgm:prSet presAssocID="{E61D4EFC-6D90-42CD-B1EC-2AB082CC307C}" presName="extraNode" presStyleLbl="node1" presStyleIdx="0" presStyleCnt="3"/>
      <dgm:spPr/>
    </dgm:pt>
    <dgm:pt modelId="{516E0405-1B36-41B0-9AF0-BAE43003BA4E}" type="pres">
      <dgm:prSet presAssocID="{E61D4EFC-6D90-42CD-B1EC-2AB082CC307C}" presName="dstNode" presStyleLbl="node1" presStyleIdx="0" presStyleCnt="3"/>
      <dgm:spPr/>
    </dgm:pt>
    <dgm:pt modelId="{4114D096-B816-47C3-BDD7-4622CAB7663B}" type="pres">
      <dgm:prSet presAssocID="{4771E297-4685-4604-B241-047EC6818E25}" presName="text_1" presStyleLbl="node1" presStyleIdx="0" presStyleCnt="3" custLinFactNeighborX="498" custLinFactNeighborY="-1762">
        <dgm:presLayoutVars>
          <dgm:bulletEnabled val="1"/>
        </dgm:presLayoutVars>
      </dgm:prSet>
      <dgm:spPr/>
      <dgm:t>
        <a:bodyPr/>
        <a:lstStyle/>
        <a:p>
          <a:endParaRPr lang="zh-TW" altLang="en-US"/>
        </a:p>
      </dgm:t>
    </dgm:pt>
    <dgm:pt modelId="{620766CE-DC6A-4623-A3A7-90D1F4A57824}" type="pres">
      <dgm:prSet presAssocID="{4771E297-4685-4604-B241-047EC6818E25}" presName="accent_1" presStyleCnt="0"/>
      <dgm:spPr/>
    </dgm:pt>
    <dgm:pt modelId="{32A40A94-734C-470B-B7C5-1A614376F546}" type="pres">
      <dgm:prSet presAssocID="{4771E297-4685-4604-B241-047EC6818E25}" presName="accentRepeatNode" presStyleLbl="solidFgAcc1" presStyleIdx="0" presStyleCnt="3" custLinFactNeighborX="-5742" custLinFactNeighborY="-3118"/>
      <dgm:spPr/>
    </dgm:pt>
    <dgm:pt modelId="{51A6357E-7EE4-4F5B-9276-92E00EC3F5DC}" type="pres">
      <dgm:prSet presAssocID="{512EF67A-2DEF-4B06-AB1B-4BF0A638056B}" presName="text_2" presStyleLbl="node1" presStyleIdx="1" presStyleCnt="3" custLinFactNeighborX="508" custLinFactNeighborY="-1096">
        <dgm:presLayoutVars>
          <dgm:bulletEnabled val="1"/>
        </dgm:presLayoutVars>
      </dgm:prSet>
      <dgm:spPr/>
      <dgm:t>
        <a:bodyPr/>
        <a:lstStyle/>
        <a:p>
          <a:endParaRPr lang="zh-TW" altLang="en-US"/>
        </a:p>
      </dgm:t>
    </dgm:pt>
    <dgm:pt modelId="{E5E9A42B-3D2F-407A-B213-53DAF19BFFA6}" type="pres">
      <dgm:prSet presAssocID="{512EF67A-2DEF-4B06-AB1B-4BF0A638056B}" presName="accent_2" presStyleCnt="0"/>
      <dgm:spPr/>
    </dgm:pt>
    <dgm:pt modelId="{D7311062-B600-4DA9-874D-D0EAC5638CFF}" type="pres">
      <dgm:prSet presAssocID="{512EF67A-2DEF-4B06-AB1B-4BF0A638056B}" presName="accentRepeatNode" presStyleLbl="solidFgAcc1" presStyleIdx="1" presStyleCnt="3" custLinFactNeighborX="5964" custLinFactNeighborY="0"/>
      <dgm:spPr/>
    </dgm:pt>
    <dgm:pt modelId="{054E9F37-79B4-460E-B846-282502B13066}" type="pres">
      <dgm:prSet presAssocID="{0F005A9C-806F-48FC-87BD-E36953B21FF8}" presName="text_3" presStyleLbl="node1" presStyleIdx="2" presStyleCnt="3" custLinFactNeighborX="-1008" custLinFactNeighborY="-466">
        <dgm:presLayoutVars>
          <dgm:bulletEnabled val="1"/>
        </dgm:presLayoutVars>
      </dgm:prSet>
      <dgm:spPr/>
      <dgm:t>
        <a:bodyPr/>
        <a:lstStyle/>
        <a:p>
          <a:endParaRPr lang="zh-TW" altLang="en-US"/>
        </a:p>
      </dgm:t>
    </dgm:pt>
    <dgm:pt modelId="{D2602836-B75A-49AE-9E02-DB64599D78AA}" type="pres">
      <dgm:prSet presAssocID="{0F005A9C-806F-48FC-87BD-E36953B21FF8}" presName="accent_3" presStyleCnt="0"/>
      <dgm:spPr/>
    </dgm:pt>
    <dgm:pt modelId="{B27A64AA-3959-41C8-97FE-A1CA31387726}" type="pres">
      <dgm:prSet presAssocID="{0F005A9C-806F-48FC-87BD-E36953B21FF8}" presName="accentRepeatNode" presStyleLbl="solidFgAcc1" presStyleIdx="2" presStyleCnt="3"/>
      <dgm:spPr/>
    </dgm:pt>
  </dgm:ptLst>
  <dgm:cxnLst>
    <dgm:cxn modelId="{DC1F0B18-6D4A-4793-AF49-144A13311012}" type="presOf" srcId="{0F005A9C-806F-48FC-87BD-E36953B21FF8}" destId="{054E9F37-79B4-460E-B846-282502B13066}" srcOrd="0" destOrd="0" presId="urn:microsoft.com/office/officeart/2008/layout/VerticalCurvedList"/>
    <dgm:cxn modelId="{F697D3EF-11D1-44EB-BF13-6DECEB1D3FB3}" srcId="{E61D4EFC-6D90-42CD-B1EC-2AB082CC307C}" destId="{512EF67A-2DEF-4B06-AB1B-4BF0A638056B}" srcOrd="1" destOrd="0" parTransId="{F7C862C9-03B2-40BA-9FBA-171D939EE619}" sibTransId="{043505CB-18CC-4E41-BB9D-E9E07084B42A}"/>
    <dgm:cxn modelId="{A4354628-9C7F-46A7-A815-67CE26515A63}" type="presOf" srcId="{381DCD3D-8474-4D39-9DA9-A5D77C7D49FD}" destId="{7D747B5F-0CE2-4675-A26E-646B0EC22879}" srcOrd="0" destOrd="0" presId="urn:microsoft.com/office/officeart/2008/layout/VerticalCurvedList"/>
    <dgm:cxn modelId="{D149C5C2-789C-4626-9465-89B22724D5EE}" srcId="{E61D4EFC-6D90-42CD-B1EC-2AB082CC307C}" destId="{0F005A9C-806F-48FC-87BD-E36953B21FF8}" srcOrd="2" destOrd="0" parTransId="{F8A6714E-DF20-4898-B875-2FEFA93EE4EE}" sibTransId="{EED726E0-5477-445F-9AA8-A2B2D53ECB5B}"/>
    <dgm:cxn modelId="{5CD51874-0811-4906-9DF7-C542514539D8}" type="presOf" srcId="{E61D4EFC-6D90-42CD-B1EC-2AB082CC307C}" destId="{1BB10473-3D61-4AC3-A8C3-75A99FD1D775}" srcOrd="0" destOrd="0" presId="urn:microsoft.com/office/officeart/2008/layout/VerticalCurvedList"/>
    <dgm:cxn modelId="{CBE0C23B-3ACA-4BBD-AEDC-6638E7869B64}" type="presOf" srcId="{512EF67A-2DEF-4B06-AB1B-4BF0A638056B}" destId="{51A6357E-7EE4-4F5B-9276-92E00EC3F5DC}" srcOrd="0" destOrd="0" presId="urn:microsoft.com/office/officeart/2008/layout/VerticalCurvedList"/>
    <dgm:cxn modelId="{0CD1928A-D1AC-4317-8C7D-95C0A08E9C2E}" srcId="{E61D4EFC-6D90-42CD-B1EC-2AB082CC307C}" destId="{4771E297-4685-4604-B241-047EC6818E25}" srcOrd="0" destOrd="0" parTransId="{50F0F70E-157A-4AE0-BB5E-CCE9D9EF137E}" sibTransId="{381DCD3D-8474-4D39-9DA9-A5D77C7D49FD}"/>
    <dgm:cxn modelId="{29A5BE03-DEEF-4E33-86E0-EEB77DE1C1EF}" type="presOf" srcId="{4771E297-4685-4604-B241-047EC6818E25}" destId="{4114D096-B816-47C3-BDD7-4622CAB7663B}" srcOrd="0" destOrd="0" presId="urn:microsoft.com/office/officeart/2008/layout/VerticalCurvedList"/>
    <dgm:cxn modelId="{B47271AB-070B-4DB5-B4B5-7AFD7A483EAB}" type="presParOf" srcId="{1BB10473-3D61-4AC3-A8C3-75A99FD1D775}" destId="{AE7B41E5-E580-40E1-A3D4-C6BF42DAD0EA}" srcOrd="0" destOrd="0" presId="urn:microsoft.com/office/officeart/2008/layout/VerticalCurvedList"/>
    <dgm:cxn modelId="{6317C55C-079D-43E9-87F1-74AC144D6058}" type="presParOf" srcId="{AE7B41E5-E580-40E1-A3D4-C6BF42DAD0EA}" destId="{06A58C96-75ED-4D85-8449-FAEF6D0FB5CF}" srcOrd="0" destOrd="0" presId="urn:microsoft.com/office/officeart/2008/layout/VerticalCurvedList"/>
    <dgm:cxn modelId="{23740980-0304-4206-AB52-E385E89373EE}" type="presParOf" srcId="{06A58C96-75ED-4D85-8449-FAEF6D0FB5CF}" destId="{170B5592-6FE5-46E1-9CF6-E4AC13F6F0E5}" srcOrd="0" destOrd="0" presId="urn:microsoft.com/office/officeart/2008/layout/VerticalCurvedList"/>
    <dgm:cxn modelId="{9D1E0E6A-7EB5-4DA6-97C2-BAADE62E8B64}" type="presParOf" srcId="{06A58C96-75ED-4D85-8449-FAEF6D0FB5CF}" destId="{7D747B5F-0CE2-4675-A26E-646B0EC22879}" srcOrd="1" destOrd="0" presId="urn:microsoft.com/office/officeart/2008/layout/VerticalCurvedList"/>
    <dgm:cxn modelId="{ACF3805A-8A24-48ED-A1CB-504338673095}" type="presParOf" srcId="{06A58C96-75ED-4D85-8449-FAEF6D0FB5CF}" destId="{2D7F8E18-5C17-4AB7-B69C-E627C78368F3}" srcOrd="2" destOrd="0" presId="urn:microsoft.com/office/officeart/2008/layout/VerticalCurvedList"/>
    <dgm:cxn modelId="{7167756F-7A0E-4772-A61B-7F89598E0806}" type="presParOf" srcId="{06A58C96-75ED-4D85-8449-FAEF6D0FB5CF}" destId="{516E0405-1B36-41B0-9AF0-BAE43003BA4E}" srcOrd="3" destOrd="0" presId="urn:microsoft.com/office/officeart/2008/layout/VerticalCurvedList"/>
    <dgm:cxn modelId="{D970A78D-1BFB-482A-83FC-B296EE75A71B}" type="presParOf" srcId="{AE7B41E5-E580-40E1-A3D4-C6BF42DAD0EA}" destId="{4114D096-B816-47C3-BDD7-4622CAB7663B}" srcOrd="1" destOrd="0" presId="urn:microsoft.com/office/officeart/2008/layout/VerticalCurvedList"/>
    <dgm:cxn modelId="{8300D8EC-BD91-43B1-8635-01059322AB63}" type="presParOf" srcId="{AE7B41E5-E580-40E1-A3D4-C6BF42DAD0EA}" destId="{620766CE-DC6A-4623-A3A7-90D1F4A57824}" srcOrd="2" destOrd="0" presId="urn:microsoft.com/office/officeart/2008/layout/VerticalCurvedList"/>
    <dgm:cxn modelId="{006FC50D-966E-4BAC-9F36-1E66D8878E64}" type="presParOf" srcId="{620766CE-DC6A-4623-A3A7-90D1F4A57824}" destId="{32A40A94-734C-470B-B7C5-1A614376F546}" srcOrd="0" destOrd="0" presId="urn:microsoft.com/office/officeart/2008/layout/VerticalCurvedList"/>
    <dgm:cxn modelId="{EE1037F4-87A4-4FA1-A111-6179CE368213}" type="presParOf" srcId="{AE7B41E5-E580-40E1-A3D4-C6BF42DAD0EA}" destId="{51A6357E-7EE4-4F5B-9276-92E00EC3F5DC}" srcOrd="3" destOrd="0" presId="urn:microsoft.com/office/officeart/2008/layout/VerticalCurvedList"/>
    <dgm:cxn modelId="{63443E0C-665A-4D13-9620-F92406316166}" type="presParOf" srcId="{AE7B41E5-E580-40E1-A3D4-C6BF42DAD0EA}" destId="{E5E9A42B-3D2F-407A-B213-53DAF19BFFA6}" srcOrd="4" destOrd="0" presId="urn:microsoft.com/office/officeart/2008/layout/VerticalCurvedList"/>
    <dgm:cxn modelId="{3D21C93B-4AAE-4178-9ADF-FD544E3D9B40}" type="presParOf" srcId="{E5E9A42B-3D2F-407A-B213-53DAF19BFFA6}" destId="{D7311062-B600-4DA9-874D-D0EAC5638CFF}" srcOrd="0" destOrd="0" presId="urn:microsoft.com/office/officeart/2008/layout/VerticalCurvedList"/>
    <dgm:cxn modelId="{3813D499-3B5A-456E-B2E7-06521C34E9C0}" type="presParOf" srcId="{AE7B41E5-E580-40E1-A3D4-C6BF42DAD0EA}" destId="{054E9F37-79B4-460E-B846-282502B13066}" srcOrd="5" destOrd="0" presId="urn:microsoft.com/office/officeart/2008/layout/VerticalCurvedList"/>
    <dgm:cxn modelId="{C474ACC0-61FA-45F6-B13C-51533CE6A97A}" type="presParOf" srcId="{AE7B41E5-E580-40E1-A3D4-C6BF42DAD0EA}" destId="{D2602836-B75A-49AE-9E02-DB64599D78AA}" srcOrd="6" destOrd="0" presId="urn:microsoft.com/office/officeart/2008/layout/VerticalCurvedList"/>
    <dgm:cxn modelId="{4F71FF45-DAA8-440D-B473-62809386E570}" type="presParOf" srcId="{D2602836-B75A-49AE-9E02-DB64599D78AA}" destId="{B27A64AA-3959-41C8-97FE-A1CA31387726}"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 Templateswise.c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3977482"/>
            <a:ext cx="10363200" cy="914532"/>
          </a:xfrm>
        </p:spPr>
        <p:txBody>
          <a:bodyPr/>
          <a:lstStyle>
            <a:lvl1pPr>
              <a:defRPr sz="5333">
                <a:solidFill>
                  <a:schemeClr val="bg1"/>
                </a:solidFill>
              </a:defRPr>
            </a:lvl1pPr>
          </a:lstStyle>
          <a:p>
            <a:r>
              <a:rPr lang="en-US" dirty="0" smtClean="0"/>
              <a:t>NAME OF PRESENTATION</a:t>
            </a:r>
            <a:endParaRPr lang="en-US" dirty="0"/>
          </a:p>
        </p:txBody>
      </p:sp>
      <p:sp>
        <p:nvSpPr>
          <p:cNvPr id="3" name="Subtitle 2"/>
          <p:cNvSpPr>
            <a:spLocks noGrp="1"/>
          </p:cNvSpPr>
          <p:nvPr>
            <p:ph type="subTitle" idx="1" hasCustomPrompt="1"/>
          </p:nvPr>
        </p:nvSpPr>
        <p:spPr>
          <a:xfrm>
            <a:off x="1828800" y="4677139"/>
            <a:ext cx="8534400" cy="790939"/>
          </a:xfrm>
        </p:spPr>
        <p:txBody>
          <a:bodyPr>
            <a:normAutofit/>
          </a:bodyPr>
          <a:lstStyle>
            <a:lvl1pPr marL="0" indent="0" algn="ctr">
              <a:buNone/>
              <a:defRPr sz="3733">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Company Name</a:t>
            </a:r>
            <a:endParaRPr lang="en-US" dirty="0"/>
          </a:p>
        </p:txBody>
      </p:sp>
      <p:sp>
        <p:nvSpPr>
          <p:cNvPr id="4" name="Date Placeholder 3"/>
          <p:cNvSpPr>
            <a:spLocks noGrp="1"/>
          </p:cNvSpPr>
          <p:nvPr>
            <p:ph type="dt" sz="half" idx="10"/>
          </p:nvPr>
        </p:nvSpPr>
        <p:spPr/>
        <p:txBody>
          <a:bodyPr/>
          <a:lstStyle/>
          <a:p>
            <a:fld id="{BAD617CE-2559-43CF-A04B-3D54942B06DB}" type="datetimeFigureOut">
              <a:rPr lang="en-US" smtClean="0">
                <a:solidFill>
                  <a:prstClr val="black">
                    <a:tint val="75000"/>
                  </a:prstClr>
                </a:solidFill>
              </a:rPr>
              <a:pPr/>
              <a:t>4/21/2017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196BC9A-B17D-477D-AC54-3FDDC64FBCF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694799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Templateswise.c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23659" y="274639"/>
            <a:ext cx="8558741" cy="1143000"/>
          </a:xfrm>
        </p:spPr>
        <p:txBody>
          <a:bodyPr/>
          <a:lstStyle>
            <a:lvl1pPr algn="l">
              <a:defRPr/>
            </a:lvl1pPr>
          </a:lstStyle>
          <a:p>
            <a:r>
              <a:rPr lang="en-US" dirty="0" smtClean="0"/>
              <a:t>Title</a:t>
            </a:r>
            <a:endParaRPr lang="en-US" dirty="0"/>
          </a:p>
        </p:txBody>
      </p:sp>
      <p:sp>
        <p:nvSpPr>
          <p:cNvPr id="3" name="Content Placeholder 2"/>
          <p:cNvSpPr>
            <a:spLocks noGrp="1"/>
          </p:cNvSpPr>
          <p:nvPr>
            <p:ph idx="1" hasCustomPrompt="1"/>
          </p:nvPr>
        </p:nvSpPr>
        <p:spPr>
          <a:xfrm>
            <a:off x="3023659" y="1600201"/>
            <a:ext cx="8558741" cy="4525963"/>
          </a:xfrm>
        </p:spPr>
        <p:txBody>
          <a:body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adipisicing</a:t>
            </a:r>
            <a:r>
              <a:rPr lang="en-US" dirty="0" smtClean="0"/>
              <a:t> </a:t>
            </a:r>
            <a:r>
              <a:rPr lang="en-US" dirty="0" err="1" smtClean="0"/>
              <a:t>elit</a:t>
            </a:r>
            <a:r>
              <a:rPr lang="en-US" dirty="0" smtClean="0"/>
              <a:t>, </a:t>
            </a:r>
            <a:r>
              <a:rPr lang="en-US" dirty="0" err="1" smtClean="0"/>
              <a:t>sed</a:t>
            </a:r>
            <a:r>
              <a:rPr lang="en-US" dirty="0" smtClean="0"/>
              <a:t> do </a:t>
            </a:r>
            <a:r>
              <a:rPr lang="en-US" dirty="0" err="1" smtClean="0"/>
              <a:t>eiusmod</a:t>
            </a:r>
            <a:r>
              <a:rPr lang="en-US" dirty="0" smtClean="0"/>
              <a:t> </a:t>
            </a:r>
            <a:r>
              <a:rPr lang="en-US" dirty="0" err="1" smtClean="0"/>
              <a:t>tempor</a:t>
            </a:r>
            <a:r>
              <a:rPr lang="en-US" dirty="0" smtClean="0"/>
              <a:t> </a:t>
            </a:r>
            <a:r>
              <a:rPr lang="en-US" dirty="0" err="1" smtClean="0"/>
              <a:t>incididunt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aliqua</a:t>
            </a:r>
            <a:r>
              <a:rPr lang="en-US" dirty="0" smtClean="0"/>
              <a:t>.</a:t>
            </a:r>
            <a:endParaRPr lang="en-US" dirty="0"/>
          </a:p>
        </p:txBody>
      </p:sp>
      <p:sp>
        <p:nvSpPr>
          <p:cNvPr id="4" name="Date Placeholder 3"/>
          <p:cNvSpPr>
            <a:spLocks noGrp="1"/>
          </p:cNvSpPr>
          <p:nvPr>
            <p:ph type="dt" sz="half" idx="10"/>
          </p:nvPr>
        </p:nvSpPr>
        <p:spPr/>
        <p:txBody>
          <a:bodyPr/>
          <a:lstStyle/>
          <a:p>
            <a:fld id="{BAD617CE-2559-43CF-A04B-3D54942B06DB}" type="datetimeFigureOut">
              <a:rPr lang="en-US" smtClean="0">
                <a:solidFill>
                  <a:prstClr val="black">
                    <a:tint val="75000"/>
                  </a:prstClr>
                </a:solidFill>
              </a:rPr>
              <a:pPr/>
              <a:t>4/21/2017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196BC9A-B17D-477D-AC54-3FDDC64FBCF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925993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2 - Templateswise.c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932723"/>
            <a:ext cx="10972800" cy="1143000"/>
          </a:xfrm>
        </p:spPr>
        <p:txBody>
          <a:bodyPr/>
          <a:lstStyle>
            <a:lvl1pPr>
              <a:defRPr/>
            </a:lvl1pPr>
          </a:lstStyle>
          <a:p>
            <a:r>
              <a:rPr lang="en-US" dirty="0" smtClean="0"/>
              <a:t>Title</a:t>
            </a:r>
            <a:endParaRPr lang="en-US" dirty="0"/>
          </a:p>
        </p:txBody>
      </p:sp>
      <p:sp>
        <p:nvSpPr>
          <p:cNvPr id="3" name="Content Placeholder 2"/>
          <p:cNvSpPr>
            <a:spLocks noGrp="1"/>
          </p:cNvSpPr>
          <p:nvPr>
            <p:ph idx="1" hasCustomPrompt="1"/>
          </p:nvPr>
        </p:nvSpPr>
        <p:spPr>
          <a:xfrm>
            <a:off x="609600" y="2084852"/>
            <a:ext cx="10972800" cy="4041312"/>
          </a:xfrm>
        </p:spPr>
        <p:txBody>
          <a:bodyPr/>
          <a:lstStyle>
            <a:lvl1pPr marL="0" indent="0" algn="ctr">
              <a:buNone/>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adipisicing</a:t>
            </a:r>
            <a:r>
              <a:rPr lang="en-US" dirty="0" smtClean="0"/>
              <a:t> </a:t>
            </a:r>
            <a:r>
              <a:rPr lang="en-US" dirty="0" err="1" smtClean="0"/>
              <a:t>elit</a:t>
            </a:r>
            <a:r>
              <a:rPr lang="en-US" dirty="0" smtClean="0"/>
              <a:t>, </a:t>
            </a:r>
            <a:r>
              <a:rPr lang="en-US" dirty="0" err="1" smtClean="0"/>
              <a:t>sed</a:t>
            </a:r>
            <a:r>
              <a:rPr lang="en-US" dirty="0" smtClean="0"/>
              <a:t> do </a:t>
            </a:r>
            <a:r>
              <a:rPr lang="en-US" dirty="0" err="1" smtClean="0"/>
              <a:t>eiusmod</a:t>
            </a:r>
            <a:r>
              <a:rPr lang="en-US" dirty="0" smtClean="0"/>
              <a:t> </a:t>
            </a:r>
            <a:r>
              <a:rPr lang="en-US" dirty="0" err="1" smtClean="0"/>
              <a:t>tempor</a:t>
            </a:r>
            <a:r>
              <a:rPr lang="en-US" dirty="0" smtClean="0"/>
              <a:t> </a:t>
            </a:r>
            <a:r>
              <a:rPr lang="en-US" dirty="0" err="1" smtClean="0"/>
              <a:t>incididunt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aliqua</a:t>
            </a:r>
            <a:r>
              <a:rPr lang="en-US" dirty="0" smtClean="0"/>
              <a:t>.</a:t>
            </a:r>
            <a:endParaRPr lang="en-US" dirty="0"/>
          </a:p>
        </p:txBody>
      </p:sp>
      <p:sp>
        <p:nvSpPr>
          <p:cNvPr id="4" name="Date Placeholder 3"/>
          <p:cNvSpPr>
            <a:spLocks noGrp="1"/>
          </p:cNvSpPr>
          <p:nvPr>
            <p:ph type="dt" sz="half" idx="10"/>
          </p:nvPr>
        </p:nvSpPr>
        <p:spPr/>
        <p:txBody>
          <a:bodyPr/>
          <a:lstStyle/>
          <a:p>
            <a:fld id="{BAD617CE-2559-43CF-A04B-3D54942B06DB}" type="datetimeFigureOut">
              <a:rPr lang="en-US" smtClean="0">
                <a:solidFill>
                  <a:prstClr val="black">
                    <a:tint val="75000"/>
                  </a:prstClr>
                </a:solidFill>
              </a:rPr>
              <a:pPr/>
              <a:t>4/21/2017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196BC9A-B17D-477D-AC54-3FDDC64FBCF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616701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 Templateswise.c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3977482"/>
            <a:ext cx="10363200" cy="914532"/>
          </a:xfrm>
        </p:spPr>
        <p:txBody>
          <a:bodyPr/>
          <a:lstStyle>
            <a:lvl1pPr>
              <a:defRPr sz="5333">
                <a:solidFill>
                  <a:schemeClr val="bg1"/>
                </a:solidFill>
              </a:defRPr>
            </a:lvl1pPr>
          </a:lstStyle>
          <a:p>
            <a:r>
              <a:rPr lang="en-US" dirty="0" smtClean="0"/>
              <a:t>NAME OF PRESENTATION</a:t>
            </a:r>
            <a:endParaRPr lang="en-US" dirty="0"/>
          </a:p>
        </p:txBody>
      </p:sp>
      <p:sp>
        <p:nvSpPr>
          <p:cNvPr id="3" name="Subtitle 2"/>
          <p:cNvSpPr>
            <a:spLocks noGrp="1"/>
          </p:cNvSpPr>
          <p:nvPr>
            <p:ph type="subTitle" idx="1" hasCustomPrompt="1"/>
          </p:nvPr>
        </p:nvSpPr>
        <p:spPr>
          <a:xfrm>
            <a:off x="1828800" y="4677139"/>
            <a:ext cx="8534400" cy="790939"/>
          </a:xfrm>
        </p:spPr>
        <p:txBody>
          <a:bodyPr>
            <a:normAutofit/>
          </a:bodyPr>
          <a:lstStyle>
            <a:lvl1pPr marL="0" indent="0" algn="ctr">
              <a:buNone/>
              <a:defRPr sz="3733">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Company Name</a:t>
            </a:r>
            <a:endParaRPr lang="en-US" dirty="0"/>
          </a:p>
        </p:txBody>
      </p:sp>
      <p:sp>
        <p:nvSpPr>
          <p:cNvPr id="4" name="Date Placeholder 3"/>
          <p:cNvSpPr>
            <a:spLocks noGrp="1"/>
          </p:cNvSpPr>
          <p:nvPr>
            <p:ph type="dt" sz="half" idx="10"/>
          </p:nvPr>
        </p:nvSpPr>
        <p:spPr/>
        <p:txBody>
          <a:bodyPr/>
          <a:lstStyle/>
          <a:p>
            <a:fld id="{BAD617CE-2559-43CF-A04B-3D54942B06DB}" type="datetimeFigureOut">
              <a:rPr lang="en-US" smtClean="0">
                <a:solidFill>
                  <a:prstClr val="black">
                    <a:tint val="75000"/>
                  </a:prstClr>
                </a:solidFill>
              </a:rPr>
              <a:pPr/>
              <a:t>4/21/2017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196BC9A-B17D-477D-AC54-3FDDC64FBCF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670179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 Templateswise.c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23659" y="274639"/>
            <a:ext cx="8558741" cy="1143000"/>
          </a:xfrm>
        </p:spPr>
        <p:txBody>
          <a:bodyPr/>
          <a:lstStyle>
            <a:lvl1pPr algn="l">
              <a:defRPr/>
            </a:lvl1pPr>
          </a:lstStyle>
          <a:p>
            <a:r>
              <a:rPr lang="en-US" dirty="0" smtClean="0"/>
              <a:t>Title</a:t>
            </a:r>
            <a:endParaRPr lang="en-US" dirty="0"/>
          </a:p>
        </p:txBody>
      </p:sp>
      <p:sp>
        <p:nvSpPr>
          <p:cNvPr id="3" name="Content Placeholder 2"/>
          <p:cNvSpPr>
            <a:spLocks noGrp="1"/>
          </p:cNvSpPr>
          <p:nvPr>
            <p:ph idx="1" hasCustomPrompt="1"/>
          </p:nvPr>
        </p:nvSpPr>
        <p:spPr>
          <a:xfrm>
            <a:off x="3023659" y="1600201"/>
            <a:ext cx="8558741" cy="4525963"/>
          </a:xfrm>
        </p:spPr>
        <p:txBody>
          <a:body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adipisicing</a:t>
            </a:r>
            <a:r>
              <a:rPr lang="en-US" dirty="0" smtClean="0"/>
              <a:t> </a:t>
            </a:r>
            <a:r>
              <a:rPr lang="en-US" dirty="0" err="1" smtClean="0"/>
              <a:t>elit</a:t>
            </a:r>
            <a:r>
              <a:rPr lang="en-US" dirty="0" smtClean="0"/>
              <a:t>, </a:t>
            </a:r>
            <a:r>
              <a:rPr lang="en-US" dirty="0" err="1" smtClean="0"/>
              <a:t>sed</a:t>
            </a:r>
            <a:r>
              <a:rPr lang="en-US" dirty="0" smtClean="0"/>
              <a:t> do </a:t>
            </a:r>
            <a:r>
              <a:rPr lang="en-US" dirty="0" err="1" smtClean="0"/>
              <a:t>eiusmod</a:t>
            </a:r>
            <a:r>
              <a:rPr lang="en-US" dirty="0" smtClean="0"/>
              <a:t> </a:t>
            </a:r>
            <a:r>
              <a:rPr lang="en-US" dirty="0" err="1" smtClean="0"/>
              <a:t>tempor</a:t>
            </a:r>
            <a:r>
              <a:rPr lang="en-US" dirty="0" smtClean="0"/>
              <a:t> </a:t>
            </a:r>
            <a:r>
              <a:rPr lang="en-US" dirty="0" err="1" smtClean="0"/>
              <a:t>incididunt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aliqua</a:t>
            </a:r>
            <a:r>
              <a:rPr lang="en-US" dirty="0" smtClean="0"/>
              <a:t>.</a:t>
            </a:r>
            <a:endParaRPr lang="en-US" dirty="0"/>
          </a:p>
        </p:txBody>
      </p:sp>
      <p:sp>
        <p:nvSpPr>
          <p:cNvPr id="4" name="Date Placeholder 3"/>
          <p:cNvSpPr>
            <a:spLocks noGrp="1"/>
          </p:cNvSpPr>
          <p:nvPr>
            <p:ph type="dt" sz="half" idx="10"/>
          </p:nvPr>
        </p:nvSpPr>
        <p:spPr/>
        <p:txBody>
          <a:bodyPr/>
          <a:lstStyle/>
          <a:p>
            <a:fld id="{BAD617CE-2559-43CF-A04B-3D54942B06DB}" type="datetimeFigureOut">
              <a:rPr lang="en-US" smtClean="0">
                <a:solidFill>
                  <a:prstClr val="black">
                    <a:tint val="75000"/>
                  </a:prstClr>
                </a:solidFill>
              </a:rPr>
              <a:pPr/>
              <a:t>4/21/2017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196BC9A-B17D-477D-AC54-3FDDC64FBCF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539743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2 - Templateswise.c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932723"/>
            <a:ext cx="10972800" cy="1143000"/>
          </a:xfrm>
        </p:spPr>
        <p:txBody>
          <a:bodyPr/>
          <a:lstStyle>
            <a:lvl1pPr>
              <a:defRPr/>
            </a:lvl1pPr>
          </a:lstStyle>
          <a:p>
            <a:r>
              <a:rPr lang="en-US" dirty="0" smtClean="0"/>
              <a:t>Title</a:t>
            </a:r>
            <a:endParaRPr lang="en-US" dirty="0"/>
          </a:p>
        </p:txBody>
      </p:sp>
      <p:sp>
        <p:nvSpPr>
          <p:cNvPr id="3" name="Content Placeholder 2"/>
          <p:cNvSpPr>
            <a:spLocks noGrp="1"/>
          </p:cNvSpPr>
          <p:nvPr>
            <p:ph idx="1" hasCustomPrompt="1"/>
          </p:nvPr>
        </p:nvSpPr>
        <p:spPr>
          <a:xfrm>
            <a:off x="609600" y="2084852"/>
            <a:ext cx="10972800" cy="4041312"/>
          </a:xfrm>
        </p:spPr>
        <p:txBody>
          <a:bodyPr/>
          <a:lstStyle>
            <a:lvl1pPr marL="0" indent="0" algn="ctr">
              <a:buNone/>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adipisicing</a:t>
            </a:r>
            <a:r>
              <a:rPr lang="en-US" dirty="0" smtClean="0"/>
              <a:t> </a:t>
            </a:r>
            <a:r>
              <a:rPr lang="en-US" dirty="0" err="1" smtClean="0"/>
              <a:t>elit</a:t>
            </a:r>
            <a:r>
              <a:rPr lang="en-US" dirty="0" smtClean="0"/>
              <a:t>, </a:t>
            </a:r>
            <a:r>
              <a:rPr lang="en-US" dirty="0" err="1" smtClean="0"/>
              <a:t>sed</a:t>
            </a:r>
            <a:r>
              <a:rPr lang="en-US" dirty="0" smtClean="0"/>
              <a:t> do </a:t>
            </a:r>
            <a:r>
              <a:rPr lang="en-US" dirty="0" err="1" smtClean="0"/>
              <a:t>eiusmod</a:t>
            </a:r>
            <a:r>
              <a:rPr lang="en-US" dirty="0" smtClean="0"/>
              <a:t> </a:t>
            </a:r>
            <a:r>
              <a:rPr lang="en-US" dirty="0" err="1" smtClean="0"/>
              <a:t>tempor</a:t>
            </a:r>
            <a:r>
              <a:rPr lang="en-US" dirty="0" smtClean="0"/>
              <a:t> </a:t>
            </a:r>
            <a:r>
              <a:rPr lang="en-US" dirty="0" err="1" smtClean="0"/>
              <a:t>incididunt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aliqua</a:t>
            </a:r>
            <a:r>
              <a:rPr lang="en-US" dirty="0" smtClean="0"/>
              <a:t>.</a:t>
            </a:r>
            <a:endParaRPr lang="en-US" dirty="0"/>
          </a:p>
        </p:txBody>
      </p:sp>
      <p:sp>
        <p:nvSpPr>
          <p:cNvPr id="4" name="Date Placeholder 3"/>
          <p:cNvSpPr>
            <a:spLocks noGrp="1"/>
          </p:cNvSpPr>
          <p:nvPr>
            <p:ph type="dt" sz="half" idx="10"/>
          </p:nvPr>
        </p:nvSpPr>
        <p:spPr/>
        <p:txBody>
          <a:bodyPr/>
          <a:lstStyle/>
          <a:p>
            <a:fld id="{BAD617CE-2559-43CF-A04B-3D54942B06DB}" type="datetimeFigureOut">
              <a:rPr lang="en-US" smtClean="0">
                <a:solidFill>
                  <a:prstClr val="black">
                    <a:tint val="75000"/>
                  </a:prstClr>
                </a:solidFill>
              </a:rPr>
              <a:pPr/>
              <a:t>4/21/2017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196BC9A-B17D-477D-AC54-3FDDC64FBCF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761569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 Templateswise.c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3977482"/>
            <a:ext cx="10363200" cy="914532"/>
          </a:xfrm>
        </p:spPr>
        <p:txBody>
          <a:bodyPr/>
          <a:lstStyle>
            <a:lvl1pPr>
              <a:defRPr sz="5333">
                <a:solidFill>
                  <a:schemeClr val="bg1"/>
                </a:solidFill>
              </a:defRPr>
            </a:lvl1pPr>
          </a:lstStyle>
          <a:p>
            <a:r>
              <a:rPr lang="en-US" dirty="0" smtClean="0"/>
              <a:t>NAME OF PRESENTATION</a:t>
            </a:r>
            <a:endParaRPr lang="en-US" dirty="0"/>
          </a:p>
        </p:txBody>
      </p:sp>
      <p:sp>
        <p:nvSpPr>
          <p:cNvPr id="3" name="Subtitle 2"/>
          <p:cNvSpPr>
            <a:spLocks noGrp="1"/>
          </p:cNvSpPr>
          <p:nvPr>
            <p:ph type="subTitle" idx="1" hasCustomPrompt="1"/>
          </p:nvPr>
        </p:nvSpPr>
        <p:spPr>
          <a:xfrm>
            <a:off x="1828800" y="4677139"/>
            <a:ext cx="8534400" cy="790939"/>
          </a:xfrm>
        </p:spPr>
        <p:txBody>
          <a:bodyPr>
            <a:normAutofit/>
          </a:bodyPr>
          <a:lstStyle>
            <a:lvl1pPr marL="0" indent="0" algn="ctr">
              <a:buNone/>
              <a:defRPr sz="3733">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Company Name</a:t>
            </a:r>
            <a:endParaRPr lang="en-US" dirty="0"/>
          </a:p>
        </p:txBody>
      </p:sp>
      <p:sp>
        <p:nvSpPr>
          <p:cNvPr id="4" name="Date Placeholder 3"/>
          <p:cNvSpPr>
            <a:spLocks noGrp="1"/>
          </p:cNvSpPr>
          <p:nvPr>
            <p:ph type="dt" sz="half" idx="10"/>
          </p:nvPr>
        </p:nvSpPr>
        <p:spPr/>
        <p:txBody>
          <a:bodyPr/>
          <a:lstStyle/>
          <a:p>
            <a:fld id="{BAD617CE-2559-43CF-A04B-3D54942B06DB}" type="datetimeFigureOut">
              <a:rPr lang="en-US" smtClean="0">
                <a:solidFill>
                  <a:prstClr val="black">
                    <a:tint val="75000"/>
                  </a:prstClr>
                </a:solidFill>
              </a:rPr>
              <a:pPr/>
              <a:t>4/21/2017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196BC9A-B17D-477D-AC54-3FDDC64FBCF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545541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 Templateswise.c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23659" y="274639"/>
            <a:ext cx="8558741" cy="1143000"/>
          </a:xfrm>
        </p:spPr>
        <p:txBody>
          <a:bodyPr/>
          <a:lstStyle>
            <a:lvl1pPr algn="l">
              <a:defRPr/>
            </a:lvl1pPr>
          </a:lstStyle>
          <a:p>
            <a:r>
              <a:rPr lang="en-US" dirty="0" smtClean="0"/>
              <a:t>Title</a:t>
            </a:r>
            <a:endParaRPr lang="en-US" dirty="0"/>
          </a:p>
        </p:txBody>
      </p:sp>
      <p:sp>
        <p:nvSpPr>
          <p:cNvPr id="3" name="Content Placeholder 2"/>
          <p:cNvSpPr>
            <a:spLocks noGrp="1"/>
          </p:cNvSpPr>
          <p:nvPr>
            <p:ph idx="1" hasCustomPrompt="1"/>
          </p:nvPr>
        </p:nvSpPr>
        <p:spPr>
          <a:xfrm>
            <a:off x="3023659" y="1600201"/>
            <a:ext cx="8558741" cy="4525963"/>
          </a:xfrm>
        </p:spPr>
        <p:txBody>
          <a:body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adipisicing</a:t>
            </a:r>
            <a:r>
              <a:rPr lang="en-US" dirty="0" smtClean="0"/>
              <a:t> </a:t>
            </a:r>
            <a:r>
              <a:rPr lang="en-US" dirty="0" err="1" smtClean="0"/>
              <a:t>elit</a:t>
            </a:r>
            <a:r>
              <a:rPr lang="en-US" dirty="0" smtClean="0"/>
              <a:t>, </a:t>
            </a:r>
            <a:r>
              <a:rPr lang="en-US" dirty="0" err="1" smtClean="0"/>
              <a:t>sed</a:t>
            </a:r>
            <a:r>
              <a:rPr lang="en-US" dirty="0" smtClean="0"/>
              <a:t> do </a:t>
            </a:r>
            <a:r>
              <a:rPr lang="en-US" dirty="0" err="1" smtClean="0"/>
              <a:t>eiusmod</a:t>
            </a:r>
            <a:r>
              <a:rPr lang="en-US" dirty="0" smtClean="0"/>
              <a:t> </a:t>
            </a:r>
            <a:r>
              <a:rPr lang="en-US" dirty="0" err="1" smtClean="0"/>
              <a:t>tempor</a:t>
            </a:r>
            <a:r>
              <a:rPr lang="en-US" dirty="0" smtClean="0"/>
              <a:t> </a:t>
            </a:r>
            <a:r>
              <a:rPr lang="en-US" dirty="0" err="1" smtClean="0"/>
              <a:t>incididunt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aliqua</a:t>
            </a:r>
            <a:r>
              <a:rPr lang="en-US" dirty="0" smtClean="0"/>
              <a:t>.</a:t>
            </a:r>
            <a:endParaRPr lang="en-US" dirty="0"/>
          </a:p>
        </p:txBody>
      </p:sp>
      <p:sp>
        <p:nvSpPr>
          <p:cNvPr id="4" name="Date Placeholder 3"/>
          <p:cNvSpPr>
            <a:spLocks noGrp="1"/>
          </p:cNvSpPr>
          <p:nvPr>
            <p:ph type="dt" sz="half" idx="10"/>
          </p:nvPr>
        </p:nvSpPr>
        <p:spPr/>
        <p:txBody>
          <a:bodyPr/>
          <a:lstStyle/>
          <a:p>
            <a:fld id="{BAD617CE-2559-43CF-A04B-3D54942B06DB}" type="datetimeFigureOut">
              <a:rPr lang="en-US" smtClean="0">
                <a:solidFill>
                  <a:prstClr val="black">
                    <a:tint val="75000"/>
                  </a:prstClr>
                </a:solidFill>
              </a:rPr>
              <a:pPr/>
              <a:t>4/21/2017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196BC9A-B17D-477D-AC54-3FDDC64FBCF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582615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2 - Templateswise.c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932723"/>
            <a:ext cx="10972800" cy="1143000"/>
          </a:xfrm>
        </p:spPr>
        <p:txBody>
          <a:bodyPr/>
          <a:lstStyle>
            <a:lvl1pPr>
              <a:defRPr/>
            </a:lvl1pPr>
          </a:lstStyle>
          <a:p>
            <a:r>
              <a:rPr lang="en-US" dirty="0" smtClean="0"/>
              <a:t>Title</a:t>
            </a:r>
            <a:endParaRPr lang="en-US" dirty="0"/>
          </a:p>
        </p:txBody>
      </p:sp>
      <p:sp>
        <p:nvSpPr>
          <p:cNvPr id="3" name="Content Placeholder 2"/>
          <p:cNvSpPr>
            <a:spLocks noGrp="1"/>
          </p:cNvSpPr>
          <p:nvPr>
            <p:ph idx="1" hasCustomPrompt="1"/>
          </p:nvPr>
        </p:nvSpPr>
        <p:spPr>
          <a:xfrm>
            <a:off x="609600" y="2084852"/>
            <a:ext cx="10972800" cy="4041312"/>
          </a:xfrm>
        </p:spPr>
        <p:txBody>
          <a:bodyPr/>
          <a:lstStyle>
            <a:lvl1pPr marL="0" indent="0" algn="ctr">
              <a:buNone/>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adipisicing</a:t>
            </a:r>
            <a:r>
              <a:rPr lang="en-US" dirty="0" smtClean="0"/>
              <a:t> </a:t>
            </a:r>
            <a:r>
              <a:rPr lang="en-US" dirty="0" err="1" smtClean="0"/>
              <a:t>elit</a:t>
            </a:r>
            <a:r>
              <a:rPr lang="en-US" dirty="0" smtClean="0"/>
              <a:t>, </a:t>
            </a:r>
            <a:r>
              <a:rPr lang="en-US" dirty="0" err="1" smtClean="0"/>
              <a:t>sed</a:t>
            </a:r>
            <a:r>
              <a:rPr lang="en-US" dirty="0" smtClean="0"/>
              <a:t> do </a:t>
            </a:r>
            <a:r>
              <a:rPr lang="en-US" dirty="0" err="1" smtClean="0"/>
              <a:t>eiusmod</a:t>
            </a:r>
            <a:r>
              <a:rPr lang="en-US" dirty="0" smtClean="0"/>
              <a:t> </a:t>
            </a:r>
            <a:r>
              <a:rPr lang="en-US" dirty="0" err="1" smtClean="0"/>
              <a:t>tempor</a:t>
            </a:r>
            <a:r>
              <a:rPr lang="en-US" dirty="0" smtClean="0"/>
              <a:t> </a:t>
            </a:r>
            <a:r>
              <a:rPr lang="en-US" dirty="0" err="1" smtClean="0"/>
              <a:t>incididunt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aliqua</a:t>
            </a:r>
            <a:r>
              <a:rPr lang="en-US" dirty="0" smtClean="0"/>
              <a:t>.</a:t>
            </a:r>
            <a:endParaRPr lang="en-US" dirty="0"/>
          </a:p>
        </p:txBody>
      </p:sp>
      <p:sp>
        <p:nvSpPr>
          <p:cNvPr id="4" name="Date Placeholder 3"/>
          <p:cNvSpPr>
            <a:spLocks noGrp="1"/>
          </p:cNvSpPr>
          <p:nvPr>
            <p:ph type="dt" sz="half" idx="10"/>
          </p:nvPr>
        </p:nvSpPr>
        <p:spPr/>
        <p:txBody>
          <a:bodyPr/>
          <a:lstStyle/>
          <a:p>
            <a:fld id="{BAD617CE-2559-43CF-A04B-3D54942B06DB}" type="datetimeFigureOut">
              <a:rPr lang="en-US" smtClean="0">
                <a:solidFill>
                  <a:prstClr val="black">
                    <a:tint val="75000"/>
                  </a:prstClr>
                </a:solidFill>
              </a:rPr>
              <a:pPr/>
              <a:t>4/21/2017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196BC9A-B17D-477D-AC54-3FDDC64FBCF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7159400"/>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 Templateswise.c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3977482"/>
            <a:ext cx="10363200" cy="914532"/>
          </a:xfrm>
        </p:spPr>
        <p:txBody>
          <a:bodyPr/>
          <a:lstStyle>
            <a:lvl1pPr>
              <a:defRPr sz="5333">
                <a:solidFill>
                  <a:schemeClr val="bg1"/>
                </a:solidFill>
              </a:defRPr>
            </a:lvl1pPr>
          </a:lstStyle>
          <a:p>
            <a:r>
              <a:rPr lang="en-US" dirty="0" smtClean="0"/>
              <a:t>NAME OF PRESENTATION</a:t>
            </a:r>
            <a:endParaRPr lang="en-US" dirty="0"/>
          </a:p>
        </p:txBody>
      </p:sp>
      <p:sp>
        <p:nvSpPr>
          <p:cNvPr id="3" name="Subtitle 2"/>
          <p:cNvSpPr>
            <a:spLocks noGrp="1"/>
          </p:cNvSpPr>
          <p:nvPr>
            <p:ph type="subTitle" idx="1" hasCustomPrompt="1"/>
          </p:nvPr>
        </p:nvSpPr>
        <p:spPr>
          <a:xfrm>
            <a:off x="1828800" y="4677139"/>
            <a:ext cx="8534400" cy="790939"/>
          </a:xfrm>
        </p:spPr>
        <p:txBody>
          <a:bodyPr>
            <a:normAutofit/>
          </a:bodyPr>
          <a:lstStyle>
            <a:lvl1pPr marL="0" indent="0" algn="ctr">
              <a:buNone/>
              <a:defRPr sz="3733">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Company Name</a:t>
            </a:r>
            <a:endParaRPr lang="en-US" dirty="0"/>
          </a:p>
        </p:txBody>
      </p:sp>
      <p:sp>
        <p:nvSpPr>
          <p:cNvPr id="4" name="Date Placeholder 3"/>
          <p:cNvSpPr>
            <a:spLocks noGrp="1"/>
          </p:cNvSpPr>
          <p:nvPr>
            <p:ph type="dt" sz="half" idx="10"/>
          </p:nvPr>
        </p:nvSpPr>
        <p:spPr/>
        <p:txBody>
          <a:bodyPr/>
          <a:lstStyle/>
          <a:p>
            <a:fld id="{BAD617CE-2559-43CF-A04B-3D54942B06DB}" type="datetimeFigureOut">
              <a:rPr lang="en-US" smtClean="0">
                <a:solidFill>
                  <a:prstClr val="black">
                    <a:tint val="75000"/>
                  </a:prstClr>
                </a:solidFill>
              </a:rPr>
              <a:pPr/>
              <a:t>4/21/2017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196BC9A-B17D-477D-AC54-3FDDC64FBCF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902530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 Templateswise.c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23659" y="274639"/>
            <a:ext cx="8558741" cy="1143000"/>
          </a:xfrm>
        </p:spPr>
        <p:txBody>
          <a:bodyPr/>
          <a:lstStyle>
            <a:lvl1pPr algn="l">
              <a:defRPr/>
            </a:lvl1pPr>
          </a:lstStyle>
          <a:p>
            <a:r>
              <a:rPr lang="en-US" dirty="0" smtClean="0"/>
              <a:t>Title</a:t>
            </a:r>
            <a:endParaRPr lang="en-US" dirty="0"/>
          </a:p>
        </p:txBody>
      </p:sp>
      <p:sp>
        <p:nvSpPr>
          <p:cNvPr id="3" name="Content Placeholder 2"/>
          <p:cNvSpPr>
            <a:spLocks noGrp="1"/>
          </p:cNvSpPr>
          <p:nvPr>
            <p:ph idx="1" hasCustomPrompt="1"/>
          </p:nvPr>
        </p:nvSpPr>
        <p:spPr>
          <a:xfrm>
            <a:off x="3023659" y="1600201"/>
            <a:ext cx="8558741" cy="4525963"/>
          </a:xfrm>
        </p:spPr>
        <p:txBody>
          <a:body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adipisicing</a:t>
            </a:r>
            <a:r>
              <a:rPr lang="en-US" dirty="0" smtClean="0"/>
              <a:t> </a:t>
            </a:r>
            <a:r>
              <a:rPr lang="en-US" dirty="0" err="1" smtClean="0"/>
              <a:t>elit</a:t>
            </a:r>
            <a:r>
              <a:rPr lang="en-US" dirty="0" smtClean="0"/>
              <a:t>, </a:t>
            </a:r>
            <a:r>
              <a:rPr lang="en-US" dirty="0" err="1" smtClean="0"/>
              <a:t>sed</a:t>
            </a:r>
            <a:r>
              <a:rPr lang="en-US" dirty="0" smtClean="0"/>
              <a:t> do </a:t>
            </a:r>
            <a:r>
              <a:rPr lang="en-US" dirty="0" err="1" smtClean="0"/>
              <a:t>eiusmod</a:t>
            </a:r>
            <a:r>
              <a:rPr lang="en-US" dirty="0" smtClean="0"/>
              <a:t> </a:t>
            </a:r>
            <a:r>
              <a:rPr lang="en-US" dirty="0" err="1" smtClean="0"/>
              <a:t>tempor</a:t>
            </a:r>
            <a:r>
              <a:rPr lang="en-US" dirty="0" smtClean="0"/>
              <a:t> </a:t>
            </a:r>
            <a:r>
              <a:rPr lang="en-US" dirty="0" err="1" smtClean="0"/>
              <a:t>incididunt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aliqua</a:t>
            </a:r>
            <a:r>
              <a:rPr lang="en-US" dirty="0" smtClean="0"/>
              <a:t>.</a:t>
            </a:r>
            <a:endParaRPr lang="en-US" dirty="0"/>
          </a:p>
        </p:txBody>
      </p:sp>
      <p:sp>
        <p:nvSpPr>
          <p:cNvPr id="4" name="Date Placeholder 3"/>
          <p:cNvSpPr>
            <a:spLocks noGrp="1"/>
          </p:cNvSpPr>
          <p:nvPr>
            <p:ph type="dt" sz="half" idx="10"/>
          </p:nvPr>
        </p:nvSpPr>
        <p:spPr/>
        <p:txBody>
          <a:bodyPr/>
          <a:lstStyle/>
          <a:p>
            <a:fld id="{BAD617CE-2559-43CF-A04B-3D54942B06DB}" type="datetimeFigureOut">
              <a:rPr lang="en-US" smtClean="0">
                <a:solidFill>
                  <a:prstClr val="black">
                    <a:tint val="75000"/>
                  </a:prstClr>
                </a:solidFill>
              </a:rPr>
              <a:pPr/>
              <a:t>4/21/2017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196BC9A-B17D-477D-AC54-3FDDC64FBCF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931944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2 - Templateswise.c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932723"/>
            <a:ext cx="10972800" cy="1143000"/>
          </a:xfrm>
        </p:spPr>
        <p:txBody>
          <a:bodyPr/>
          <a:lstStyle>
            <a:lvl1pPr>
              <a:defRPr/>
            </a:lvl1pPr>
          </a:lstStyle>
          <a:p>
            <a:r>
              <a:rPr lang="en-US" dirty="0" smtClean="0"/>
              <a:t>Title</a:t>
            </a:r>
            <a:endParaRPr lang="en-US" dirty="0"/>
          </a:p>
        </p:txBody>
      </p:sp>
      <p:sp>
        <p:nvSpPr>
          <p:cNvPr id="3" name="Content Placeholder 2"/>
          <p:cNvSpPr>
            <a:spLocks noGrp="1"/>
          </p:cNvSpPr>
          <p:nvPr>
            <p:ph idx="1" hasCustomPrompt="1"/>
          </p:nvPr>
        </p:nvSpPr>
        <p:spPr>
          <a:xfrm>
            <a:off x="609600" y="2084852"/>
            <a:ext cx="10972800" cy="4041312"/>
          </a:xfrm>
        </p:spPr>
        <p:txBody>
          <a:bodyPr/>
          <a:lstStyle>
            <a:lvl1pPr marL="0" indent="0" algn="ctr">
              <a:buNone/>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adipisicing</a:t>
            </a:r>
            <a:r>
              <a:rPr lang="en-US" dirty="0" smtClean="0"/>
              <a:t> </a:t>
            </a:r>
            <a:r>
              <a:rPr lang="en-US" dirty="0" err="1" smtClean="0"/>
              <a:t>elit</a:t>
            </a:r>
            <a:r>
              <a:rPr lang="en-US" dirty="0" smtClean="0"/>
              <a:t>, </a:t>
            </a:r>
            <a:r>
              <a:rPr lang="en-US" dirty="0" err="1" smtClean="0"/>
              <a:t>sed</a:t>
            </a:r>
            <a:r>
              <a:rPr lang="en-US" dirty="0" smtClean="0"/>
              <a:t> do </a:t>
            </a:r>
            <a:r>
              <a:rPr lang="en-US" dirty="0" err="1" smtClean="0"/>
              <a:t>eiusmod</a:t>
            </a:r>
            <a:r>
              <a:rPr lang="en-US" dirty="0" smtClean="0"/>
              <a:t> </a:t>
            </a:r>
            <a:r>
              <a:rPr lang="en-US" dirty="0" err="1" smtClean="0"/>
              <a:t>tempor</a:t>
            </a:r>
            <a:r>
              <a:rPr lang="en-US" dirty="0" smtClean="0"/>
              <a:t> </a:t>
            </a:r>
            <a:r>
              <a:rPr lang="en-US" dirty="0" err="1" smtClean="0"/>
              <a:t>incididunt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aliqua</a:t>
            </a:r>
            <a:r>
              <a:rPr lang="en-US" dirty="0" smtClean="0"/>
              <a:t>.</a:t>
            </a:r>
            <a:endParaRPr lang="en-US" dirty="0"/>
          </a:p>
        </p:txBody>
      </p:sp>
      <p:sp>
        <p:nvSpPr>
          <p:cNvPr id="4" name="Date Placeholder 3"/>
          <p:cNvSpPr>
            <a:spLocks noGrp="1"/>
          </p:cNvSpPr>
          <p:nvPr>
            <p:ph type="dt" sz="half" idx="10"/>
          </p:nvPr>
        </p:nvSpPr>
        <p:spPr/>
        <p:txBody>
          <a:bodyPr/>
          <a:lstStyle/>
          <a:p>
            <a:fld id="{BAD617CE-2559-43CF-A04B-3D54942B06DB}" type="datetimeFigureOut">
              <a:rPr lang="en-US" smtClean="0">
                <a:solidFill>
                  <a:prstClr val="black">
                    <a:tint val="75000"/>
                  </a:prstClr>
                </a:solidFill>
              </a:rPr>
              <a:pPr/>
              <a:t>4/21/2017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196BC9A-B17D-477D-AC54-3FDDC64FBCF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17902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zh-TW" altLang="en-US" noProof="0" smtClean="0"/>
              <a:t>按一下以編輯母片標題樣式</a:t>
            </a:r>
            <a:endParaRPr lang="en-US" noProof="0"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endParaRPr lang="en-US" noProof="0"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BAD617CE-2559-43CF-A04B-3D54942B06DB}" type="datetimeFigureOut">
              <a:rPr lang="en-US" smtClean="0">
                <a:solidFill>
                  <a:prstClr val="black">
                    <a:tint val="75000"/>
                  </a:prstClr>
                </a:solidFill>
              </a:rPr>
              <a:pPr/>
              <a:t>4/21/2017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7196BC9A-B17D-477D-AC54-3FDDC64FBCF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627811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iming>
    <p:tnLst>
      <p:par>
        <p:cTn id="1" dur="indefinite" restart="never" nodeType="tmRoot"/>
      </p:par>
    </p:tnLst>
  </p:timing>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zh-TW" altLang="en-US" noProof="0" smtClean="0"/>
              <a:t>按一下以編輯母片標題樣式</a:t>
            </a:r>
            <a:endParaRPr lang="en-US" noProof="0"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endParaRPr lang="en-US" noProof="0"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BAD617CE-2559-43CF-A04B-3D54942B06DB}" type="datetimeFigureOut">
              <a:rPr lang="en-US" smtClean="0">
                <a:solidFill>
                  <a:prstClr val="black">
                    <a:tint val="75000"/>
                  </a:prstClr>
                </a:solidFill>
              </a:rPr>
              <a:pPr/>
              <a:t>4/21/2017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7196BC9A-B17D-477D-AC54-3FDDC64FBCF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2723935"/>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timing>
    <p:tnLst>
      <p:par>
        <p:cTn id="1" dur="indefinite" restart="never" nodeType="tmRoot"/>
      </p:par>
    </p:tnLst>
  </p:timing>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zh-TW" altLang="en-US" noProof="0" dirty="0" smtClean="0"/>
              <a:t>按一下以編輯母片標題樣式</a:t>
            </a:r>
            <a:endParaRPr lang="en-US" noProof="0"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TW" altLang="en-US" noProof="0" dirty="0" smtClean="0"/>
              <a:t>按一下以編輯母片文字樣式</a:t>
            </a:r>
          </a:p>
          <a:p>
            <a:pPr lvl="1"/>
            <a:r>
              <a:rPr lang="zh-TW" altLang="en-US" noProof="0" dirty="0" smtClean="0"/>
              <a:t>第二層</a:t>
            </a:r>
          </a:p>
          <a:p>
            <a:pPr lvl="2"/>
            <a:r>
              <a:rPr lang="zh-TW" altLang="en-US" noProof="0" dirty="0" smtClean="0"/>
              <a:t>第三層</a:t>
            </a:r>
          </a:p>
          <a:p>
            <a:pPr lvl="3"/>
            <a:r>
              <a:rPr lang="zh-TW" altLang="en-US" noProof="0" dirty="0" smtClean="0"/>
              <a:t>第四層</a:t>
            </a:r>
          </a:p>
          <a:p>
            <a:pPr lvl="4"/>
            <a:r>
              <a:rPr lang="zh-TW" altLang="en-US" noProof="0" dirty="0" smtClean="0"/>
              <a:t>第五層</a:t>
            </a:r>
            <a:endParaRPr lang="en-US" noProof="0"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BAD617CE-2559-43CF-A04B-3D54942B06DB}" type="datetimeFigureOut">
              <a:rPr lang="en-US" smtClean="0">
                <a:solidFill>
                  <a:prstClr val="black">
                    <a:tint val="75000"/>
                  </a:prstClr>
                </a:solidFill>
              </a:rPr>
              <a:pPr/>
              <a:t>4/21/2017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7196BC9A-B17D-477D-AC54-3FDDC64FBCF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6248557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timing>
    <p:tnLst>
      <p:par>
        <p:cTn id="1" dur="indefinite" restart="never" nodeType="tmRoot"/>
      </p:par>
    </p:tnLst>
  </p:timing>
  <p:txStyles>
    <p:titleStyle>
      <a:lvl1pPr algn="ctr" defTabSz="1219170" rtl="0" eaLnBrk="1" latinLnBrk="0" hangingPunct="1">
        <a:spcBef>
          <a:spcPct val="0"/>
        </a:spcBef>
        <a:buNone/>
        <a:defRPr sz="5867" kern="1200">
          <a:solidFill>
            <a:schemeClr val="tx1"/>
          </a:solidFill>
          <a:latin typeface="+mj-lt"/>
          <a:ea typeface="微軟正黑體" panose="020B0604030504040204" pitchFamily="34" charset="-120"/>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微軟正黑體" panose="020B0604030504040204" pitchFamily="34" charset="-120"/>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微軟正黑體" panose="020B0604030504040204" pitchFamily="34" charset="-120"/>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微軟正黑體" panose="020B0604030504040204" pitchFamily="34" charset="-120"/>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微軟正黑體" panose="020B0604030504040204" pitchFamily="34" charset="-120"/>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微軟正黑體" panose="020B0604030504040204" pitchFamily="34" charset="-120"/>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zh-TW" altLang="en-US" noProof="0" smtClean="0"/>
              <a:t>按一下以編輯母片標題樣式</a:t>
            </a:r>
            <a:endParaRPr lang="en-US" noProof="0"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endParaRPr lang="en-US" noProof="0"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BAD617CE-2559-43CF-A04B-3D54942B06DB}" type="datetimeFigureOut">
              <a:rPr lang="en-US" smtClean="0">
                <a:solidFill>
                  <a:prstClr val="black">
                    <a:tint val="75000"/>
                  </a:prstClr>
                </a:solidFill>
              </a:rPr>
              <a:pPr/>
              <a:t>4/21/2017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7196BC9A-B17D-477D-AC54-3FDDC64FBCF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443741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timing>
    <p:tnLst>
      <p:par>
        <p:cTn id="1" dur="indefinite" restart="never" nodeType="tmRoot"/>
      </p:par>
    </p:tnLst>
  </p:timing>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9.xml"/><Relationship Id="rId4" Type="http://schemas.openxmlformats.org/officeDocument/2006/relationships/image" Target="../media/image27.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zh-TW" altLang="en-US" dirty="0" smtClean="0">
                <a:latin typeface="微軟正黑體" panose="020B0604030504040204" pitchFamily="34" charset="-120"/>
                <a:ea typeface="微軟正黑體" panose="020B0604030504040204" pitchFamily="34" charset="-120"/>
              </a:rPr>
              <a:t>逆轉債留子孫－以剩食供需為中心</a:t>
            </a:r>
            <a:endParaRPr lang="en-US" dirty="0">
              <a:latin typeface="微軟正黑體" panose="020B0604030504040204" pitchFamily="34" charset="-120"/>
              <a:ea typeface="微軟正黑體" panose="020B0604030504040204" pitchFamily="34" charset="-120"/>
            </a:endParaRPr>
          </a:p>
        </p:txBody>
      </p:sp>
      <p:sp>
        <p:nvSpPr>
          <p:cNvPr id="3" name="Subtitle 2"/>
          <p:cNvSpPr>
            <a:spLocks noGrp="1"/>
          </p:cNvSpPr>
          <p:nvPr>
            <p:ph type="subTitle" idx="1"/>
          </p:nvPr>
        </p:nvSpPr>
        <p:spPr>
          <a:xfrm>
            <a:off x="1828800" y="4773149"/>
            <a:ext cx="8534400" cy="790939"/>
          </a:xfrm>
        </p:spPr>
        <p:txBody>
          <a:bodyPr>
            <a:normAutofit/>
          </a:bodyPr>
          <a:lstStyle/>
          <a:p>
            <a:r>
              <a:rPr lang="zh-TW" altLang="en-US" dirty="0" smtClean="0">
                <a:latin typeface="微軟正黑體" panose="020B0604030504040204" pitchFamily="34" charset="-120"/>
                <a:ea typeface="微軟正黑體" panose="020B0604030504040204" pitchFamily="34" charset="-120"/>
              </a:rPr>
              <a:t>編號：</a:t>
            </a:r>
            <a:r>
              <a:rPr lang="en-US" altLang="zh-TW" dirty="0" smtClean="0">
                <a:latin typeface="微軟正黑體" panose="020B0604030504040204" pitchFamily="34" charset="-120"/>
                <a:ea typeface="微軟正黑體" panose="020B0604030504040204" pitchFamily="34" charset="-120"/>
              </a:rPr>
              <a:t>1702</a:t>
            </a:r>
            <a:endParaRPr lang="en-US"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730109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normAutofit/>
          </a:bodyPr>
          <a:lstStyle/>
          <a:p>
            <a:r>
              <a:rPr lang="zh-TW" altLang="en-US" sz="4800" dirty="0">
                <a:latin typeface="微軟正黑體" panose="020B0604030504040204" pitchFamily="34" charset="-120"/>
                <a:ea typeface="微軟正黑體" panose="020B0604030504040204" pitchFamily="34" charset="-120"/>
              </a:rPr>
              <a:t>第一</a:t>
            </a:r>
            <a:r>
              <a:rPr lang="zh-TW" altLang="en-US" sz="4800" dirty="0" smtClean="0">
                <a:latin typeface="微軟正黑體" panose="020B0604030504040204" pitchFamily="34" charset="-120"/>
                <a:ea typeface="微軟正黑體" panose="020B0604030504040204" pitchFamily="34" charset="-120"/>
              </a:rPr>
              <a:t>步驟</a:t>
            </a:r>
            <a:endParaRPr lang="zh-TW" altLang="en-US" sz="4800" dirty="0">
              <a:latin typeface="微軟正黑體" panose="020B0604030504040204" pitchFamily="34" charset="-120"/>
              <a:ea typeface="微軟正黑體" panose="020B0604030504040204" pitchFamily="34" charset="-120"/>
            </a:endParaRPr>
          </a:p>
        </p:txBody>
      </p:sp>
      <p:sp>
        <p:nvSpPr>
          <p:cNvPr id="3" name="副標題 2"/>
          <p:cNvSpPr>
            <a:spLocks noGrp="1"/>
          </p:cNvSpPr>
          <p:nvPr>
            <p:ph type="subTitle" idx="1"/>
          </p:nvPr>
        </p:nvSpPr>
        <p:spPr>
          <a:xfrm>
            <a:off x="1828800" y="4718083"/>
            <a:ext cx="8534400" cy="790939"/>
          </a:xfrm>
        </p:spPr>
        <p:txBody>
          <a:bodyPr>
            <a:normAutofit/>
          </a:bodyPr>
          <a:lstStyle/>
          <a:p>
            <a:r>
              <a:rPr lang="zh-TW" altLang="en-US" sz="3600" b="1" dirty="0">
                <a:latin typeface="微軟正黑體" panose="020B0604030504040204" pitchFamily="34" charset="-120"/>
                <a:ea typeface="微軟正黑體" panose="020B0604030504040204" pitchFamily="34" charset="-120"/>
              </a:rPr>
              <a:t>說明</a:t>
            </a:r>
            <a:r>
              <a:rPr lang="zh-TW" altLang="en-US" sz="3600" b="1" dirty="0" smtClean="0">
                <a:latin typeface="微軟正黑體" panose="020B0604030504040204" pitchFamily="34" charset="-120"/>
                <a:ea typeface="微軟正黑體" panose="020B0604030504040204" pitchFamily="34" charset="-120"/>
              </a:rPr>
              <a:t>問題</a:t>
            </a:r>
            <a:endParaRPr lang="zh-TW" altLang="en-US" sz="36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3192216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4000" b="1" dirty="0" smtClean="0">
                <a:latin typeface="微軟正黑體" panose="020B0604030504040204" pitchFamily="34" charset="-120"/>
                <a:ea typeface="微軟正黑體" panose="020B0604030504040204" pitchFamily="34" charset="-120"/>
              </a:rPr>
              <a:t>研究</a:t>
            </a:r>
            <a:r>
              <a:rPr lang="zh-TW" altLang="en-US" sz="4000" b="1" dirty="0">
                <a:latin typeface="微軟正黑體" panose="020B0604030504040204" pitchFamily="34" charset="-120"/>
                <a:ea typeface="微軟正黑體" panose="020B0604030504040204" pitchFamily="34" charset="-120"/>
              </a:rPr>
              <a:t>問題說明</a:t>
            </a:r>
          </a:p>
        </p:txBody>
      </p:sp>
      <p:grpSp>
        <p:nvGrpSpPr>
          <p:cNvPr id="4" name="群組 3"/>
          <p:cNvGrpSpPr>
            <a:grpSpLocks noChangeAspect="1"/>
          </p:cNvGrpSpPr>
          <p:nvPr/>
        </p:nvGrpSpPr>
        <p:grpSpPr>
          <a:xfrm>
            <a:off x="4404892" y="1813670"/>
            <a:ext cx="6174707" cy="4176139"/>
            <a:chOff x="3327710" y="1635646"/>
            <a:chExt cx="4299123" cy="2907625"/>
          </a:xfrm>
        </p:grpSpPr>
        <p:grpSp>
          <p:nvGrpSpPr>
            <p:cNvPr id="109" name="群組 108"/>
            <p:cNvGrpSpPr/>
            <p:nvPr/>
          </p:nvGrpSpPr>
          <p:grpSpPr>
            <a:xfrm>
              <a:off x="3327710" y="1635646"/>
              <a:ext cx="4299123" cy="2348158"/>
              <a:chOff x="3327710" y="1707654"/>
              <a:chExt cx="4299123" cy="2348158"/>
            </a:xfrm>
          </p:grpSpPr>
          <p:pic>
            <p:nvPicPr>
              <p:cNvPr id="10" name="圖片 9"/>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flipH="1">
                <a:off x="3339517" y="1707654"/>
                <a:ext cx="226293" cy="452586"/>
              </a:xfrm>
              <a:prstGeom prst="rect">
                <a:avLst/>
              </a:prstGeom>
            </p:spPr>
          </p:pic>
          <p:pic>
            <p:nvPicPr>
              <p:cNvPr id="11" name="圖片 10"/>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flipH="1">
                <a:off x="3627549" y="1707654"/>
                <a:ext cx="226293" cy="452586"/>
              </a:xfrm>
              <a:prstGeom prst="rect">
                <a:avLst/>
              </a:prstGeom>
            </p:spPr>
          </p:pic>
          <p:pic>
            <p:nvPicPr>
              <p:cNvPr id="12" name="圖片 11"/>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flipH="1">
                <a:off x="3915581" y="1707654"/>
                <a:ext cx="226293" cy="452586"/>
              </a:xfrm>
              <a:prstGeom prst="rect">
                <a:avLst/>
              </a:prstGeom>
            </p:spPr>
          </p:pic>
          <p:pic>
            <p:nvPicPr>
              <p:cNvPr id="13" name="圖片 12"/>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flipH="1">
                <a:off x="4203613" y="1707654"/>
                <a:ext cx="226293" cy="452586"/>
              </a:xfrm>
              <a:prstGeom prst="rect">
                <a:avLst/>
              </a:prstGeom>
            </p:spPr>
          </p:pic>
          <p:pic>
            <p:nvPicPr>
              <p:cNvPr id="14" name="圖片 13"/>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flipH="1">
                <a:off x="4493927" y="1707654"/>
                <a:ext cx="226293" cy="452586"/>
              </a:xfrm>
              <a:prstGeom prst="rect">
                <a:avLst/>
              </a:prstGeom>
            </p:spPr>
          </p:pic>
          <p:pic>
            <p:nvPicPr>
              <p:cNvPr id="15" name="圖片 14"/>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flipH="1">
                <a:off x="4781959" y="1707654"/>
                <a:ext cx="226293" cy="452586"/>
              </a:xfrm>
              <a:prstGeom prst="rect">
                <a:avLst/>
              </a:prstGeom>
            </p:spPr>
          </p:pic>
          <p:pic>
            <p:nvPicPr>
              <p:cNvPr id="16" name="圖片 15"/>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flipH="1">
                <a:off x="5069991" y="1707654"/>
                <a:ext cx="226293" cy="452586"/>
              </a:xfrm>
              <a:prstGeom prst="rect">
                <a:avLst/>
              </a:prstGeom>
            </p:spPr>
          </p:pic>
          <p:pic>
            <p:nvPicPr>
              <p:cNvPr id="17" name="圖片 1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flipH="1">
                <a:off x="5358023" y="1707654"/>
                <a:ext cx="226293" cy="452586"/>
              </a:xfrm>
              <a:prstGeom prst="rect">
                <a:avLst/>
              </a:prstGeom>
            </p:spPr>
          </p:pic>
          <p:pic>
            <p:nvPicPr>
              <p:cNvPr id="18" name="圖片 17"/>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3339517" y="2181547"/>
                <a:ext cx="226293" cy="452586"/>
              </a:xfrm>
              <a:prstGeom prst="rect">
                <a:avLst/>
              </a:prstGeom>
            </p:spPr>
          </p:pic>
          <p:pic>
            <p:nvPicPr>
              <p:cNvPr id="19" name="圖片 18"/>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3627549" y="2181547"/>
                <a:ext cx="226293" cy="452586"/>
              </a:xfrm>
              <a:prstGeom prst="rect">
                <a:avLst/>
              </a:prstGeom>
            </p:spPr>
          </p:pic>
          <p:pic>
            <p:nvPicPr>
              <p:cNvPr id="20" name="圖片 19"/>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3915581" y="2181547"/>
                <a:ext cx="226293" cy="452586"/>
              </a:xfrm>
              <a:prstGeom prst="rect">
                <a:avLst/>
              </a:prstGeom>
            </p:spPr>
          </p:pic>
          <p:pic>
            <p:nvPicPr>
              <p:cNvPr id="21" name="圖片 20"/>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4203613" y="2181547"/>
                <a:ext cx="226293" cy="452586"/>
              </a:xfrm>
              <a:prstGeom prst="rect">
                <a:avLst/>
              </a:prstGeom>
            </p:spPr>
          </p:pic>
          <p:pic>
            <p:nvPicPr>
              <p:cNvPr id="22" name="圖片 21"/>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4493927" y="2181547"/>
                <a:ext cx="226293" cy="452586"/>
              </a:xfrm>
              <a:prstGeom prst="rect">
                <a:avLst/>
              </a:prstGeom>
            </p:spPr>
          </p:pic>
          <p:pic>
            <p:nvPicPr>
              <p:cNvPr id="23" name="圖片 22"/>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4781959" y="2181547"/>
                <a:ext cx="226293" cy="452586"/>
              </a:xfrm>
              <a:prstGeom prst="rect">
                <a:avLst/>
              </a:prstGeom>
            </p:spPr>
          </p:pic>
          <p:pic>
            <p:nvPicPr>
              <p:cNvPr id="24" name="圖片 23"/>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5069991" y="2181547"/>
                <a:ext cx="226293" cy="452586"/>
              </a:xfrm>
              <a:prstGeom prst="rect">
                <a:avLst/>
              </a:prstGeom>
            </p:spPr>
          </p:pic>
          <p:pic>
            <p:nvPicPr>
              <p:cNvPr id="25" name="圖片 24"/>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5358023" y="2181547"/>
                <a:ext cx="226293" cy="452586"/>
              </a:xfrm>
              <a:prstGeom prst="rect">
                <a:avLst/>
              </a:prstGeom>
            </p:spPr>
          </p:pic>
          <p:pic>
            <p:nvPicPr>
              <p:cNvPr id="26" name="圖片 25"/>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3327710" y="2655440"/>
                <a:ext cx="226293" cy="452586"/>
              </a:xfrm>
              <a:prstGeom prst="rect">
                <a:avLst/>
              </a:prstGeom>
            </p:spPr>
          </p:pic>
          <p:pic>
            <p:nvPicPr>
              <p:cNvPr id="27" name="圖片 26"/>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3615742" y="2655440"/>
                <a:ext cx="226293" cy="452586"/>
              </a:xfrm>
              <a:prstGeom prst="rect">
                <a:avLst/>
              </a:prstGeom>
            </p:spPr>
          </p:pic>
          <p:pic>
            <p:nvPicPr>
              <p:cNvPr id="28" name="圖片 27"/>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3903774" y="2655440"/>
                <a:ext cx="226293" cy="452586"/>
              </a:xfrm>
              <a:prstGeom prst="rect">
                <a:avLst/>
              </a:prstGeom>
            </p:spPr>
          </p:pic>
          <p:pic>
            <p:nvPicPr>
              <p:cNvPr id="29" name="圖片 28"/>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4191806" y="2655440"/>
                <a:ext cx="226293" cy="452586"/>
              </a:xfrm>
              <a:prstGeom prst="rect">
                <a:avLst/>
              </a:prstGeom>
            </p:spPr>
          </p:pic>
          <p:pic>
            <p:nvPicPr>
              <p:cNvPr id="30" name="圖片 29"/>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4482120" y="2655440"/>
                <a:ext cx="226293" cy="452586"/>
              </a:xfrm>
              <a:prstGeom prst="rect">
                <a:avLst/>
              </a:prstGeom>
            </p:spPr>
          </p:pic>
          <p:pic>
            <p:nvPicPr>
              <p:cNvPr id="31" name="圖片 30"/>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4770152" y="2655440"/>
                <a:ext cx="226293" cy="452586"/>
              </a:xfrm>
              <a:prstGeom prst="rect">
                <a:avLst/>
              </a:prstGeom>
            </p:spPr>
          </p:pic>
          <p:pic>
            <p:nvPicPr>
              <p:cNvPr id="32" name="圖片 31"/>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5058184" y="2655440"/>
                <a:ext cx="226293" cy="452586"/>
              </a:xfrm>
              <a:prstGeom prst="rect">
                <a:avLst/>
              </a:prstGeom>
            </p:spPr>
          </p:pic>
          <p:pic>
            <p:nvPicPr>
              <p:cNvPr id="33" name="圖片 32"/>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5346216" y="2655440"/>
                <a:ext cx="226293" cy="452586"/>
              </a:xfrm>
              <a:prstGeom prst="rect">
                <a:avLst/>
              </a:prstGeom>
            </p:spPr>
          </p:pic>
          <p:pic>
            <p:nvPicPr>
              <p:cNvPr id="34" name="圖片 33"/>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3327710" y="3129333"/>
                <a:ext cx="226293" cy="452586"/>
              </a:xfrm>
              <a:prstGeom prst="rect">
                <a:avLst/>
              </a:prstGeom>
            </p:spPr>
          </p:pic>
          <p:pic>
            <p:nvPicPr>
              <p:cNvPr id="35" name="圖片 34"/>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3615742" y="3129333"/>
                <a:ext cx="226293" cy="452586"/>
              </a:xfrm>
              <a:prstGeom prst="rect">
                <a:avLst/>
              </a:prstGeom>
            </p:spPr>
          </p:pic>
          <p:pic>
            <p:nvPicPr>
              <p:cNvPr id="36" name="圖片 35"/>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3903774" y="3129333"/>
                <a:ext cx="226293" cy="452586"/>
              </a:xfrm>
              <a:prstGeom prst="rect">
                <a:avLst/>
              </a:prstGeom>
            </p:spPr>
          </p:pic>
          <p:pic>
            <p:nvPicPr>
              <p:cNvPr id="37" name="圖片 36"/>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4191806" y="3129333"/>
                <a:ext cx="226293" cy="452586"/>
              </a:xfrm>
              <a:prstGeom prst="rect">
                <a:avLst/>
              </a:prstGeom>
            </p:spPr>
          </p:pic>
          <p:pic>
            <p:nvPicPr>
              <p:cNvPr id="38" name="圖片 37"/>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4482120" y="3129333"/>
                <a:ext cx="226293" cy="452586"/>
              </a:xfrm>
              <a:prstGeom prst="rect">
                <a:avLst/>
              </a:prstGeom>
            </p:spPr>
          </p:pic>
          <p:pic>
            <p:nvPicPr>
              <p:cNvPr id="39" name="圖片 38"/>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4770152" y="3129333"/>
                <a:ext cx="226293" cy="452586"/>
              </a:xfrm>
              <a:prstGeom prst="rect">
                <a:avLst/>
              </a:prstGeom>
            </p:spPr>
          </p:pic>
          <p:pic>
            <p:nvPicPr>
              <p:cNvPr id="40" name="圖片 39"/>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5058184" y="3129333"/>
                <a:ext cx="226293" cy="452586"/>
              </a:xfrm>
              <a:prstGeom prst="rect">
                <a:avLst/>
              </a:prstGeom>
            </p:spPr>
          </p:pic>
          <p:pic>
            <p:nvPicPr>
              <p:cNvPr id="41" name="圖片 40"/>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5346216" y="3129333"/>
                <a:ext cx="226293" cy="452586"/>
              </a:xfrm>
              <a:prstGeom prst="rect">
                <a:avLst/>
              </a:prstGeom>
            </p:spPr>
          </p:pic>
          <p:pic>
            <p:nvPicPr>
              <p:cNvPr id="42" name="圖片 41"/>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5655580" y="1707654"/>
                <a:ext cx="226293" cy="452586"/>
              </a:xfrm>
              <a:prstGeom prst="rect">
                <a:avLst/>
              </a:prstGeom>
            </p:spPr>
          </p:pic>
          <p:pic>
            <p:nvPicPr>
              <p:cNvPr id="43" name="圖片 42"/>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5943612" y="1707654"/>
                <a:ext cx="226293" cy="452586"/>
              </a:xfrm>
              <a:prstGeom prst="rect">
                <a:avLst/>
              </a:prstGeom>
            </p:spPr>
          </p:pic>
          <p:pic>
            <p:nvPicPr>
              <p:cNvPr id="44" name="圖片 43"/>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5655580" y="2181547"/>
                <a:ext cx="226293" cy="452586"/>
              </a:xfrm>
              <a:prstGeom prst="rect">
                <a:avLst/>
              </a:prstGeom>
            </p:spPr>
          </p:pic>
          <p:pic>
            <p:nvPicPr>
              <p:cNvPr id="45" name="圖片 44"/>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5943612" y="2181547"/>
                <a:ext cx="226293" cy="452586"/>
              </a:xfrm>
              <a:prstGeom prst="rect">
                <a:avLst/>
              </a:prstGeom>
            </p:spPr>
          </p:pic>
          <p:pic>
            <p:nvPicPr>
              <p:cNvPr id="46" name="圖片 45"/>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5643773" y="2655440"/>
                <a:ext cx="226293" cy="452586"/>
              </a:xfrm>
              <a:prstGeom prst="rect">
                <a:avLst/>
              </a:prstGeom>
            </p:spPr>
          </p:pic>
          <p:pic>
            <p:nvPicPr>
              <p:cNvPr id="47" name="圖片 46"/>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5931805" y="2655440"/>
                <a:ext cx="226293" cy="452586"/>
              </a:xfrm>
              <a:prstGeom prst="rect">
                <a:avLst/>
              </a:prstGeom>
            </p:spPr>
          </p:pic>
          <p:pic>
            <p:nvPicPr>
              <p:cNvPr id="48" name="圖片 47"/>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5643773" y="3129333"/>
                <a:ext cx="226293" cy="452586"/>
              </a:xfrm>
              <a:prstGeom prst="rect">
                <a:avLst/>
              </a:prstGeom>
            </p:spPr>
          </p:pic>
          <p:pic>
            <p:nvPicPr>
              <p:cNvPr id="49" name="圖片 48"/>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5931805" y="3129333"/>
                <a:ext cx="226293" cy="452586"/>
              </a:xfrm>
              <a:prstGeom prst="rect">
                <a:avLst/>
              </a:prstGeom>
            </p:spPr>
          </p:pic>
          <p:pic>
            <p:nvPicPr>
              <p:cNvPr id="70" name="圖片 69"/>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6231644" y="1707654"/>
                <a:ext cx="226293" cy="452586"/>
              </a:xfrm>
              <a:prstGeom prst="rect">
                <a:avLst/>
              </a:prstGeom>
            </p:spPr>
          </p:pic>
          <p:pic>
            <p:nvPicPr>
              <p:cNvPr id="71" name="圖片 70"/>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6231644" y="2181547"/>
                <a:ext cx="226293" cy="452586"/>
              </a:xfrm>
              <a:prstGeom prst="rect">
                <a:avLst/>
              </a:prstGeom>
            </p:spPr>
          </p:pic>
          <p:pic>
            <p:nvPicPr>
              <p:cNvPr id="72" name="圖片 71"/>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6219837" y="2655440"/>
                <a:ext cx="226293" cy="452586"/>
              </a:xfrm>
              <a:prstGeom prst="rect">
                <a:avLst/>
              </a:prstGeom>
            </p:spPr>
          </p:pic>
          <p:pic>
            <p:nvPicPr>
              <p:cNvPr id="73" name="圖片 72"/>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6219837" y="3129333"/>
                <a:ext cx="226293" cy="452586"/>
              </a:xfrm>
              <a:prstGeom prst="rect">
                <a:avLst/>
              </a:prstGeom>
            </p:spPr>
          </p:pic>
          <p:pic>
            <p:nvPicPr>
              <p:cNvPr id="74" name="圖片 73"/>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6519676" y="1707654"/>
                <a:ext cx="226293" cy="452586"/>
              </a:xfrm>
              <a:prstGeom prst="rect">
                <a:avLst/>
              </a:prstGeom>
            </p:spPr>
          </p:pic>
          <p:pic>
            <p:nvPicPr>
              <p:cNvPr id="75" name="圖片 74"/>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6519676" y="2181547"/>
                <a:ext cx="226293" cy="452586"/>
              </a:xfrm>
              <a:prstGeom prst="rect">
                <a:avLst/>
              </a:prstGeom>
            </p:spPr>
          </p:pic>
          <p:pic>
            <p:nvPicPr>
              <p:cNvPr id="76" name="圖片 75"/>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6507869" y="2655440"/>
                <a:ext cx="226293" cy="452586"/>
              </a:xfrm>
              <a:prstGeom prst="rect">
                <a:avLst/>
              </a:prstGeom>
            </p:spPr>
          </p:pic>
          <p:pic>
            <p:nvPicPr>
              <p:cNvPr id="77" name="圖片 76"/>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6507869" y="3129333"/>
                <a:ext cx="226293" cy="452586"/>
              </a:xfrm>
              <a:prstGeom prst="rect">
                <a:avLst/>
              </a:prstGeom>
            </p:spPr>
          </p:pic>
          <p:pic>
            <p:nvPicPr>
              <p:cNvPr id="78" name="圖片 77"/>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6807708" y="1707654"/>
                <a:ext cx="226293" cy="452586"/>
              </a:xfrm>
              <a:prstGeom prst="rect">
                <a:avLst/>
              </a:prstGeom>
            </p:spPr>
          </p:pic>
          <p:pic>
            <p:nvPicPr>
              <p:cNvPr id="79" name="圖片 78"/>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6807708" y="2181547"/>
                <a:ext cx="226293" cy="452586"/>
              </a:xfrm>
              <a:prstGeom prst="rect">
                <a:avLst/>
              </a:prstGeom>
            </p:spPr>
          </p:pic>
          <p:pic>
            <p:nvPicPr>
              <p:cNvPr id="80" name="圖片 79"/>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6795901" y="2655440"/>
                <a:ext cx="226293" cy="452586"/>
              </a:xfrm>
              <a:prstGeom prst="rect">
                <a:avLst/>
              </a:prstGeom>
            </p:spPr>
          </p:pic>
          <p:pic>
            <p:nvPicPr>
              <p:cNvPr id="81" name="圖片 80"/>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6795901" y="3129333"/>
                <a:ext cx="226293" cy="452586"/>
              </a:xfrm>
              <a:prstGeom prst="rect">
                <a:avLst/>
              </a:prstGeom>
            </p:spPr>
          </p:pic>
          <p:pic>
            <p:nvPicPr>
              <p:cNvPr id="82" name="圖片 81"/>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7095740" y="1707654"/>
                <a:ext cx="226293" cy="452586"/>
              </a:xfrm>
              <a:prstGeom prst="rect">
                <a:avLst/>
              </a:prstGeom>
            </p:spPr>
          </p:pic>
          <p:pic>
            <p:nvPicPr>
              <p:cNvPr id="83" name="圖片 82"/>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7095740" y="2181547"/>
                <a:ext cx="226293" cy="452586"/>
              </a:xfrm>
              <a:prstGeom prst="rect">
                <a:avLst/>
              </a:prstGeom>
            </p:spPr>
          </p:pic>
          <p:pic>
            <p:nvPicPr>
              <p:cNvPr id="84" name="圖片 83"/>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7083933" y="2655440"/>
                <a:ext cx="226293" cy="452586"/>
              </a:xfrm>
              <a:prstGeom prst="rect">
                <a:avLst/>
              </a:prstGeom>
            </p:spPr>
          </p:pic>
          <p:pic>
            <p:nvPicPr>
              <p:cNvPr id="85" name="圖片 84"/>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7083933" y="3129333"/>
                <a:ext cx="226293" cy="452586"/>
              </a:xfrm>
              <a:prstGeom prst="rect">
                <a:avLst/>
              </a:prstGeom>
            </p:spPr>
          </p:pic>
          <p:pic>
            <p:nvPicPr>
              <p:cNvPr id="86" name="圖片 85"/>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7400540" y="1707654"/>
                <a:ext cx="226293" cy="452586"/>
              </a:xfrm>
              <a:prstGeom prst="rect">
                <a:avLst/>
              </a:prstGeom>
            </p:spPr>
          </p:pic>
          <p:pic>
            <p:nvPicPr>
              <p:cNvPr id="87" name="圖片 86"/>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7400540" y="2181547"/>
                <a:ext cx="226293" cy="452586"/>
              </a:xfrm>
              <a:prstGeom prst="rect">
                <a:avLst/>
              </a:prstGeom>
            </p:spPr>
          </p:pic>
          <p:pic>
            <p:nvPicPr>
              <p:cNvPr id="88" name="圖片 87"/>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7388733" y="2655440"/>
                <a:ext cx="226293" cy="452586"/>
              </a:xfrm>
              <a:prstGeom prst="rect">
                <a:avLst/>
              </a:prstGeom>
            </p:spPr>
          </p:pic>
          <p:pic>
            <p:nvPicPr>
              <p:cNvPr id="89" name="圖片 88"/>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7388733" y="3129333"/>
                <a:ext cx="226293" cy="452586"/>
              </a:xfrm>
              <a:prstGeom prst="rect">
                <a:avLst/>
              </a:prstGeom>
            </p:spPr>
          </p:pic>
          <p:pic>
            <p:nvPicPr>
              <p:cNvPr id="90" name="圖片 89"/>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3327710" y="3603226"/>
                <a:ext cx="226293" cy="452586"/>
              </a:xfrm>
              <a:prstGeom prst="rect">
                <a:avLst/>
              </a:prstGeom>
            </p:spPr>
          </p:pic>
          <p:pic>
            <p:nvPicPr>
              <p:cNvPr id="91" name="圖片 90"/>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3615742" y="3603226"/>
                <a:ext cx="226293" cy="452586"/>
              </a:xfrm>
              <a:prstGeom prst="rect">
                <a:avLst/>
              </a:prstGeom>
            </p:spPr>
          </p:pic>
          <p:pic>
            <p:nvPicPr>
              <p:cNvPr id="92" name="圖片 91"/>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3903774" y="3603226"/>
                <a:ext cx="226293" cy="452586"/>
              </a:xfrm>
              <a:prstGeom prst="rect">
                <a:avLst/>
              </a:prstGeom>
            </p:spPr>
          </p:pic>
          <p:pic>
            <p:nvPicPr>
              <p:cNvPr id="93" name="圖片 92"/>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4191806" y="3603226"/>
                <a:ext cx="226293" cy="452586"/>
              </a:xfrm>
              <a:prstGeom prst="rect">
                <a:avLst/>
              </a:prstGeom>
            </p:spPr>
          </p:pic>
          <p:pic>
            <p:nvPicPr>
              <p:cNvPr id="94" name="圖片 93"/>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4482120" y="3603226"/>
                <a:ext cx="226293" cy="452586"/>
              </a:xfrm>
              <a:prstGeom prst="rect">
                <a:avLst/>
              </a:prstGeom>
            </p:spPr>
          </p:pic>
          <p:pic>
            <p:nvPicPr>
              <p:cNvPr id="95" name="圖片 94"/>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4770152" y="3603226"/>
                <a:ext cx="226293" cy="452586"/>
              </a:xfrm>
              <a:prstGeom prst="rect">
                <a:avLst/>
              </a:prstGeom>
            </p:spPr>
          </p:pic>
          <p:pic>
            <p:nvPicPr>
              <p:cNvPr id="96" name="圖片 95"/>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5058184" y="3603226"/>
                <a:ext cx="226293" cy="452586"/>
              </a:xfrm>
              <a:prstGeom prst="rect">
                <a:avLst/>
              </a:prstGeom>
            </p:spPr>
          </p:pic>
          <p:pic>
            <p:nvPicPr>
              <p:cNvPr id="97" name="圖片 96"/>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5346216" y="3603226"/>
                <a:ext cx="226293" cy="452586"/>
              </a:xfrm>
              <a:prstGeom prst="rect">
                <a:avLst/>
              </a:prstGeom>
            </p:spPr>
          </p:pic>
          <p:pic>
            <p:nvPicPr>
              <p:cNvPr id="98" name="圖片 97"/>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5643773" y="3603226"/>
                <a:ext cx="226293" cy="452586"/>
              </a:xfrm>
              <a:prstGeom prst="rect">
                <a:avLst/>
              </a:prstGeom>
            </p:spPr>
          </p:pic>
          <p:pic>
            <p:nvPicPr>
              <p:cNvPr id="99" name="圖片 98"/>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5931805" y="3603226"/>
                <a:ext cx="226293" cy="452586"/>
              </a:xfrm>
              <a:prstGeom prst="rect">
                <a:avLst/>
              </a:prstGeom>
            </p:spPr>
          </p:pic>
          <p:pic>
            <p:nvPicPr>
              <p:cNvPr id="100" name="圖片 99"/>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6219837" y="3603226"/>
                <a:ext cx="226293" cy="452586"/>
              </a:xfrm>
              <a:prstGeom prst="rect">
                <a:avLst/>
              </a:prstGeom>
            </p:spPr>
          </p:pic>
          <p:pic>
            <p:nvPicPr>
              <p:cNvPr id="101" name="圖片 100"/>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6507869" y="3603226"/>
                <a:ext cx="226293" cy="452586"/>
              </a:xfrm>
              <a:prstGeom prst="rect">
                <a:avLst/>
              </a:prstGeom>
            </p:spPr>
          </p:pic>
          <p:pic>
            <p:nvPicPr>
              <p:cNvPr id="102" name="圖片 101"/>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6795901" y="3603226"/>
                <a:ext cx="226293" cy="452586"/>
              </a:xfrm>
              <a:prstGeom prst="rect">
                <a:avLst/>
              </a:prstGeom>
            </p:spPr>
          </p:pic>
          <p:pic>
            <p:nvPicPr>
              <p:cNvPr id="103" name="圖片 102"/>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7083933" y="3603226"/>
                <a:ext cx="226293" cy="452586"/>
              </a:xfrm>
              <a:prstGeom prst="rect">
                <a:avLst/>
              </a:prstGeom>
            </p:spPr>
          </p:pic>
          <p:pic>
            <p:nvPicPr>
              <p:cNvPr id="104" name="圖片 103"/>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7388733" y="3603226"/>
                <a:ext cx="226293" cy="452586"/>
              </a:xfrm>
              <a:prstGeom prst="rect">
                <a:avLst/>
              </a:prstGeom>
            </p:spPr>
          </p:pic>
        </p:grpSp>
        <p:grpSp>
          <p:nvGrpSpPr>
            <p:cNvPr id="110" name="群組 109"/>
            <p:cNvGrpSpPr/>
            <p:nvPr/>
          </p:nvGrpSpPr>
          <p:grpSpPr>
            <a:xfrm>
              <a:off x="5253348" y="4019607"/>
              <a:ext cx="2196934" cy="523664"/>
              <a:chOff x="6351017" y="4215914"/>
              <a:chExt cx="2196934" cy="523664"/>
            </a:xfrm>
          </p:grpSpPr>
          <p:pic>
            <p:nvPicPr>
              <p:cNvPr id="106" name="圖片 105"/>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6351017" y="4279016"/>
                <a:ext cx="230282" cy="460562"/>
              </a:xfrm>
              <a:prstGeom prst="rect">
                <a:avLst/>
              </a:prstGeom>
            </p:spPr>
          </p:pic>
          <p:sp>
            <p:nvSpPr>
              <p:cNvPr id="108" name="文字方塊 107"/>
              <p:cNvSpPr txBox="1"/>
              <p:nvPr/>
            </p:nvSpPr>
            <p:spPr>
              <a:xfrm>
                <a:off x="6536540" y="4215914"/>
                <a:ext cx="2011411" cy="464248"/>
              </a:xfrm>
              <a:prstGeom prst="rect">
                <a:avLst/>
              </a:prstGeom>
              <a:noFill/>
            </p:spPr>
            <p:txBody>
              <a:bodyPr wrap="none" rtlCol="0">
                <a:spAutoFit/>
              </a:bodyPr>
              <a:lstStyle/>
              <a:p>
                <a:r>
                  <a:rPr lang="en-US" altLang="zh-TW" sz="3733" b="1" dirty="0">
                    <a:solidFill>
                      <a:prstClr val="white">
                        <a:lumMod val="50000"/>
                      </a:prstClr>
                    </a:solidFill>
                    <a:latin typeface="微軟正黑體" panose="020B0604030504040204" pitchFamily="34" charset="-120"/>
                    <a:ea typeface="微軟正黑體" panose="020B0604030504040204" pitchFamily="34" charset="-120"/>
                  </a:rPr>
                  <a:t>=</a:t>
                </a:r>
                <a:r>
                  <a:rPr lang="en-US" altLang="zh-TW" sz="2667" b="1" dirty="0">
                    <a:solidFill>
                      <a:prstClr val="white">
                        <a:lumMod val="50000"/>
                      </a:prstClr>
                    </a:solidFill>
                    <a:latin typeface="微軟正黑體" panose="020B0604030504040204" pitchFamily="34" charset="-120"/>
                    <a:ea typeface="微軟正黑體" panose="020B0604030504040204" pitchFamily="34" charset="-120"/>
                  </a:rPr>
                  <a:t>100,000,000</a:t>
                </a:r>
                <a:r>
                  <a:rPr lang="zh-TW" altLang="en-US" sz="2667" b="1" dirty="0">
                    <a:solidFill>
                      <a:prstClr val="white">
                        <a:lumMod val="50000"/>
                      </a:prstClr>
                    </a:solidFill>
                    <a:latin typeface="微軟正黑體" panose="020B0604030504040204" pitchFamily="34" charset="-120"/>
                    <a:ea typeface="微軟正黑體" panose="020B0604030504040204" pitchFamily="34" charset="-120"/>
                  </a:rPr>
                  <a:t>人</a:t>
                </a:r>
              </a:p>
            </p:txBody>
          </p:sp>
        </p:grpSp>
      </p:grpSp>
      <p:grpSp>
        <p:nvGrpSpPr>
          <p:cNvPr id="105" name="群組 104"/>
          <p:cNvGrpSpPr>
            <a:grpSpLocks noChangeAspect="1"/>
          </p:cNvGrpSpPr>
          <p:nvPr/>
        </p:nvGrpSpPr>
        <p:grpSpPr>
          <a:xfrm>
            <a:off x="4103218" y="2114111"/>
            <a:ext cx="6667748" cy="3482951"/>
            <a:chOff x="2483768" y="1064742"/>
            <a:chExt cx="6358737" cy="3711822"/>
          </a:xfrm>
        </p:grpSpPr>
        <p:grpSp>
          <p:nvGrpSpPr>
            <p:cNvPr id="107" name="群組 106"/>
            <p:cNvGrpSpPr/>
            <p:nvPr/>
          </p:nvGrpSpPr>
          <p:grpSpPr>
            <a:xfrm>
              <a:off x="2483768" y="1064742"/>
              <a:ext cx="6358737" cy="3711822"/>
              <a:chOff x="2411760" y="1347614"/>
              <a:chExt cx="5331681" cy="2838837"/>
            </a:xfrm>
          </p:grpSpPr>
          <p:pic>
            <p:nvPicPr>
              <p:cNvPr id="112" name="圖片 1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55976" y="1563638"/>
                <a:ext cx="3387465" cy="1919391"/>
              </a:xfrm>
              <a:prstGeom prst="rect">
                <a:avLst/>
              </a:prstGeom>
            </p:spPr>
          </p:pic>
          <p:pic>
            <p:nvPicPr>
              <p:cNvPr id="113" name="圖片 1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11760" y="1347614"/>
                <a:ext cx="4294591" cy="2664296"/>
              </a:xfrm>
              <a:prstGeom prst="rect">
                <a:avLst/>
              </a:prstGeom>
            </p:spPr>
          </p:pic>
          <p:pic>
            <p:nvPicPr>
              <p:cNvPr id="114" name="圖片 1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86199" y="2067694"/>
                <a:ext cx="4244306" cy="2118757"/>
              </a:xfrm>
              <a:prstGeom prst="rect">
                <a:avLst/>
              </a:prstGeom>
            </p:spPr>
          </p:pic>
        </p:grpSp>
        <p:sp>
          <p:nvSpPr>
            <p:cNvPr id="111" name="手繪多邊形 110"/>
            <p:cNvSpPr/>
            <p:nvPr/>
          </p:nvSpPr>
          <p:spPr>
            <a:xfrm>
              <a:off x="6502400" y="1720850"/>
              <a:ext cx="2095500" cy="2317750"/>
            </a:xfrm>
            <a:custGeom>
              <a:avLst/>
              <a:gdLst>
                <a:gd name="connsiteX0" fmla="*/ 0 w 2095500"/>
                <a:gd name="connsiteY0" fmla="*/ 127000 h 2317750"/>
                <a:gd name="connsiteX1" fmla="*/ 44450 w 2095500"/>
                <a:gd name="connsiteY1" fmla="*/ 2273300 h 2317750"/>
                <a:gd name="connsiteX2" fmla="*/ 927100 w 2095500"/>
                <a:gd name="connsiteY2" fmla="*/ 2317750 h 2317750"/>
                <a:gd name="connsiteX3" fmla="*/ 952500 w 2095500"/>
                <a:gd name="connsiteY3" fmla="*/ 2292350 h 2317750"/>
                <a:gd name="connsiteX4" fmla="*/ 800100 w 2095500"/>
                <a:gd name="connsiteY4" fmla="*/ 2222500 h 2317750"/>
                <a:gd name="connsiteX5" fmla="*/ 965200 w 2095500"/>
                <a:gd name="connsiteY5" fmla="*/ 2222500 h 2317750"/>
                <a:gd name="connsiteX6" fmla="*/ 1098550 w 2095500"/>
                <a:gd name="connsiteY6" fmla="*/ 2254250 h 2317750"/>
                <a:gd name="connsiteX7" fmla="*/ 1187450 w 2095500"/>
                <a:gd name="connsiteY7" fmla="*/ 2254250 h 2317750"/>
                <a:gd name="connsiteX8" fmla="*/ 1231900 w 2095500"/>
                <a:gd name="connsiteY8" fmla="*/ 2209800 h 2317750"/>
                <a:gd name="connsiteX9" fmla="*/ 1320800 w 2095500"/>
                <a:gd name="connsiteY9" fmla="*/ 2216150 h 2317750"/>
                <a:gd name="connsiteX10" fmla="*/ 1409700 w 2095500"/>
                <a:gd name="connsiteY10" fmla="*/ 2241550 h 2317750"/>
                <a:gd name="connsiteX11" fmla="*/ 1504950 w 2095500"/>
                <a:gd name="connsiteY11" fmla="*/ 2266950 h 2317750"/>
                <a:gd name="connsiteX12" fmla="*/ 1612900 w 2095500"/>
                <a:gd name="connsiteY12" fmla="*/ 2266950 h 2317750"/>
                <a:gd name="connsiteX13" fmla="*/ 1682750 w 2095500"/>
                <a:gd name="connsiteY13" fmla="*/ 2266950 h 2317750"/>
                <a:gd name="connsiteX14" fmla="*/ 1727200 w 2095500"/>
                <a:gd name="connsiteY14" fmla="*/ 2216150 h 2317750"/>
                <a:gd name="connsiteX15" fmla="*/ 1765300 w 2095500"/>
                <a:gd name="connsiteY15" fmla="*/ 2171700 h 2317750"/>
                <a:gd name="connsiteX16" fmla="*/ 1765300 w 2095500"/>
                <a:gd name="connsiteY16" fmla="*/ 2114550 h 2317750"/>
                <a:gd name="connsiteX17" fmla="*/ 1866900 w 2095500"/>
                <a:gd name="connsiteY17" fmla="*/ 2203450 h 2317750"/>
                <a:gd name="connsiteX18" fmla="*/ 1974850 w 2095500"/>
                <a:gd name="connsiteY18" fmla="*/ 2216150 h 2317750"/>
                <a:gd name="connsiteX19" fmla="*/ 2089150 w 2095500"/>
                <a:gd name="connsiteY19" fmla="*/ 2247900 h 2317750"/>
                <a:gd name="connsiteX20" fmla="*/ 2095500 w 2095500"/>
                <a:gd name="connsiteY20" fmla="*/ 1974850 h 2317750"/>
                <a:gd name="connsiteX21" fmla="*/ 1847850 w 2095500"/>
                <a:gd name="connsiteY21" fmla="*/ 1860550 h 2317750"/>
                <a:gd name="connsiteX22" fmla="*/ 1746250 w 2095500"/>
                <a:gd name="connsiteY22" fmla="*/ 1835150 h 2317750"/>
                <a:gd name="connsiteX23" fmla="*/ 1670050 w 2095500"/>
                <a:gd name="connsiteY23" fmla="*/ 1771650 h 2317750"/>
                <a:gd name="connsiteX24" fmla="*/ 1619250 w 2095500"/>
                <a:gd name="connsiteY24" fmla="*/ 1733550 h 2317750"/>
                <a:gd name="connsiteX25" fmla="*/ 1549400 w 2095500"/>
                <a:gd name="connsiteY25" fmla="*/ 1708150 h 2317750"/>
                <a:gd name="connsiteX26" fmla="*/ 1492250 w 2095500"/>
                <a:gd name="connsiteY26" fmla="*/ 1689100 h 2317750"/>
                <a:gd name="connsiteX27" fmla="*/ 1422400 w 2095500"/>
                <a:gd name="connsiteY27" fmla="*/ 1663700 h 2317750"/>
                <a:gd name="connsiteX28" fmla="*/ 1390650 w 2095500"/>
                <a:gd name="connsiteY28" fmla="*/ 1631950 h 2317750"/>
                <a:gd name="connsiteX29" fmla="*/ 1473200 w 2095500"/>
                <a:gd name="connsiteY29" fmla="*/ 1682750 h 2317750"/>
                <a:gd name="connsiteX30" fmla="*/ 1517650 w 2095500"/>
                <a:gd name="connsiteY30" fmla="*/ 1682750 h 2317750"/>
                <a:gd name="connsiteX31" fmla="*/ 1517650 w 2095500"/>
                <a:gd name="connsiteY31" fmla="*/ 1682750 h 2317750"/>
                <a:gd name="connsiteX32" fmla="*/ 1619250 w 2095500"/>
                <a:gd name="connsiteY32" fmla="*/ 1676400 h 2317750"/>
                <a:gd name="connsiteX33" fmla="*/ 1695450 w 2095500"/>
                <a:gd name="connsiteY33" fmla="*/ 1631950 h 2317750"/>
                <a:gd name="connsiteX34" fmla="*/ 1739900 w 2095500"/>
                <a:gd name="connsiteY34" fmla="*/ 1562100 h 2317750"/>
                <a:gd name="connsiteX35" fmla="*/ 1758950 w 2095500"/>
                <a:gd name="connsiteY35" fmla="*/ 1524000 h 2317750"/>
                <a:gd name="connsiteX36" fmla="*/ 1778000 w 2095500"/>
                <a:gd name="connsiteY36" fmla="*/ 1473200 h 2317750"/>
                <a:gd name="connsiteX37" fmla="*/ 1778000 w 2095500"/>
                <a:gd name="connsiteY37" fmla="*/ 1435100 h 2317750"/>
                <a:gd name="connsiteX38" fmla="*/ 1803400 w 2095500"/>
                <a:gd name="connsiteY38" fmla="*/ 1460500 h 2317750"/>
                <a:gd name="connsiteX39" fmla="*/ 1905000 w 2095500"/>
                <a:gd name="connsiteY39" fmla="*/ 1441450 h 2317750"/>
                <a:gd name="connsiteX40" fmla="*/ 1974850 w 2095500"/>
                <a:gd name="connsiteY40" fmla="*/ 1377950 h 2317750"/>
                <a:gd name="connsiteX41" fmla="*/ 2006600 w 2095500"/>
                <a:gd name="connsiteY41" fmla="*/ 1333500 h 2317750"/>
                <a:gd name="connsiteX42" fmla="*/ 2032000 w 2095500"/>
                <a:gd name="connsiteY42" fmla="*/ 1270000 h 2317750"/>
                <a:gd name="connsiteX43" fmla="*/ 2032000 w 2095500"/>
                <a:gd name="connsiteY43" fmla="*/ 1193800 h 2317750"/>
                <a:gd name="connsiteX44" fmla="*/ 2006600 w 2095500"/>
                <a:gd name="connsiteY44" fmla="*/ 1092200 h 2317750"/>
                <a:gd name="connsiteX45" fmla="*/ 1943100 w 2095500"/>
                <a:gd name="connsiteY45" fmla="*/ 1016000 h 2317750"/>
                <a:gd name="connsiteX46" fmla="*/ 1917700 w 2095500"/>
                <a:gd name="connsiteY46" fmla="*/ 984250 h 2317750"/>
                <a:gd name="connsiteX47" fmla="*/ 1911350 w 2095500"/>
                <a:gd name="connsiteY47" fmla="*/ 920750 h 2317750"/>
                <a:gd name="connsiteX48" fmla="*/ 1892300 w 2095500"/>
                <a:gd name="connsiteY48" fmla="*/ 857250 h 2317750"/>
                <a:gd name="connsiteX49" fmla="*/ 1860550 w 2095500"/>
                <a:gd name="connsiteY49" fmla="*/ 774700 h 2317750"/>
                <a:gd name="connsiteX50" fmla="*/ 1822450 w 2095500"/>
                <a:gd name="connsiteY50" fmla="*/ 723900 h 2317750"/>
                <a:gd name="connsiteX51" fmla="*/ 1778000 w 2095500"/>
                <a:gd name="connsiteY51" fmla="*/ 673100 h 2317750"/>
                <a:gd name="connsiteX52" fmla="*/ 1778000 w 2095500"/>
                <a:gd name="connsiteY52" fmla="*/ 673100 h 2317750"/>
                <a:gd name="connsiteX53" fmla="*/ 1701800 w 2095500"/>
                <a:gd name="connsiteY53" fmla="*/ 654050 h 2317750"/>
                <a:gd name="connsiteX54" fmla="*/ 1644650 w 2095500"/>
                <a:gd name="connsiteY54" fmla="*/ 654050 h 2317750"/>
                <a:gd name="connsiteX55" fmla="*/ 1593850 w 2095500"/>
                <a:gd name="connsiteY55" fmla="*/ 647700 h 2317750"/>
                <a:gd name="connsiteX56" fmla="*/ 1593850 w 2095500"/>
                <a:gd name="connsiteY56" fmla="*/ 647700 h 2317750"/>
                <a:gd name="connsiteX57" fmla="*/ 1638300 w 2095500"/>
                <a:gd name="connsiteY57" fmla="*/ 615950 h 2317750"/>
                <a:gd name="connsiteX58" fmla="*/ 1682750 w 2095500"/>
                <a:gd name="connsiteY58" fmla="*/ 514350 h 2317750"/>
                <a:gd name="connsiteX59" fmla="*/ 1670050 w 2095500"/>
                <a:gd name="connsiteY59" fmla="*/ 431800 h 2317750"/>
                <a:gd name="connsiteX60" fmla="*/ 1638300 w 2095500"/>
                <a:gd name="connsiteY60" fmla="*/ 349250 h 2317750"/>
                <a:gd name="connsiteX61" fmla="*/ 1612900 w 2095500"/>
                <a:gd name="connsiteY61" fmla="*/ 304800 h 2317750"/>
                <a:gd name="connsiteX62" fmla="*/ 1568450 w 2095500"/>
                <a:gd name="connsiteY62" fmla="*/ 279400 h 2317750"/>
                <a:gd name="connsiteX63" fmla="*/ 1511300 w 2095500"/>
                <a:gd name="connsiteY63" fmla="*/ 273050 h 2317750"/>
                <a:gd name="connsiteX64" fmla="*/ 1454150 w 2095500"/>
                <a:gd name="connsiteY64" fmla="*/ 273050 h 2317750"/>
                <a:gd name="connsiteX65" fmla="*/ 1390650 w 2095500"/>
                <a:gd name="connsiteY65" fmla="*/ 298450 h 2317750"/>
                <a:gd name="connsiteX66" fmla="*/ 1333500 w 2095500"/>
                <a:gd name="connsiteY66" fmla="*/ 311150 h 2317750"/>
                <a:gd name="connsiteX67" fmla="*/ 1308100 w 2095500"/>
                <a:gd name="connsiteY67" fmla="*/ 361950 h 2317750"/>
                <a:gd name="connsiteX68" fmla="*/ 1276350 w 2095500"/>
                <a:gd name="connsiteY68" fmla="*/ 260350 h 2317750"/>
                <a:gd name="connsiteX69" fmla="*/ 1225550 w 2095500"/>
                <a:gd name="connsiteY69" fmla="*/ 222250 h 2317750"/>
                <a:gd name="connsiteX70" fmla="*/ 1181100 w 2095500"/>
                <a:gd name="connsiteY70" fmla="*/ 203200 h 2317750"/>
                <a:gd name="connsiteX71" fmla="*/ 1111250 w 2095500"/>
                <a:gd name="connsiteY71" fmla="*/ 203200 h 2317750"/>
                <a:gd name="connsiteX72" fmla="*/ 1054100 w 2095500"/>
                <a:gd name="connsiteY72" fmla="*/ 228600 h 2317750"/>
                <a:gd name="connsiteX73" fmla="*/ 996950 w 2095500"/>
                <a:gd name="connsiteY73" fmla="*/ 260350 h 2317750"/>
                <a:gd name="connsiteX74" fmla="*/ 946150 w 2095500"/>
                <a:gd name="connsiteY74" fmla="*/ 298450 h 2317750"/>
                <a:gd name="connsiteX75" fmla="*/ 889000 w 2095500"/>
                <a:gd name="connsiteY75" fmla="*/ 317500 h 2317750"/>
                <a:gd name="connsiteX76" fmla="*/ 882650 w 2095500"/>
                <a:gd name="connsiteY76" fmla="*/ 279400 h 2317750"/>
                <a:gd name="connsiteX77" fmla="*/ 889000 w 2095500"/>
                <a:gd name="connsiteY77" fmla="*/ 222250 h 2317750"/>
                <a:gd name="connsiteX78" fmla="*/ 844550 w 2095500"/>
                <a:gd name="connsiteY78" fmla="*/ 133350 h 2317750"/>
                <a:gd name="connsiteX79" fmla="*/ 825500 w 2095500"/>
                <a:gd name="connsiteY79" fmla="*/ 95250 h 2317750"/>
                <a:gd name="connsiteX80" fmla="*/ 787400 w 2095500"/>
                <a:gd name="connsiteY80" fmla="*/ 57150 h 2317750"/>
                <a:gd name="connsiteX81" fmla="*/ 742950 w 2095500"/>
                <a:gd name="connsiteY81" fmla="*/ 19050 h 2317750"/>
                <a:gd name="connsiteX82" fmla="*/ 698500 w 2095500"/>
                <a:gd name="connsiteY82" fmla="*/ 0 h 2317750"/>
                <a:gd name="connsiteX83" fmla="*/ 635000 w 2095500"/>
                <a:gd name="connsiteY83" fmla="*/ 0 h 2317750"/>
                <a:gd name="connsiteX84" fmla="*/ 571500 w 2095500"/>
                <a:gd name="connsiteY84" fmla="*/ 0 h 2317750"/>
                <a:gd name="connsiteX85" fmla="*/ 501650 w 2095500"/>
                <a:gd name="connsiteY85" fmla="*/ 38100 h 2317750"/>
                <a:gd name="connsiteX86" fmla="*/ 444500 w 2095500"/>
                <a:gd name="connsiteY86" fmla="*/ 63500 h 2317750"/>
                <a:gd name="connsiteX87" fmla="*/ 381000 w 2095500"/>
                <a:gd name="connsiteY87" fmla="*/ 107950 h 2317750"/>
                <a:gd name="connsiteX88" fmla="*/ 355600 w 2095500"/>
                <a:gd name="connsiteY88" fmla="*/ 146050 h 2317750"/>
                <a:gd name="connsiteX89" fmla="*/ 336550 w 2095500"/>
                <a:gd name="connsiteY89" fmla="*/ 234950 h 2317750"/>
                <a:gd name="connsiteX90" fmla="*/ 298450 w 2095500"/>
                <a:gd name="connsiteY90" fmla="*/ 139700 h 2317750"/>
                <a:gd name="connsiteX91" fmla="*/ 254000 w 2095500"/>
                <a:gd name="connsiteY91" fmla="*/ 127000 h 2317750"/>
                <a:gd name="connsiteX92" fmla="*/ 209550 w 2095500"/>
                <a:gd name="connsiteY92" fmla="*/ 158750 h 2317750"/>
                <a:gd name="connsiteX0" fmla="*/ 0 w 2095500"/>
                <a:gd name="connsiteY0" fmla="*/ 127000 h 2317750"/>
                <a:gd name="connsiteX1" fmla="*/ 44450 w 2095500"/>
                <a:gd name="connsiteY1" fmla="*/ 2273300 h 2317750"/>
                <a:gd name="connsiteX2" fmla="*/ 927100 w 2095500"/>
                <a:gd name="connsiteY2" fmla="*/ 2317750 h 2317750"/>
                <a:gd name="connsiteX3" fmla="*/ 952500 w 2095500"/>
                <a:gd name="connsiteY3" fmla="*/ 2292350 h 2317750"/>
                <a:gd name="connsiteX4" fmla="*/ 800100 w 2095500"/>
                <a:gd name="connsiteY4" fmla="*/ 2222500 h 2317750"/>
                <a:gd name="connsiteX5" fmla="*/ 965200 w 2095500"/>
                <a:gd name="connsiteY5" fmla="*/ 2222500 h 2317750"/>
                <a:gd name="connsiteX6" fmla="*/ 1098550 w 2095500"/>
                <a:gd name="connsiteY6" fmla="*/ 2254250 h 2317750"/>
                <a:gd name="connsiteX7" fmla="*/ 1187450 w 2095500"/>
                <a:gd name="connsiteY7" fmla="*/ 2254250 h 2317750"/>
                <a:gd name="connsiteX8" fmla="*/ 1231900 w 2095500"/>
                <a:gd name="connsiteY8" fmla="*/ 2209800 h 2317750"/>
                <a:gd name="connsiteX9" fmla="*/ 1320800 w 2095500"/>
                <a:gd name="connsiteY9" fmla="*/ 2216150 h 2317750"/>
                <a:gd name="connsiteX10" fmla="*/ 1409700 w 2095500"/>
                <a:gd name="connsiteY10" fmla="*/ 2241550 h 2317750"/>
                <a:gd name="connsiteX11" fmla="*/ 1504950 w 2095500"/>
                <a:gd name="connsiteY11" fmla="*/ 2266950 h 2317750"/>
                <a:gd name="connsiteX12" fmla="*/ 1612900 w 2095500"/>
                <a:gd name="connsiteY12" fmla="*/ 2266950 h 2317750"/>
                <a:gd name="connsiteX13" fmla="*/ 1682750 w 2095500"/>
                <a:gd name="connsiteY13" fmla="*/ 2266950 h 2317750"/>
                <a:gd name="connsiteX14" fmla="*/ 1727200 w 2095500"/>
                <a:gd name="connsiteY14" fmla="*/ 2216150 h 2317750"/>
                <a:gd name="connsiteX15" fmla="*/ 1765300 w 2095500"/>
                <a:gd name="connsiteY15" fmla="*/ 2171700 h 2317750"/>
                <a:gd name="connsiteX16" fmla="*/ 1765300 w 2095500"/>
                <a:gd name="connsiteY16" fmla="*/ 2114550 h 2317750"/>
                <a:gd name="connsiteX17" fmla="*/ 1866900 w 2095500"/>
                <a:gd name="connsiteY17" fmla="*/ 2203450 h 2317750"/>
                <a:gd name="connsiteX18" fmla="*/ 1974850 w 2095500"/>
                <a:gd name="connsiteY18" fmla="*/ 2216150 h 2317750"/>
                <a:gd name="connsiteX19" fmla="*/ 2089150 w 2095500"/>
                <a:gd name="connsiteY19" fmla="*/ 2247900 h 2317750"/>
                <a:gd name="connsiteX20" fmla="*/ 2095500 w 2095500"/>
                <a:gd name="connsiteY20" fmla="*/ 1974850 h 2317750"/>
                <a:gd name="connsiteX21" fmla="*/ 1847850 w 2095500"/>
                <a:gd name="connsiteY21" fmla="*/ 1860550 h 2317750"/>
                <a:gd name="connsiteX22" fmla="*/ 1746250 w 2095500"/>
                <a:gd name="connsiteY22" fmla="*/ 1835150 h 2317750"/>
                <a:gd name="connsiteX23" fmla="*/ 1670050 w 2095500"/>
                <a:gd name="connsiteY23" fmla="*/ 1771650 h 2317750"/>
                <a:gd name="connsiteX24" fmla="*/ 1619250 w 2095500"/>
                <a:gd name="connsiteY24" fmla="*/ 1733550 h 2317750"/>
                <a:gd name="connsiteX25" fmla="*/ 1549400 w 2095500"/>
                <a:gd name="connsiteY25" fmla="*/ 1708150 h 2317750"/>
                <a:gd name="connsiteX26" fmla="*/ 1492250 w 2095500"/>
                <a:gd name="connsiteY26" fmla="*/ 1689100 h 2317750"/>
                <a:gd name="connsiteX27" fmla="*/ 1422400 w 2095500"/>
                <a:gd name="connsiteY27" fmla="*/ 1663700 h 2317750"/>
                <a:gd name="connsiteX28" fmla="*/ 1390650 w 2095500"/>
                <a:gd name="connsiteY28" fmla="*/ 1631950 h 2317750"/>
                <a:gd name="connsiteX29" fmla="*/ 1473200 w 2095500"/>
                <a:gd name="connsiteY29" fmla="*/ 1682750 h 2317750"/>
                <a:gd name="connsiteX30" fmla="*/ 1517650 w 2095500"/>
                <a:gd name="connsiteY30" fmla="*/ 1682750 h 2317750"/>
                <a:gd name="connsiteX31" fmla="*/ 1517650 w 2095500"/>
                <a:gd name="connsiteY31" fmla="*/ 1682750 h 2317750"/>
                <a:gd name="connsiteX32" fmla="*/ 1619250 w 2095500"/>
                <a:gd name="connsiteY32" fmla="*/ 1676400 h 2317750"/>
                <a:gd name="connsiteX33" fmla="*/ 1695450 w 2095500"/>
                <a:gd name="connsiteY33" fmla="*/ 1631950 h 2317750"/>
                <a:gd name="connsiteX34" fmla="*/ 1739900 w 2095500"/>
                <a:gd name="connsiteY34" fmla="*/ 1562100 h 2317750"/>
                <a:gd name="connsiteX35" fmla="*/ 1758950 w 2095500"/>
                <a:gd name="connsiteY35" fmla="*/ 1524000 h 2317750"/>
                <a:gd name="connsiteX36" fmla="*/ 1778000 w 2095500"/>
                <a:gd name="connsiteY36" fmla="*/ 1473200 h 2317750"/>
                <a:gd name="connsiteX37" fmla="*/ 1778000 w 2095500"/>
                <a:gd name="connsiteY37" fmla="*/ 1435100 h 2317750"/>
                <a:gd name="connsiteX38" fmla="*/ 1803400 w 2095500"/>
                <a:gd name="connsiteY38" fmla="*/ 1460500 h 2317750"/>
                <a:gd name="connsiteX39" fmla="*/ 1905000 w 2095500"/>
                <a:gd name="connsiteY39" fmla="*/ 1441450 h 2317750"/>
                <a:gd name="connsiteX40" fmla="*/ 1974850 w 2095500"/>
                <a:gd name="connsiteY40" fmla="*/ 1377950 h 2317750"/>
                <a:gd name="connsiteX41" fmla="*/ 2006600 w 2095500"/>
                <a:gd name="connsiteY41" fmla="*/ 1333500 h 2317750"/>
                <a:gd name="connsiteX42" fmla="*/ 2032000 w 2095500"/>
                <a:gd name="connsiteY42" fmla="*/ 1270000 h 2317750"/>
                <a:gd name="connsiteX43" fmla="*/ 2032000 w 2095500"/>
                <a:gd name="connsiteY43" fmla="*/ 1193800 h 2317750"/>
                <a:gd name="connsiteX44" fmla="*/ 2006600 w 2095500"/>
                <a:gd name="connsiteY44" fmla="*/ 1092200 h 2317750"/>
                <a:gd name="connsiteX45" fmla="*/ 1943100 w 2095500"/>
                <a:gd name="connsiteY45" fmla="*/ 1016000 h 2317750"/>
                <a:gd name="connsiteX46" fmla="*/ 1917700 w 2095500"/>
                <a:gd name="connsiteY46" fmla="*/ 984250 h 2317750"/>
                <a:gd name="connsiteX47" fmla="*/ 1911350 w 2095500"/>
                <a:gd name="connsiteY47" fmla="*/ 920750 h 2317750"/>
                <a:gd name="connsiteX48" fmla="*/ 1892300 w 2095500"/>
                <a:gd name="connsiteY48" fmla="*/ 857250 h 2317750"/>
                <a:gd name="connsiteX49" fmla="*/ 1860550 w 2095500"/>
                <a:gd name="connsiteY49" fmla="*/ 774700 h 2317750"/>
                <a:gd name="connsiteX50" fmla="*/ 1822450 w 2095500"/>
                <a:gd name="connsiteY50" fmla="*/ 723900 h 2317750"/>
                <a:gd name="connsiteX51" fmla="*/ 1778000 w 2095500"/>
                <a:gd name="connsiteY51" fmla="*/ 673100 h 2317750"/>
                <a:gd name="connsiteX52" fmla="*/ 1778000 w 2095500"/>
                <a:gd name="connsiteY52" fmla="*/ 673100 h 2317750"/>
                <a:gd name="connsiteX53" fmla="*/ 1701800 w 2095500"/>
                <a:gd name="connsiteY53" fmla="*/ 654050 h 2317750"/>
                <a:gd name="connsiteX54" fmla="*/ 1644650 w 2095500"/>
                <a:gd name="connsiteY54" fmla="*/ 654050 h 2317750"/>
                <a:gd name="connsiteX55" fmla="*/ 1593850 w 2095500"/>
                <a:gd name="connsiteY55" fmla="*/ 647700 h 2317750"/>
                <a:gd name="connsiteX56" fmla="*/ 1593850 w 2095500"/>
                <a:gd name="connsiteY56" fmla="*/ 647700 h 2317750"/>
                <a:gd name="connsiteX57" fmla="*/ 1638300 w 2095500"/>
                <a:gd name="connsiteY57" fmla="*/ 615950 h 2317750"/>
                <a:gd name="connsiteX58" fmla="*/ 1682750 w 2095500"/>
                <a:gd name="connsiteY58" fmla="*/ 514350 h 2317750"/>
                <a:gd name="connsiteX59" fmla="*/ 1670050 w 2095500"/>
                <a:gd name="connsiteY59" fmla="*/ 431800 h 2317750"/>
                <a:gd name="connsiteX60" fmla="*/ 1638300 w 2095500"/>
                <a:gd name="connsiteY60" fmla="*/ 349250 h 2317750"/>
                <a:gd name="connsiteX61" fmla="*/ 1612900 w 2095500"/>
                <a:gd name="connsiteY61" fmla="*/ 304800 h 2317750"/>
                <a:gd name="connsiteX62" fmla="*/ 1568450 w 2095500"/>
                <a:gd name="connsiteY62" fmla="*/ 279400 h 2317750"/>
                <a:gd name="connsiteX63" fmla="*/ 1511300 w 2095500"/>
                <a:gd name="connsiteY63" fmla="*/ 273050 h 2317750"/>
                <a:gd name="connsiteX64" fmla="*/ 1454150 w 2095500"/>
                <a:gd name="connsiteY64" fmla="*/ 273050 h 2317750"/>
                <a:gd name="connsiteX65" fmla="*/ 1390650 w 2095500"/>
                <a:gd name="connsiteY65" fmla="*/ 298450 h 2317750"/>
                <a:gd name="connsiteX66" fmla="*/ 1333500 w 2095500"/>
                <a:gd name="connsiteY66" fmla="*/ 311150 h 2317750"/>
                <a:gd name="connsiteX67" fmla="*/ 1308100 w 2095500"/>
                <a:gd name="connsiteY67" fmla="*/ 361950 h 2317750"/>
                <a:gd name="connsiteX68" fmla="*/ 1276350 w 2095500"/>
                <a:gd name="connsiteY68" fmla="*/ 260350 h 2317750"/>
                <a:gd name="connsiteX69" fmla="*/ 1225550 w 2095500"/>
                <a:gd name="connsiteY69" fmla="*/ 222250 h 2317750"/>
                <a:gd name="connsiteX70" fmla="*/ 1181100 w 2095500"/>
                <a:gd name="connsiteY70" fmla="*/ 203200 h 2317750"/>
                <a:gd name="connsiteX71" fmla="*/ 1111250 w 2095500"/>
                <a:gd name="connsiteY71" fmla="*/ 203200 h 2317750"/>
                <a:gd name="connsiteX72" fmla="*/ 1054100 w 2095500"/>
                <a:gd name="connsiteY72" fmla="*/ 228600 h 2317750"/>
                <a:gd name="connsiteX73" fmla="*/ 996950 w 2095500"/>
                <a:gd name="connsiteY73" fmla="*/ 260350 h 2317750"/>
                <a:gd name="connsiteX74" fmla="*/ 946150 w 2095500"/>
                <a:gd name="connsiteY74" fmla="*/ 298450 h 2317750"/>
                <a:gd name="connsiteX75" fmla="*/ 889000 w 2095500"/>
                <a:gd name="connsiteY75" fmla="*/ 317500 h 2317750"/>
                <a:gd name="connsiteX76" fmla="*/ 882650 w 2095500"/>
                <a:gd name="connsiteY76" fmla="*/ 279400 h 2317750"/>
                <a:gd name="connsiteX77" fmla="*/ 889000 w 2095500"/>
                <a:gd name="connsiteY77" fmla="*/ 222250 h 2317750"/>
                <a:gd name="connsiteX78" fmla="*/ 844550 w 2095500"/>
                <a:gd name="connsiteY78" fmla="*/ 133350 h 2317750"/>
                <a:gd name="connsiteX79" fmla="*/ 825500 w 2095500"/>
                <a:gd name="connsiteY79" fmla="*/ 95250 h 2317750"/>
                <a:gd name="connsiteX80" fmla="*/ 787400 w 2095500"/>
                <a:gd name="connsiteY80" fmla="*/ 57150 h 2317750"/>
                <a:gd name="connsiteX81" fmla="*/ 742950 w 2095500"/>
                <a:gd name="connsiteY81" fmla="*/ 19050 h 2317750"/>
                <a:gd name="connsiteX82" fmla="*/ 698500 w 2095500"/>
                <a:gd name="connsiteY82" fmla="*/ 0 h 2317750"/>
                <a:gd name="connsiteX83" fmla="*/ 635000 w 2095500"/>
                <a:gd name="connsiteY83" fmla="*/ 0 h 2317750"/>
                <a:gd name="connsiteX84" fmla="*/ 571500 w 2095500"/>
                <a:gd name="connsiteY84" fmla="*/ 0 h 2317750"/>
                <a:gd name="connsiteX85" fmla="*/ 501650 w 2095500"/>
                <a:gd name="connsiteY85" fmla="*/ 38100 h 2317750"/>
                <a:gd name="connsiteX86" fmla="*/ 444500 w 2095500"/>
                <a:gd name="connsiteY86" fmla="*/ 63500 h 2317750"/>
                <a:gd name="connsiteX87" fmla="*/ 381000 w 2095500"/>
                <a:gd name="connsiteY87" fmla="*/ 107950 h 2317750"/>
                <a:gd name="connsiteX88" fmla="*/ 355600 w 2095500"/>
                <a:gd name="connsiteY88" fmla="*/ 146050 h 2317750"/>
                <a:gd name="connsiteX89" fmla="*/ 336550 w 2095500"/>
                <a:gd name="connsiteY89" fmla="*/ 234950 h 2317750"/>
                <a:gd name="connsiteX90" fmla="*/ 298450 w 2095500"/>
                <a:gd name="connsiteY90" fmla="*/ 139700 h 2317750"/>
                <a:gd name="connsiteX91" fmla="*/ 254000 w 2095500"/>
                <a:gd name="connsiteY91" fmla="*/ 127000 h 2317750"/>
                <a:gd name="connsiteX92" fmla="*/ 180975 w 2095500"/>
                <a:gd name="connsiteY92" fmla="*/ 158750 h 2317750"/>
                <a:gd name="connsiteX0" fmla="*/ 0 w 2095500"/>
                <a:gd name="connsiteY0" fmla="*/ 127000 h 2317750"/>
                <a:gd name="connsiteX1" fmla="*/ 44450 w 2095500"/>
                <a:gd name="connsiteY1" fmla="*/ 2273300 h 2317750"/>
                <a:gd name="connsiteX2" fmla="*/ 927100 w 2095500"/>
                <a:gd name="connsiteY2" fmla="*/ 2317750 h 2317750"/>
                <a:gd name="connsiteX3" fmla="*/ 952500 w 2095500"/>
                <a:gd name="connsiteY3" fmla="*/ 2292350 h 2317750"/>
                <a:gd name="connsiteX4" fmla="*/ 800100 w 2095500"/>
                <a:gd name="connsiteY4" fmla="*/ 2222500 h 2317750"/>
                <a:gd name="connsiteX5" fmla="*/ 965200 w 2095500"/>
                <a:gd name="connsiteY5" fmla="*/ 2222500 h 2317750"/>
                <a:gd name="connsiteX6" fmla="*/ 1098550 w 2095500"/>
                <a:gd name="connsiteY6" fmla="*/ 2254250 h 2317750"/>
                <a:gd name="connsiteX7" fmla="*/ 1187450 w 2095500"/>
                <a:gd name="connsiteY7" fmla="*/ 2254250 h 2317750"/>
                <a:gd name="connsiteX8" fmla="*/ 1231900 w 2095500"/>
                <a:gd name="connsiteY8" fmla="*/ 2209800 h 2317750"/>
                <a:gd name="connsiteX9" fmla="*/ 1320800 w 2095500"/>
                <a:gd name="connsiteY9" fmla="*/ 2216150 h 2317750"/>
                <a:gd name="connsiteX10" fmla="*/ 1409700 w 2095500"/>
                <a:gd name="connsiteY10" fmla="*/ 2241550 h 2317750"/>
                <a:gd name="connsiteX11" fmla="*/ 1504950 w 2095500"/>
                <a:gd name="connsiteY11" fmla="*/ 2266950 h 2317750"/>
                <a:gd name="connsiteX12" fmla="*/ 1612900 w 2095500"/>
                <a:gd name="connsiteY12" fmla="*/ 2266950 h 2317750"/>
                <a:gd name="connsiteX13" fmla="*/ 1682750 w 2095500"/>
                <a:gd name="connsiteY13" fmla="*/ 2266950 h 2317750"/>
                <a:gd name="connsiteX14" fmla="*/ 1727200 w 2095500"/>
                <a:gd name="connsiteY14" fmla="*/ 2216150 h 2317750"/>
                <a:gd name="connsiteX15" fmla="*/ 1765300 w 2095500"/>
                <a:gd name="connsiteY15" fmla="*/ 2171700 h 2317750"/>
                <a:gd name="connsiteX16" fmla="*/ 1765300 w 2095500"/>
                <a:gd name="connsiteY16" fmla="*/ 2114550 h 2317750"/>
                <a:gd name="connsiteX17" fmla="*/ 1866900 w 2095500"/>
                <a:gd name="connsiteY17" fmla="*/ 2203450 h 2317750"/>
                <a:gd name="connsiteX18" fmla="*/ 1974850 w 2095500"/>
                <a:gd name="connsiteY18" fmla="*/ 2216150 h 2317750"/>
                <a:gd name="connsiteX19" fmla="*/ 2089150 w 2095500"/>
                <a:gd name="connsiteY19" fmla="*/ 2247900 h 2317750"/>
                <a:gd name="connsiteX20" fmla="*/ 2095500 w 2095500"/>
                <a:gd name="connsiteY20" fmla="*/ 1974850 h 2317750"/>
                <a:gd name="connsiteX21" fmla="*/ 1847850 w 2095500"/>
                <a:gd name="connsiteY21" fmla="*/ 1860550 h 2317750"/>
                <a:gd name="connsiteX22" fmla="*/ 1746250 w 2095500"/>
                <a:gd name="connsiteY22" fmla="*/ 1835150 h 2317750"/>
                <a:gd name="connsiteX23" fmla="*/ 1670050 w 2095500"/>
                <a:gd name="connsiteY23" fmla="*/ 1771650 h 2317750"/>
                <a:gd name="connsiteX24" fmla="*/ 1619250 w 2095500"/>
                <a:gd name="connsiteY24" fmla="*/ 1733550 h 2317750"/>
                <a:gd name="connsiteX25" fmla="*/ 1549400 w 2095500"/>
                <a:gd name="connsiteY25" fmla="*/ 1708150 h 2317750"/>
                <a:gd name="connsiteX26" fmla="*/ 1492250 w 2095500"/>
                <a:gd name="connsiteY26" fmla="*/ 1689100 h 2317750"/>
                <a:gd name="connsiteX27" fmla="*/ 1422400 w 2095500"/>
                <a:gd name="connsiteY27" fmla="*/ 1663700 h 2317750"/>
                <a:gd name="connsiteX28" fmla="*/ 1390650 w 2095500"/>
                <a:gd name="connsiteY28" fmla="*/ 1631950 h 2317750"/>
                <a:gd name="connsiteX29" fmla="*/ 1473200 w 2095500"/>
                <a:gd name="connsiteY29" fmla="*/ 1682750 h 2317750"/>
                <a:gd name="connsiteX30" fmla="*/ 1517650 w 2095500"/>
                <a:gd name="connsiteY30" fmla="*/ 1682750 h 2317750"/>
                <a:gd name="connsiteX31" fmla="*/ 1517650 w 2095500"/>
                <a:gd name="connsiteY31" fmla="*/ 1682750 h 2317750"/>
                <a:gd name="connsiteX32" fmla="*/ 1619250 w 2095500"/>
                <a:gd name="connsiteY32" fmla="*/ 1676400 h 2317750"/>
                <a:gd name="connsiteX33" fmla="*/ 1695450 w 2095500"/>
                <a:gd name="connsiteY33" fmla="*/ 1631950 h 2317750"/>
                <a:gd name="connsiteX34" fmla="*/ 1739900 w 2095500"/>
                <a:gd name="connsiteY34" fmla="*/ 1562100 h 2317750"/>
                <a:gd name="connsiteX35" fmla="*/ 1758950 w 2095500"/>
                <a:gd name="connsiteY35" fmla="*/ 1524000 h 2317750"/>
                <a:gd name="connsiteX36" fmla="*/ 1778000 w 2095500"/>
                <a:gd name="connsiteY36" fmla="*/ 1473200 h 2317750"/>
                <a:gd name="connsiteX37" fmla="*/ 1778000 w 2095500"/>
                <a:gd name="connsiteY37" fmla="*/ 1435100 h 2317750"/>
                <a:gd name="connsiteX38" fmla="*/ 1803400 w 2095500"/>
                <a:gd name="connsiteY38" fmla="*/ 1460500 h 2317750"/>
                <a:gd name="connsiteX39" fmla="*/ 1905000 w 2095500"/>
                <a:gd name="connsiteY39" fmla="*/ 1441450 h 2317750"/>
                <a:gd name="connsiteX40" fmla="*/ 1974850 w 2095500"/>
                <a:gd name="connsiteY40" fmla="*/ 1377950 h 2317750"/>
                <a:gd name="connsiteX41" fmla="*/ 2006600 w 2095500"/>
                <a:gd name="connsiteY41" fmla="*/ 1333500 h 2317750"/>
                <a:gd name="connsiteX42" fmla="*/ 2032000 w 2095500"/>
                <a:gd name="connsiteY42" fmla="*/ 1270000 h 2317750"/>
                <a:gd name="connsiteX43" fmla="*/ 2032000 w 2095500"/>
                <a:gd name="connsiteY43" fmla="*/ 1193800 h 2317750"/>
                <a:gd name="connsiteX44" fmla="*/ 2006600 w 2095500"/>
                <a:gd name="connsiteY44" fmla="*/ 1092200 h 2317750"/>
                <a:gd name="connsiteX45" fmla="*/ 1943100 w 2095500"/>
                <a:gd name="connsiteY45" fmla="*/ 1016000 h 2317750"/>
                <a:gd name="connsiteX46" fmla="*/ 1917700 w 2095500"/>
                <a:gd name="connsiteY46" fmla="*/ 984250 h 2317750"/>
                <a:gd name="connsiteX47" fmla="*/ 1911350 w 2095500"/>
                <a:gd name="connsiteY47" fmla="*/ 920750 h 2317750"/>
                <a:gd name="connsiteX48" fmla="*/ 1892300 w 2095500"/>
                <a:gd name="connsiteY48" fmla="*/ 857250 h 2317750"/>
                <a:gd name="connsiteX49" fmla="*/ 1860550 w 2095500"/>
                <a:gd name="connsiteY49" fmla="*/ 774700 h 2317750"/>
                <a:gd name="connsiteX50" fmla="*/ 1822450 w 2095500"/>
                <a:gd name="connsiteY50" fmla="*/ 723900 h 2317750"/>
                <a:gd name="connsiteX51" fmla="*/ 1778000 w 2095500"/>
                <a:gd name="connsiteY51" fmla="*/ 673100 h 2317750"/>
                <a:gd name="connsiteX52" fmla="*/ 1778000 w 2095500"/>
                <a:gd name="connsiteY52" fmla="*/ 673100 h 2317750"/>
                <a:gd name="connsiteX53" fmla="*/ 1701800 w 2095500"/>
                <a:gd name="connsiteY53" fmla="*/ 654050 h 2317750"/>
                <a:gd name="connsiteX54" fmla="*/ 1644650 w 2095500"/>
                <a:gd name="connsiteY54" fmla="*/ 654050 h 2317750"/>
                <a:gd name="connsiteX55" fmla="*/ 1593850 w 2095500"/>
                <a:gd name="connsiteY55" fmla="*/ 647700 h 2317750"/>
                <a:gd name="connsiteX56" fmla="*/ 1593850 w 2095500"/>
                <a:gd name="connsiteY56" fmla="*/ 647700 h 2317750"/>
                <a:gd name="connsiteX57" fmla="*/ 1638300 w 2095500"/>
                <a:gd name="connsiteY57" fmla="*/ 615950 h 2317750"/>
                <a:gd name="connsiteX58" fmla="*/ 1682750 w 2095500"/>
                <a:gd name="connsiteY58" fmla="*/ 514350 h 2317750"/>
                <a:gd name="connsiteX59" fmla="*/ 1670050 w 2095500"/>
                <a:gd name="connsiteY59" fmla="*/ 431800 h 2317750"/>
                <a:gd name="connsiteX60" fmla="*/ 1638300 w 2095500"/>
                <a:gd name="connsiteY60" fmla="*/ 349250 h 2317750"/>
                <a:gd name="connsiteX61" fmla="*/ 1612900 w 2095500"/>
                <a:gd name="connsiteY61" fmla="*/ 304800 h 2317750"/>
                <a:gd name="connsiteX62" fmla="*/ 1568450 w 2095500"/>
                <a:gd name="connsiteY62" fmla="*/ 279400 h 2317750"/>
                <a:gd name="connsiteX63" fmla="*/ 1511300 w 2095500"/>
                <a:gd name="connsiteY63" fmla="*/ 273050 h 2317750"/>
                <a:gd name="connsiteX64" fmla="*/ 1454150 w 2095500"/>
                <a:gd name="connsiteY64" fmla="*/ 273050 h 2317750"/>
                <a:gd name="connsiteX65" fmla="*/ 1390650 w 2095500"/>
                <a:gd name="connsiteY65" fmla="*/ 298450 h 2317750"/>
                <a:gd name="connsiteX66" fmla="*/ 1333500 w 2095500"/>
                <a:gd name="connsiteY66" fmla="*/ 311150 h 2317750"/>
                <a:gd name="connsiteX67" fmla="*/ 1308100 w 2095500"/>
                <a:gd name="connsiteY67" fmla="*/ 361950 h 2317750"/>
                <a:gd name="connsiteX68" fmla="*/ 1276350 w 2095500"/>
                <a:gd name="connsiteY68" fmla="*/ 260350 h 2317750"/>
                <a:gd name="connsiteX69" fmla="*/ 1225550 w 2095500"/>
                <a:gd name="connsiteY69" fmla="*/ 222250 h 2317750"/>
                <a:gd name="connsiteX70" fmla="*/ 1181100 w 2095500"/>
                <a:gd name="connsiteY70" fmla="*/ 203200 h 2317750"/>
                <a:gd name="connsiteX71" fmla="*/ 1111250 w 2095500"/>
                <a:gd name="connsiteY71" fmla="*/ 203200 h 2317750"/>
                <a:gd name="connsiteX72" fmla="*/ 1054100 w 2095500"/>
                <a:gd name="connsiteY72" fmla="*/ 228600 h 2317750"/>
                <a:gd name="connsiteX73" fmla="*/ 996950 w 2095500"/>
                <a:gd name="connsiteY73" fmla="*/ 260350 h 2317750"/>
                <a:gd name="connsiteX74" fmla="*/ 946150 w 2095500"/>
                <a:gd name="connsiteY74" fmla="*/ 298450 h 2317750"/>
                <a:gd name="connsiteX75" fmla="*/ 889000 w 2095500"/>
                <a:gd name="connsiteY75" fmla="*/ 317500 h 2317750"/>
                <a:gd name="connsiteX76" fmla="*/ 882650 w 2095500"/>
                <a:gd name="connsiteY76" fmla="*/ 279400 h 2317750"/>
                <a:gd name="connsiteX77" fmla="*/ 889000 w 2095500"/>
                <a:gd name="connsiteY77" fmla="*/ 222250 h 2317750"/>
                <a:gd name="connsiteX78" fmla="*/ 844550 w 2095500"/>
                <a:gd name="connsiteY78" fmla="*/ 133350 h 2317750"/>
                <a:gd name="connsiteX79" fmla="*/ 825500 w 2095500"/>
                <a:gd name="connsiteY79" fmla="*/ 95250 h 2317750"/>
                <a:gd name="connsiteX80" fmla="*/ 787400 w 2095500"/>
                <a:gd name="connsiteY80" fmla="*/ 57150 h 2317750"/>
                <a:gd name="connsiteX81" fmla="*/ 742950 w 2095500"/>
                <a:gd name="connsiteY81" fmla="*/ 19050 h 2317750"/>
                <a:gd name="connsiteX82" fmla="*/ 698500 w 2095500"/>
                <a:gd name="connsiteY82" fmla="*/ 0 h 2317750"/>
                <a:gd name="connsiteX83" fmla="*/ 635000 w 2095500"/>
                <a:gd name="connsiteY83" fmla="*/ 0 h 2317750"/>
                <a:gd name="connsiteX84" fmla="*/ 571500 w 2095500"/>
                <a:gd name="connsiteY84" fmla="*/ 0 h 2317750"/>
                <a:gd name="connsiteX85" fmla="*/ 501650 w 2095500"/>
                <a:gd name="connsiteY85" fmla="*/ 38100 h 2317750"/>
                <a:gd name="connsiteX86" fmla="*/ 444500 w 2095500"/>
                <a:gd name="connsiteY86" fmla="*/ 63500 h 2317750"/>
                <a:gd name="connsiteX87" fmla="*/ 381000 w 2095500"/>
                <a:gd name="connsiteY87" fmla="*/ 107950 h 2317750"/>
                <a:gd name="connsiteX88" fmla="*/ 355600 w 2095500"/>
                <a:gd name="connsiteY88" fmla="*/ 146050 h 2317750"/>
                <a:gd name="connsiteX89" fmla="*/ 336550 w 2095500"/>
                <a:gd name="connsiteY89" fmla="*/ 234950 h 2317750"/>
                <a:gd name="connsiteX90" fmla="*/ 298450 w 2095500"/>
                <a:gd name="connsiteY90" fmla="*/ 139700 h 2317750"/>
                <a:gd name="connsiteX91" fmla="*/ 254000 w 2095500"/>
                <a:gd name="connsiteY91" fmla="*/ 127000 h 2317750"/>
                <a:gd name="connsiteX92" fmla="*/ 176213 w 2095500"/>
                <a:gd name="connsiteY92" fmla="*/ 173037 h 2317750"/>
                <a:gd name="connsiteX0" fmla="*/ 0 w 2095500"/>
                <a:gd name="connsiteY0" fmla="*/ 127000 h 2317750"/>
                <a:gd name="connsiteX1" fmla="*/ 44450 w 2095500"/>
                <a:gd name="connsiteY1" fmla="*/ 2273300 h 2317750"/>
                <a:gd name="connsiteX2" fmla="*/ 927100 w 2095500"/>
                <a:gd name="connsiteY2" fmla="*/ 2317750 h 2317750"/>
                <a:gd name="connsiteX3" fmla="*/ 952500 w 2095500"/>
                <a:gd name="connsiteY3" fmla="*/ 2292350 h 2317750"/>
                <a:gd name="connsiteX4" fmla="*/ 800100 w 2095500"/>
                <a:gd name="connsiteY4" fmla="*/ 2222500 h 2317750"/>
                <a:gd name="connsiteX5" fmla="*/ 965200 w 2095500"/>
                <a:gd name="connsiteY5" fmla="*/ 2222500 h 2317750"/>
                <a:gd name="connsiteX6" fmla="*/ 1098550 w 2095500"/>
                <a:gd name="connsiteY6" fmla="*/ 2254250 h 2317750"/>
                <a:gd name="connsiteX7" fmla="*/ 1187450 w 2095500"/>
                <a:gd name="connsiteY7" fmla="*/ 2254250 h 2317750"/>
                <a:gd name="connsiteX8" fmla="*/ 1231900 w 2095500"/>
                <a:gd name="connsiteY8" fmla="*/ 2209800 h 2317750"/>
                <a:gd name="connsiteX9" fmla="*/ 1320800 w 2095500"/>
                <a:gd name="connsiteY9" fmla="*/ 2216150 h 2317750"/>
                <a:gd name="connsiteX10" fmla="*/ 1409700 w 2095500"/>
                <a:gd name="connsiteY10" fmla="*/ 2241550 h 2317750"/>
                <a:gd name="connsiteX11" fmla="*/ 1504950 w 2095500"/>
                <a:gd name="connsiteY11" fmla="*/ 2266950 h 2317750"/>
                <a:gd name="connsiteX12" fmla="*/ 1612900 w 2095500"/>
                <a:gd name="connsiteY12" fmla="*/ 2266950 h 2317750"/>
                <a:gd name="connsiteX13" fmla="*/ 1682750 w 2095500"/>
                <a:gd name="connsiteY13" fmla="*/ 2266950 h 2317750"/>
                <a:gd name="connsiteX14" fmla="*/ 1727200 w 2095500"/>
                <a:gd name="connsiteY14" fmla="*/ 2216150 h 2317750"/>
                <a:gd name="connsiteX15" fmla="*/ 1765300 w 2095500"/>
                <a:gd name="connsiteY15" fmla="*/ 2171700 h 2317750"/>
                <a:gd name="connsiteX16" fmla="*/ 1765300 w 2095500"/>
                <a:gd name="connsiteY16" fmla="*/ 2114550 h 2317750"/>
                <a:gd name="connsiteX17" fmla="*/ 1866900 w 2095500"/>
                <a:gd name="connsiteY17" fmla="*/ 2203450 h 2317750"/>
                <a:gd name="connsiteX18" fmla="*/ 1974850 w 2095500"/>
                <a:gd name="connsiteY18" fmla="*/ 2216150 h 2317750"/>
                <a:gd name="connsiteX19" fmla="*/ 2089150 w 2095500"/>
                <a:gd name="connsiteY19" fmla="*/ 2247900 h 2317750"/>
                <a:gd name="connsiteX20" fmla="*/ 2095500 w 2095500"/>
                <a:gd name="connsiteY20" fmla="*/ 1974850 h 2317750"/>
                <a:gd name="connsiteX21" fmla="*/ 1847850 w 2095500"/>
                <a:gd name="connsiteY21" fmla="*/ 1860550 h 2317750"/>
                <a:gd name="connsiteX22" fmla="*/ 1746250 w 2095500"/>
                <a:gd name="connsiteY22" fmla="*/ 1835150 h 2317750"/>
                <a:gd name="connsiteX23" fmla="*/ 1670050 w 2095500"/>
                <a:gd name="connsiteY23" fmla="*/ 1771650 h 2317750"/>
                <a:gd name="connsiteX24" fmla="*/ 1619250 w 2095500"/>
                <a:gd name="connsiteY24" fmla="*/ 1733550 h 2317750"/>
                <a:gd name="connsiteX25" fmla="*/ 1549400 w 2095500"/>
                <a:gd name="connsiteY25" fmla="*/ 1708150 h 2317750"/>
                <a:gd name="connsiteX26" fmla="*/ 1492250 w 2095500"/>
                <a:gd name="connsiteY26" fmla="*/ 1689100 h 2317750"/>
                <a:gd name="connsiteX27" fmla="*/ 1422400 w 2095500"/>
                <a:gd name="connsiteY27" fmla="*/ 1663700 h 2317750"/>
                <a:gd name="connsiteX28" fmla="*/ 1390650 w 2095500"/>
                <a:gd name="connsiteY28" fmla="*/ 1631950 h 2317750"/>
                <a:gd name="connsiteX29" fmla="*/ 1473200 w 2095500"/>
                <a:gd name="connsiteY29" fmla="*/ 1682750 h 2317750"/>
                <a:gd name="connsiteX30" fmla="*/ 1517650 w 2095500"/>
                <a:gd name="connsiteY30" fmla="*/ 1682750 h 2317750"/>
                <a:gd name="connsiteX31" fmla="*/ 1517650 w 2095500"/>
                <a:gd name="connsiteY31" fmla="*/ 1682750 h 2317750"/>
                <a:gd name="connsiteX32" fmla="*/ 1619250 w 2095500"/>
                <a:gd name="connsiteY32" fmla="*/ 1676400 h 2317750"/>
                <a:gd name="connsiteX33" fmla="*/ 1695450 w 2095500"/>
                <a:gd name="connsiteY33" fmla="*/ 1631950 h 2317750"/>
                <a:gd name="connsiteX34" fmla="*/ 1739900 w 2095500"/>
                <a:gd name="connsiteY34" fmla="*/ 1562100 h 2317750"/>
                <a:gd name="connsiteX35" fmla="*/ 1758950 w 2095500"/>
                <a:gd name="connsiteY35" fmla="*/ 1524000 h 2317750"/>
                <a:gd name="connsiteX36" fmla="*/ 1778000 w 2095500"/>
                <a:gd name="connsiteY36" fmla="*/ 1473200 h 2317750"/>
                <a:gd name="connsiteX37" fmla="*/ 1778000 w 2095500"/>
                <a:gd name="connsiteY37" fmla="*/ 1435100 h 2317750"/>
                <a:gd name="connsiteX38" fmla="*/ 1803400 w 2095500"/>
                <a:gd name="connsiteY38" fmla="*/ 1460500 h 2317750"/>
                <a:gd name="connsiteX39" fmla="*/ 1905000 w 2095500"/>
                <a:gd name="connsiteY39" fmla="*/ 1441450 h 2317750"/>
                <a:gd name="connsiteX40" fmla="*/ 1974850 w 2095500"/>
                <a:gd name="connsiteY40" fmla="*/ 1377950 h 2317750"/>
                <a:gd name="connsiteX41" fmla="*/ 2006600 w 2095500"/>
                <a:gd name="connsiteY41" fmla="*/ 1333500 h 2317750"/>
                <a:gd name="connsiteX42" fmla="*/ 2032000 w 2095500"/>
                <a:gd name="connsiteY42" fmla="*/ 1270000 h 2317750"/>
                <a:gd name="connsiteX43" fmla="*/ 2032000 w 2095500"/>
                <a:gd name="connsiteY43" fmla="*/ 1193800 h 2317750"/>
                <a:gd name="connsiteX44" fmla="*/ 2006600 w 2095500"/>
                <a:gd name="connsiteY44" fmla="*/ 1092200 h 2317750"/>
                <a:gd name="connsiteX45" fmla="*/ 1943100 w 2095500"/>
                <a:gd name="connsiteY45" fmla="*/ 1016000 h 2317750"/>
                <a:gd name="connsiteX46" fmla="*/ 1917700 w 2095500"/>
                <a:gd name="connsiteY46" fmla="*/ 984250 h 2317750"/>
                <a:gd name="connsiteX47" fmla="*/ 1911350 w 2095500"/>
                <a:gd name="connsiteY47" fmla="*/ 920750 h 2317750"/>
                <a:gd name="connsiteX48" fmla="*/ 1892300 w 2095500"/>
                <a:gd name="connsiteY48" fmla="*/ 857250 h 2317750"/>
                <a:gd name="connsiteX49" fmla="*/ 1860550 w 2095500"/>
                <a:gd name="connsiteY49" fmla="*/ 774700 h 2317750"/>
                <a:gd name="connsiteX50" fmla="*/ 1822450 w 2095500"/>
                <a:gd name="connsiteY50" fmla="*/ 723900 h 2317750"/>
                <a:gd name="connsiteX51" fmla="*/ 1778000 w 2095500"/>
                <a:gd name="connsiteY51" fmla="*/ 673100 h 2317750"/>
                <a:gd name="connsiteX52" fmla="*/ 1778000 w 2095500"/>
                <a:gd name="connsiteY52" fmla="*/ 673100 h 2317750"/>
                <a:gd name="connsiteX53" fmla="*/ 1701800 w 2095500"/>
                <a:gd name="connsiteY53" fmla="*/ 654050 h 2317750"/>
                <a:gd name="connsiteX54" fmla="*/ 1644650 w 2095500"/>
                <a:gd name="connsiteY54" fmla="*/ 654050 h 2317750"/>
                <a:gd name="connsiteX55" fmla="*/ 1593850 w 2095500"/>
                <a:gd name="connsiteY55" fmla="*/ 647700 h 2317750"/>
                <a:gd name="connsiteX56" fmla="*/ 1593850 w 2095500"/>
                <a:gd name="connsiteY56" fmla="*/ 647700 h 2317750"/>
                <a:gd name="connsiteX57" fmla="*/ 1638300 w 2095500"/>
                <a:gd name="connsiteY57" fmla="*/ 615950 h 2317750"/>
                <a:gd name="connsiteX58" fmla="*/ 1682750 w 2095500"/>
                <a:gd name="connsiteY58" fmla="*/ 514350 h 2317750"/>
                <a:gd name="connsiteX59" fmla="*/ 1670050 w 2095500"/>
                <a:gd name="connsiteY59" fmla="*/ 431800 h 2317750"/>
                <a:gd name="connsiteX60" fmla="*/ 1638300 w 2095500"/>
                <a:gd name="connsiteY60" fmla="*/ 349250 h 2317750"/>
                <a:gd name="connsiteX61" fmla="*/ 1612900 w 2095500"/>
                <a:gd name="connsiteY61" fmla="*/ 304800 h 2317750"/>
                <a:gd name="connsiteX62" fmla="*/ 1568450 w 2095500"/>
                <a:gd name="connsiteY62" fmla="*/ 279400 h 2317750"/>
                <a:gd name="connsiteX63" fmla="*/ 1511300 w 2095500"/>
                <a:gd name="connsiteY63" fmla="*/ 273050 h 2317750"/>
                <a:gd name="connsiteX64" fmla="*/ 1454150 w 2095500"/>
                <a:gd name="connsiteY64" fmla="*/ 273050 h 2317750"/>
                <a:gd name="connsiteX65" fmla="*/ 1390650 w 2095500"/>
                <a:gd name="connsiteY65" fmla="*/ 298450 h 2317750"/>
                <a:gd name="connsiteX66" fmla="*/ 1333500 w 2095500"/>
                <a:gd name="connsiteY66" fmla="*/ 311150 h 2317750"/>
                <a:gd name="connsiteX67" fmla="*/ 1308100 w 2095500"/>
                <a:gd name="connsiteY67" fmla="*/ 361950 h 2317750"/>
                <a:gd name="connsiteX68" fmla="*/ 1276350 w 2095500"/>
                <a:gd name="connsiteY68" fmla="*/ 260350 h 2317750"/>
                <a:gd name="connsiteX69" fmla="*/ 1225550 w 2095500"/>
                <a:gd name="connsiteY69" fmla="*/ 222250 h 2317750"/>
                <a:gd name="connsiteX70" fmla="*/ 1181100 w 2095500"/>
                <a:gd name="connsiteY70" fmla="*/ 203200 h 2317750"/>
                <a:gd name="connsiteX71" fmla="*/ 1111250 w 2095500"/>
                <a:gd name="connsiteY71" fmla="*/ 203200 h 2317750"/>
                <a:gd name="connsiteX72" fmla="*/ 1054100 w 2095500"/>
                <a:gd name="connsiteY72" fmla="*/ 228600 h 2317750"/>
                <a:gd name="connsiteX73" fmla="*/ 996950 w 2095500"/>
                <a:gd name="connsiteY73" fmla="*/ 260350 h 2317750"/>
                <a:gd name="connsiteX74" fmla="*/ 946150 w 2095500"/>
                <a:gd name="connsiteY74" fmla="*/ 298450 h 2317750"/>
                <a:gd name="connsiteX75" fmla="*/ 889000 w 2095500"/>
                <a:gd name="connsiteY75" fmla="*/ 317500 h 2317750"/>
                <a:gd name="connsiteX76" fmla="*/ 882650 w 2095500"/>
                <a:gd name="connsiteY76" fmla="*/ 279400 h 2317750"/>
                <a:gd name="connsiteX77" fmla="*/ 889000 w 2095500"/>
                <a:gd name="connsiteY77" fmla="*/ 222250 h 2317750"/>
                <a:gd name="connsiteX78" fmla="*/ 844550 w 2095500"/>
                <a:gd name="connsiteY78" fmla="*/ 133350 h 2317750"/>
                <a:gd name="connsiteX79" fmla="*/ 825500 w 2095500"/>
                <a:gd name="connsiteY79" fmla="*/ 95250 h 2317750"/>
                <a:gd name="connsiteX80" fmla="*/ 787400 w 2095500"/>
                <a:gd name="connsiteY80" fmla="*/ 57150 h 2317750"/>
                <a:gd name="connsiteX81" fmla="*/ 742950 w 2095500"/>
                <a:gd name="connsiteY81" fmla="*/ 19050 h 2317750"/>
                <a:gd name="connsiteX82" fmla="*/ 698500 w 2095500"/>
                <a:gd name="connsiteY82" fmla="*/ 0 h 2317750"/>
                <a:gd name="connsiteX83" fmla="*/ 635000 w 2095500"/>
                <a:gd name="connsiteY83" fmla="*/ 0 h 2317750"/>
                <a:gd name="connsiteX84" fmla="*/ 571500 w 2095500"/>
                <a:gd name="connsiteY84" fmla="*/ 0 h 2317750"/>
                <a:gd name="connsiteX85" fmla="*/ 501650 w 2095500"/>
                <a:gd name="connsiteY85" fmla="*/ 38100 h 2317750"/>
                <a:gd name="connsiteX86" fmla="*/ 444500 w 2095500"/>
                <a:gd name="connsiteY86" fmla="*/ 63500 h 2317750"/>
                <a:gd name="connsiteX87" fmla="*/ 381000 w 2095500"/>
                <a:gd name="connsiteY87" fmla="*/ 107950 h 2317750"/>
                <a:gd name="connsiteX88" fmla="*/ 355600 w 2095500"/>
                <a:gd name="connsiteY88" fmla="*/ 146050 h 2317750"/>
                <a:gd name="connsiteX89" fmla="*/ 336550 w 2095500"/>
                <a:gd name="connsiteY89" fmla="*/ 234950 h 2317750"/>
                <a:gd name="connsiteX90" fmla="*/ 298450 w 2095500"/>
                <a:gd name="connsiteY90" fmla="*/ 139700 h 2317750"/>
                <a:gd name="connsiteX91" fmla="*/ 254000 w 2095500"/>
                <a:gd name="connsiteY91" fmla="*/ 127000 h 2317750"/>
                <a:gd name="connsiteX92" fmla="*/ 228600 w 2095500"/>
                <a:gd name="connsiteY92" fmla="*/ 168275 h 2317750"/>
                <a:gd name="connsiteX0" fmla="*/ 0 w 2095500"/>
                <a:gd name="connsiteY0" fmla="*/ 136525 h 2317750"/>
                <a:gd name="connsiteX1" fmla="*/ 44450 w 2095500"/>
                <a:gd name="connsiteY1" fmla="*/ 2273300 h 2317750"/>
                <a:gd name="connsiteX2" fmla="*/ 927100 w 2095500"/>
                <a:gd name="connsiteY2" fmla="*/ 2317750 h 2317750"/>
                <a:gd name="connsiteX3" fmla="*/ 952500 w 2095500"/>
                <a:gd name="connsiteY3" fmla="*/ 2292350 h 2317750"/>
                <a:gd name="connsiteX4" fmla="*/ 800100 w 2095500"/>
                <a:gd name="connsiteY4" fmla="*/ 2222500 h 2317750"/>
                <a:gd name="connsiteX5" fmla="*/ 965200 w 2095500"/>
                <a:gd name="connsiteY5" fmla="*/ 2222500 h 2317750"/>
                <a:gd name="connsiteX6" fmla="*/ 1098550 w 2095500"/>
                <a:gd name="connsiteY6" fmla="*/ 2254250 h 2317750"/>
                <a:gd name="connsiteX7" fmla="*/ 1187450 w 2095500"/>
                <a:gd name="connsiteY7" fmla="*/ 2254250 h 2317750"/>
                <a:gd name="connsiteX8" fmla="*/ 1231900 w 2095500"/>
                <a:gd name="connsiteY8" fmla="*/ 2209800 h 2317750"/>
                <a:gd name="connsiteX9" fmla="*/ 1320800 w 2095500"/>
                <a:gd name="connsiteY9" fmla="*/ 2216150 h 2317750"/>
                <a:gd name="connsiteX10" fmla="*/ 1409700 w 2095500"/>
                <a:gd name="connsiteY10" fmla="*/ 2241550 h 2317750"/>
                <a:gd name="connsiteX11" fmla="*/ 1504950 w 2095500"/>
                <a:gd name="connsiteY11" fmla="*/ 2266950 h 2317750"/>
                <a:gd name="connsiteX12" fmla="*/ 1612900 w 2095500"/>
                <a:gd name="connsiteY12" fmla="*/ 2266950 h 2317750"/>
                <a:gd name="connsiteX13" fmla="*/ 1682750 w 2095500"/>
                <a:gd name="connsiteY13" fmla="*/ 2266950 h 2317750"/>
                <a:gd name="connsiteX14" fmla="*/ 1727200 w 2095500"/>
                <a:gd name="connsiteY14" fmla="*/ 2216150 h 2317750"/>
                <a:gd name="connsiteX15" fmla="*/ 1765300 w 2095500"/>
                <a:gd name="connsiteY15" fmla="*/ 2171700 h 2317750"/>
                <a:gd name="connsiteX16" fmla="*/ 1765300 w 2095500"/>
                <a:gd name="connsiteY16" fmla="*/ 2114550 h 2317750"/>
                <a:gd name="connsiteX17" fmla="*/ 1866900 w 2095500"/>
                <a:gd name="connsiteY17" fmla="*/ 2203450 h 2317750"/>
                <a:gd name="connsiteX18" fmla="*/ 1974850 w 2095500"/>
                <a:gd name="connsiteY18" fmla="*/ 2216150 h 2317750"/>
                <a:gd name="connsiteX19" fmla="*/ 2089150 w 2095500"/>
                <a:gd name="connsiteY19" fmla="*/ 2247900 h 2317750"/>
                <a:gd name="connsiteX20" fmla="*/ 2095500 w 2095500"/>
                <a:gd name="connsiteY20" fmla="*/ 1974850 h 2317750"/>
                <a:gd name="connsiteX21" fmla="*/ 1847850 w 2095500"/>
                <a:gd name="connsiteY21" fmla="*/ 1860550 h 2317750"/>
                <a:gd name="connsiteX22" fmla="*/ 1746250 w 2095500"/>
                <a:gd name="connsiteY22" fmla="*/ 1835150 h 2317750"/>
                <a:gd name="connsiteX23" fmla="*/ 1670050 w 2095500"/>
                <a:gd name="connsiteY23" fmla="*/ 1771650 h 2317750"/>
                <a:gd name="connsiteX24" fmla="*/ 1619250 w 2095500"/>
                <a:gd name="connsiteY24" fmla="*/ 1733550 h 2317750"/>
                <a:gd name="connsiteX25" fmla="*/ 1549400 w 2095500"/>
                <a:gd name="connsiteY25" fmla="*/ 1708150 h 2317750"/>
                <a:gd name="connsiteX26" fmla="*/ 1492250 w 2095500"/>
                <a:gd name="connsiteY26" fmla="*/ 1689100 h 2317750"/>
                <a:gd name="connsiteX27" fmla="*/ 1422400 w 2095500"/>
                <a:gd name="connsiteY27" fmla="*/ 1663700 h 2317750"/>
                <a:gd name="connsiteX28" fmla="*/ 1390650 w 2095500"/>
                <a:gd name="connsiteY28" fmla="*/ 1631950 h 2317750"/>
                <a:gd name="connsiteX29" fmla="*/ 1473200 w 2095500"/>
                <a:gd name="connsiteY29" fmla="*/ 1682750 h 2317750"/>
                <a:gd name="connsiteX30" fmla="*/ 1517650 w 2095500"/>
                <a:gd name="connsiteY30" fmla="*/ 1682750 h 2317750"/>
                <a:gd name="connsiteX31" fmla="*/ 1517650 w 2095500"/>
                <a:gd name="connsiteY31" fmla="*/ 1682750 h 2317750"/>
                <a:gd name="connsiteX32" fmla="*/ 1619250 w 2095500"/>
                <a:gd name="connsiteY32" fmla="*/ 1676400 h 2317750"/>
                <a:gd name="connsiteX33" fmla="*/ 1695450 w 2095500"/>
                <a:gd name="connsiteY33" fmla="*/ 1631950 h 2317750"/>
                <a:gd name="connsiteX34" fmla="*/ 1739900 w 2095500"/>
                <a:gd name="connsiteY34" fmla="*/ 1562100 h 2317750"/>
                <a:gd name="connsiteX35" fmla="*/ 1758950 w 2095500"/>
                <a:gd name="connsiteY35" fmla="*/ 1524000 h 2317750"/>
                <a:gd name="connsiteX36" fmla="*/ 1778000 w 2095500"/>
                <a:gd name="connsiteY36" fmla="*/ 1473200 h 2317750"/>
                <a:gd name="connsiteX37" fmla="*/ 1778000 w 2095500"/>
                <a:gd name="connsiteY37" fmla="*/ 1435100 h 2317750"/>
                <a:gd name="connsiteX38" fmla="*/ 1803400 w 2095500"/>
                <a:gd name="connsiteY38" fmla="*/ 1460500 h 2317750"/>
                <a:gd name="connsiteX39" fmla="*/ 1905000 w 2095500"/>
                <a:gd name="connsiteY39" fmla="*/ 1441450 h 2317750"/>
                <a:gd name="connsiteX40" fmla="*/ 1974850 w 2095500"/>
                <a:gd name="connsiteY40" fmla="*/ 1377950 h 2317750"/>
                <a:gd name="connsiteX41" fmla="*/ 2006600 w 2095500"/>
                <a:gd name="connsiteY41" fmla="*/ 1333500 h 2317750"/>
                <a:gd name="connsiteX42" fmla="*/ 2032000 w 2095500"/>
                <a:gd name="connsiteY42" fmla="*/ 1270000 h 2317750"/>
                <a:gd name="connsiteX43" fmla="*/ 2032000 w 2095500"/>
                <a:gd name="connsiteY43" fmla="*/ 1193800 h 2317750"/>
                <a:gd name="connsiteX44" fmla="*/ 2006600 w 2095500"/>
                <a:gd name="connsiteY44" fmla="*/ 1092200 h 2317750"/>
                <a:gd name="connsiteX45" fmla="*/ 1943100 w 2095500"/>
                <a:gd name="connsiteY45" fmla="*/ 1016000 h 2317750"/>
                <a:gd name="connsiteX46" fmla="*/ 1917700 w 2095500"/>
                <a:gd name="connsiteY46" fmla="*/ 984250 h 2317750"/>
                <a:gd name="connsiteX47" fmla="*/ 1911350 w 2095500"/>
                <a:gd name="connsiteY47" fmla="*/ 920750 h 2317750"/>
                <a:gd name="connsiteX48" fmla="*/ 1892300 w 2095500"/>
                <a:gd name="connsiteY48" fmla="*/ 857250 h 2317750"/>
                <a:gd name="connsiteX49" fmla="*/ 1860550 w 2095500"/>
                <a:gd name="connsiteY49" fmla="*/ 774700 h 2317750"/>
                <a:gd name="connsiteX50" fmla="*/ 1822450 w 2095500"/>
                <a:gd name="connsiteY50" fmla="*/ 723900 h 2317750"/>
                <a:gd name="connsiteX51" fmla="*/ 1778000 w 2095500"/>
                <a:gd name="connsiteY51" fmla="*/ 673100 h 2317750"/>
                <a:gd name="connsiteX52" fmla="*/ 1778000 w 2095500"/>
                <a:gd name="connsiteY52" fmla="*/ 673100 h 2317750"/>
                <a:gd name="connsiteX53" fmla="*/ 1701800 w 2095500"/>
                <a:gd name="connsiteY53" fmla="*/ 654050 h 2317750"/>
                <a:gd name="connsiteX54" fmla="*/ 1644650 w 2095500"/>
                <a:gd name="connsiteY54" fmla="*/ 654050 h 2317750"/>
                <a:gd name="connsiteX55" fmla="*/ 1593850 w 2095500"/>
                <a:gd name="connsiteY55" fmla="*/ 647700 h 2317750"/>
                <a:gd name="connsiteX56" fmla="*/ 1593850 w 2095500"/>
                <a:gd name="connsiteY56" fmla="*/ 647700 h 2317750"/>
                <a:gd name="connsiteX57" fmla="*/ 1638300 w 2095500"/>
                <a:gd name="connsiteY57" fmla="*/ 615950 h 2317750"/>
                <a:gd name="connsiteX58" fmla="*/ 1682750 w 2095500"/>
                <a:gd name="connsiteY58" fmla="*/ 514350 h 2317750"/>
                <a:gd name="connsiteX59" fmla="*/ 1670050 w 2095500"/>
                <a:gd name="connsiteY59" fmla="*/ 431800 h 2317750"/>
                <a:gd name="connsiteX60" fmla="*/ 1638300 w 2095500"/>
                <a:gd name="connsiteY60" fmla="*/ 349250 h 2317750"/>
                <a:gd name="connsiteX61" fmla="*/ 1612900 w 2095500"/>
                <a:gd name="connsiteY61" fmla="*/ 304800 h 2317750"/>
                <a:gd name="connsiteX62" fmla="*/ 1568450 w 2095500"/>
                <a:gd name="connsiteY62" fmla="*/ 279400 h 2317750"/>
                <a:gd name="connsiteX63" fmla="*/ 1511300 w 2095500"/>
                <a:gd name="connsiteY63" fmla="*/ 273050 h 2317750"/>
                <a:gd name="connsiteX64" fmla="*/ 1454150 w 2095500"/>
                <a:gd name="connsiteY64" fmla="*/ 273050 h 2317750"/>
                <a:gd name="connsiteX65" fmla="*/ 1390650 w 2095500"/>
                <a:gd name="connsiteY65" fmla="*/ 298450 h 2317750"/>
                <a:gd name="connsiteX66" fmla="*/ 1333500 w 2095500"/>
                <a:gd name="connsiteY66" fmla="*/ 311150 h 2317750"/>
                <a:gd name="connsiteX67" fmla="*/ 1308100 w 2095500"/>
                <a:gd name="connsiteY67" fmla="*/ 361950 h 2317750"/>
                <a:gd name="connsiteX68" fmla="*/ 1276350 w 2095500"/>
                <a:gd name="connsiteY68" fmla="*/ 260350 h 2317750"/>
                <a:gd name="connsiteX69" fmla="*/ 1225550 w 2095500"/>
                <a:gd name="connsiteY69" fmla="*/ 222250 h 2317750"/>
                <a:gd name="connsiteX70" fmla="*/ 1181100 w 2095500"/>
                <a:gd name="connsiteY70" fmla="*/ 203200 h 2317750"/>
                <a:gd name="connsiteX71" fmla="*/ 1111250 w 2095500"/>
                <a:gd name="connsiteY71" fmla="*/ 203200 h 2317750"/>
                <a:gd name="connsiteX72" fmla="*/ 1054100 w 2095500"/>
                <a:gd name="connsiteY72" fmla="*/ 228600 h 2317750"/>
                <a:gd name="connsiteX73" fmla="*/ 996950 w 2095500"/>
                <a:gd name="connsiteY73" fmla="*/ 260350 h 2317750"/>
                <a:gd name="connsiteX74" fmla="*/ 946150 w 2095500"/>
                <a:gd name="connsiteY74" fmla="*/ 298450 h 2317750"/>
                <a:gd name="connsiteX75" fmla="*/ 889000 w 2095500"/>
                <a:gd name="connsiteY75" fmla="*/ 317500 h 2317750"/>
                <a:gd name="connsiteX76" fmla="*/ 882650 w 2095500"/>
                <a:gd name="connsiteY76" fmla="*/ 279400 h 2317750"/>
                <a:gd name="connsiteX77" fmla="*/ 889000 w 2095500"/>
                <a:gd name="connsiteY77" fmla="*/ 222250 h 2317750"/>
                <a:gd name="connsiteX78" fmla="*/ 844550 w 2095500"/>
                <a:gd name="connsiteY78" fmla="*/ 133350 h 2317750"/>
                <a:gd name="connsiteX79" fmla="*/ 825500 w 2095500"/>
                <a:gd name="connsiteY79" fmla="*/ 95250 h 2317750"/>
                <a:gd name="connsiteX80" fmla="*/ 787400 w 2095500"/>
                <a:gd name="connsiteY80" fmla="*/ 57150 h 2317750"/>
                <a:gd name="connsiteX81" fmla="*/ 742950 w 2095500"/>
                <a:gd name="connsiteY81" fmla="*/ 19050 h 2317750"/>
                <a:gd name="connsiteX82" fmla="*/ 698500 w 2095500"/>
                <a:gd name="connsiteY82" fmla="*/ 0 h 2317750"/>
                <a:gd name="connsiteX83" fmla="*/ 635000 w 2095500"/>
                <a:gd name="connsiteY83" fmla="*/ 0 h 2317750"/>
                <a:gd name="connsiteX84" fmla="*/ 571500 w 2095500"/>
                <a:gd name="connsiteY84" fmla="*/ 0 h 2317750"/>
                <a:gd name="connsiteX85" fmla="*/ 501650 w 2095500"/>
                <a:gd name="connsiteY85" fmla="*/ 38100 h 2317750"/>
                <a:gd name="connsiteX86" fmla="*/ 444500 w 2095500"/>
                <a:gd name="connsiteY86" fmla="*/ 63500 h 2317750"/>
                <a:gd name="connsiteX87" fmla="*/ 381000 w 2095500"/>
                <a:gd name="connsiteY87" fmla="*/ 107950 h 2317750"/>
                <a:gd name="connsiteX88" fmla="*/ 355600 w 2095500"/>
                <a:gd name="connsiteY88" fmla="*/ 146050 h 2317750"/>
                <a:gd name="connsiteX89" fmla="*/ 336550 w 2095500"/>
                <a:gd name="connsiteY89" fmla="*/ 234950 h 2317750"/>
                <a:gd name="connsiteX90" fmla="*/ 298450 w 2095500"/>
                <a:gd name="connsiteY90" fmla="*/ 139700 h 2317750"/>
                <a:gd name="connsiteX91" fmla="*/ 254000 w 2095500"/>
                <a:gd name="connsiteY91" fmla="*/ 127000 h 2317750"/>
                <a:gd name="connsiteX92" fmla="*/ 228600 w 2095500"/>
                <a:gd name="connsiteY92" fmla="*/ 168275 h 2317750"/>
                <a:gd name="connsiteX0" fmla="*/ 0 w 2095500"/>
                <a:gd name="connsiteY0" fmla="*/ 136525 h 2317750"/>
                <a:gd name="connsiteX1" fmla="*/ 44450 w 2095500"/>
                <a:gd name="connsiteY1" fmla="*/ 2273300 h 2317750"/>
                <a:gd name="connsiteX2" fmla="*/ 927100 w 2095500"/>
                <a:gd name="connsiteY2" fmla="*/ 2317750 h 2317750"/>
                <a:gd name="connsiteX3" fmla="*/ 952500 w 2095500"/>
                <a:gd name="connsiteY3" fmla="*/ 2292350 h 2317750"/>
                <a:gd name="connsiteX4" fmla="*/ 800100 w 2095500"/>
                <a:gd name="connsiteY4" fmla="*/ 2222500 h 2317750"/>
                <a:gd name="connsiteX5" fmla="*/ 965200 w 2095500"/>
                <a:gd name="connsiteY5" fmla="*/ 2222500 h 2317750"/>
                <a:gd name="connsiteX6" fmla="*/ 1098550 w 2095500"/>
                <a:gd name="connsiteY6" fmla="*/ 2254250 h 2317750"/>
                <a:gd name="connsiteX7" fmla="*/ 1187450 w 2095500"/>
                <a:gd name="connsiteY7" fmla="*/ 2254250 h 2317750"/>
                <a:gd name="connsiteX8" fmla="*/ 1231900 w 2095500"/>
                <a:gd name="connsiteY8" fmla="*/ 2209800 h 2317750"/>
                <a:gd name="connsiteX9" fmla="*/ 1320800 w 2095500"/>
                <a:gd name="connsiteY9" fmla="*/ 2216150 h 2317750"/>
                <a:gd name="connsiteX10" fmla="*/ 1409700 w 2095500"/>
                <a:gd name="connsiteY10" fmla="*/ 2241550 h 2317750"/>
                <a:gd name="connsiteX11" fmla="*/ 1504950 w 2095500"/>
                <a:gd name="connsiteY11" fmla="*/ 2266950 h 2317750"/>
                <a:gd name="connsiteX12" fmla="*/ 1612900 w 2095500"/>
                <a:gd name="connsiteY12" fmla="*/ 2266950 h 2317750"/>
                <a:gd name="connsiteX13" fmla="*/ 1682750 w 2095500"/>
                <a:gd name="connsiteY13" fmla="*/ 2266950 h 2317750"/>
                <a:gd name="connsiteX14" fmla="*/ 1727200 w 2095500"/>
                <a:gd name="connsiteY14" fmla="*/ 2216150 h 2317750"/>
                <a:gd name="connsiteX15" fmla="*/ 1765300 w 2095500"/>
                <a:gd name="connsiteY15" fmla="*/ 2171700 h 2317750"/>
                <a:gd name="connsiteX16" fmla="*/ 1765300 w 2095500"/>
                <a:gd name="connsiteY16" fmla="*/ 2114550 h 2317750"/>
                <a:gd name="connsiteX17" fmla="*/ 1866900 w 2095500"/>
                <a:gd name="connsiteY17" fmla="*/ 2203450 h 2317750"/>
                <a:gd name="connsiteX18" fmla="*/ 1974850 w 2095500"/>
                <a:gd name="connsiteY18" fmla="*/ 2216150 h 2317750"/>
                <a:gd name="connsiteX19" fmla="*/ 2089150 w 2095500"/>
                <a:gd name="connsiteY19" fmla="*/ 2247900 h 2317750"/>
                <a:gd name="connsiteX20" fmla="*/ 2095500 w 2095500"/>
                <a:gd name="connsiteY20" fmla="*/ 1974850 h 2317750"/>
                <a:gd name="connsiteX21" fmla="*/ 1847850 w 2095500"/>
                <a:gd name="connsiteY21" fmla="*/ 1860550 h 2317750"/>
                <a:gd name="connsiteX22" fmla="*/ 1746250 w 2095500"/>
                <a:gd name="connsiteY22" fmla="*/ 1835150 h 2317750"/>
                <a:gd name="connsiteX23" fmla="*/ 1670050 w 2095500"/>
                <a:gd name="connsiteY23" fmla="*/ 1771650 h 2317750"/>
                <a:gd name="connsiteX24" fmla="*/ 1619250 w 2095500"/>
                <a:gd name="connsiteY24" fmla="*/ 1733550 h 2317750"/>
                <a:gd name="connsiteX25" fmla="*/ 1549400 w 2095500"/>
                <a:gd name="connsiteY25" fmla="*/ 1708150 h 2317750"/>
                <a:gd name="connsiteX26" fmla="*/ 1492250 w 2095500"/>
                <a:gd name="connsiteY26" fmla="*/ 1689100 h 2317750"/>
                <a:gd name="connsiteX27" fmla="*/ 1422400 w 2095500"/>
                <a:gd name="connsiteY27" fmla="*/ 1663700 h 2317750"/>
                <a:gd name="connsiteX28" fmla="*/ 1390650 w 2095500"/>
                <a:gd name="connsiteY28" fmla="*/ 1631950 h 2317750"/>
                <a:gd name="connsiteX29" fmla="*/ 1473200 w 2095500"/>
                <a:gd name="connsiteY29" fmla="*/ 1682750 h 2317750"/>
                <a:gd name="connsiteX30" fmla="*/ 1517650 w 2095500"/>
                <a:gd name="connsiteY30" fmla="*/ 1682750 h 2317750"/>
                <a:gd name="connsiteX31" fmla="*/ 1517650 w 2095500"/>
                <a:gd name="connsiteY31" fmla="*/ 1682750 h 2317750"/>
                <a:gd name="connsiteX32" fmla="*/ 1619250 w 2095500"/>
                <a:gd name="connsiteY32" fmla="*/ 1676400 h 2317750"/>
                <a:gd name="connsiteX33" fmla="*/ 1695450 w 2095500"/>
                <a:gd name="connsiteY33" fmla="*/ 1631950 h 2317750"/>
                <a:gd name="connsiteX34" fmla="*/ 1739900 w 2095500"/>
                <a:gd name="connsiteY34" fmla="*/ 1562100 h 2317750"/>
                <a:gd name="connsiteX35" fmla="*/ 1758950 w 2095500"/>
                <a:gd name="connsiteY35" fmla="*/ 1524000 h 2317750"/>
                <a:gd name="connsiteX36" fmla="*/ 1778000 w 2095500"/>
                <a:gd name="connsiteY36" fmla="*/ 1473200 h 2317750"/>
                <a:gd name="connsiteX37" fmla="*/ 1778000 w 2095500"/>
                <a:gd name="connsiteY37" fmla="*/ 1435100 h 2317750"/>
                <a:gd name="connsiteX38" fmla="*/ 1803400 w 2095500"/>
                <a:gd name="connsiteY38" fmla="*/ 1460500 h 2317750"/>
                <a:gd name="connsiteX39" fmla="*/ 1905000 w 2095500"/>
                <a:gd name="connsiteY39" fmla="*/ 1441450 h 2317750"/>
                <a:gd name="connsiteX40" fmla="*/ 1974850 w 2095500"/>
                <a:gd name="connsiteY40" fmla="*/ 1377950 h 2317750"/>
                <a:gd name="connsiteX41" fmla="*/ 2006600 w 2095500"/>
                <a:gd name="connsiteY41" fmla="*/ 1333500 h 2317750"/>
                <a:gd name="connsiteX42" fmla="*/ 2032000 w 2095500"/>
                <a:gd name="connsiteY42" fmla="*/ 1270000 h 2317750"/>
                <a:gd name="connsiteX43" fmla="*/ 2032000 w 2095500"/>
                <a:gd name="connsiteY43" fmla="*/ 1193800 h 2317750"/>
                <a:gd name="connsiteX44" fmla="*/ 2006600 w 2095500"/>
                <a:gd name="connsiteY44" fmla="*/ 1092200 h 2317750"/>
                <a:gd name="connsiteX45" fmla="*/ 1943100 w 2095500"/>
                <a:gd name="connsiteY45" fmla="*/ 1016000 h 2317750"/>
                <a:gd name="connsiteX46" fmla="*/ 1917700 w 2095500"/>
                <a:gd name="connsiteY46" fmla="*/ 984250 h 2317750"/>
                <a:gd name="connsiteX47" fmla="*/ 1911350 w 2095500"/>
                <a:gd name="connsiteY47" fmla="*/ 920750 h 2317750"/>
                <a:gd name="connsiteX48" fmla="*/ 1892300 w 2095500"/>
                <a:gd name="connsiteY48" fmla="*/ 857250 h 2317750"/>
                <a:gd name="connsiteX49" fmla="*/ 1860550 w 2095500"/>
                <a:gd name="connsiteY49" fmla="*/ 774700 h 2317750"/>
                <a:gd name="connsiteX50" fmla="*/ 1822450 w 2095500"/>
                <a:gd name="connsiteY50" fmla="*/ 723900 h 2317750"/>
                <a:gd name="connsiteX51" fmla="*/ 1778000 w 2095500"/>
                <a:gd name="connsiteY51" fmla="*/ 673100 h 2317750"/>
                <a:gd name="connsiteX52" fmla="*/ 1778000 w 2095500"/>
                <a:gd name="connsiteY52" fmla="*/ 673100 h 2317750"/>
                <a:gd name="connsiteX53" fmla="*/ 1701800 w 2095500"/>
                <a:gd name="connsiteY53" fmla="*/ 654050 h 2317750"/>
                <a:gd name="connsiteX54" fmla="*/ 1644650 w 2095500"/>
                <a:gd name="connsiteY54" fmla="*/ 654050 h 2317750"/>
                <a:gd name="connsiteX55" fmla="*/ 1593850 w 2095500"/>
                <a:gd name="connsiteY55" fmla="*/ 647700 h 2317750"/>
                <a:gd name="connsiteX56" fmla="*/ 1593850 w 2095500"/>
                <a:gd name="connsiteY56" fmla="*/ 647700 h 2317750"/>
                <a:gd name="connsiteX57" fmla="*/ 1638300 w 2095500"/>
                <a:gd name="connsiteY57" fmla="*/ 615950 h 2317750"/>
                <a:gd name="connsiteX58" fmla="*/ 1682750 w 2095500"/>
                <a:gd name="connsiteY58" fmla="*/ 514350 h 2317750"/>
                <a:gd name="connsiteX59" fmla="*/ 1670050 w 2095500"/>
                <a:gd name="connsiteY59" fmla="*/ 431800 h 2317750"/>
                <a:gd name="connsiteX60" fmla="*/ 1638300 w 2095500"/>
                <a:gd name="connsiteY60" fmla="*/ 349250 h 2317750"/>
                <a:gd name="connsiteX61" fmla="*/ 1612900 w 2095500"/>
                <a:gd name="connsiteY61" fmla="*/ 304800 h 2317750"/>
                <a:gd name="connsiteX62" fmla="*/ 1568450 w 2095500"/>
                <a:gd name="connsiteY62" fmla="*/ 279400 h 2317750"/>
                <a:gd name="connsiteX63" fmla="*/ 1511300 w 2095500"/>
                <a:gd name="connsiteY63" fmla="*/ 273050 h 2317750"/>
                <a:gd name="connsiteX64" fmla="*/ 1454150 w 2095500"/>
                <a:gd name="connsiteY64" fmla="*/ 273050 h 2317750"/>
                <a:gd name="connsiteX65" fmla="*/ 1390650 w 2095500"/>
                <a:gd name="connsiteY65" fmla="*/ 298450 h 2317750"/>
                <a:gd name="connsiteX66" fmla="*/ 1333500 w 2095500"/>
                <a:gd name="connsiteY66" fmla="*/ 311150 h 2317750"/>
                <a:gd name="connsiteX67" fmla="*/ 1308100 w 2095500"/>
                <a:gd name="connsiteY67" fmla="*/ 361950 h 2317750"/>
                <a:gd name="connsiteX68" fmla="*/ 1276350 w 2095500"/>
                <a:gd name="connsiteY68" fmla="*/ 260350 h 2317750"/>
                <a:gd name="connsiteX69" fmla="*/ 1225550 w 2095500"/>
                <a:gd name="connsiteY69" fmla="*/ 222250 h 2317750"/>
                <a:gd name="connsiteX70" fmla="*/ 1181100 w 2095500"/>
                <a:gd name="connsiteY70" fmla="*/ 203200 h 2317750"/>
                <a:gd name="connsiteX71" fmla="*/ 1111250 w 2095500"/>
                <a:gd name="connsiteY71" fmla="*/ 203200 h 2317750"/>
                <a:gd name="connsiteX72" fmla="*/ 1054100 w 2095500"/>
                <a:gd name="connsiteY72" fmla="*/ 228600 h 2317750"/>
                <a:gd name="connsiteX73" fmla="*/ 996950 w 2095500"/>
                <a:gd name="connsiteY73" fmla="*/ 260350 h 2317750"/>
                <a:gd name="connsiteX74" fmla="*/ 946150 w 2095500"/>
                <a:gd name="connsiteY74" fmla="*/ 298450 h 2317750"/>
                <a:gd name="connsiteX75" fmla="*/ 889000 w 2095500"/>
                <a:gd name="connsiteY75" fmla="*/ 317500 h 2317750"/>
                <a:gd name="connsiteX76" fmla="*/ 882650 w 2095500"/>
                <a:gd name="connsiteY76" fmla="*/ 279400 h 2317750"/>
                <a:gd name="connsiteX77" fmla="*/ 889000 w 2095500"/>
                <a:gd name="connsiteY77" fmla="*/ 222250 h 2317750"/>
                <a:gd name="connsiteX78" fmla="*/ 844550 w 2095500"/>
                <a:gd name="connsiteY78" fmla="*/ 133350 h 2317750"/>
                <a:gd name="connsiteX79" fmla="*/ 825500 w 2095500"/>
                <a:gd name="connsiteY79" fmla="*/ 95250 h 2317750"/>
                <a:gd name="connsiteX80" fmla="*/ 787400 w 2095500"/>
                <a:gd name="connsiteY80" fmla="*/ 57150 h 2317750"/>
                <a:gd name="connsiteX81" fmla="*/ 742950 w 2095500"/>
                <a:gd name="connsiteY81" fmla="*/ 19050 h 2317750"/>
                <a:gd name="connsiteX82" fmla="*/ 698500 w 2095500"/>
                <a:gd name="connsiteY82" fmla="*/ 0 h 2317750"/>
                <a:gd name="connsiteX83" fmla="*/ 635000 w 2095500"/>
                <a:gd name="connsiteY83" fmla="*/ 0 h 2317750"/>
                <a:gd name="connsiteX84" fmla="*/ 571500 w 2095500"/>
                <a:gd name="connsiteY84" fmla="*/ 0 h 2317750"/>
                <a:gd name="connsiteX85" fmla="*/ 501650 w 2095500"/>
                <a:gd name="connsiteY85" fmla="*/ 38100 h 2317750"/>
                <a:gd name="connsiteX86" fmla="*/ 444500 w 2095500"/>
                <a:gd name="connsiteY86" fmla="*/ 63500 h 2317750"/>
                <a:gd name="connsiteX87" fmla="*/ 381000 w 2095500"/>
                <a:gd name="connsiteY87" fmla="*/ 107950 h 2317750"/>
                <a:gd name="connsiteX88" fmla="*/ 355600 w 2095500"/>
                <a:gd name="connsiteY88" fmla="*/ 146050 h 2317750"/>
                <a:gd name="connsiteX89" fmla="*/ 336550 w 2095500"/>
                <a:gd name="connsiteY89" fmla="*/ 234950 h 2317750"/>
                <a:gd name="connsiteX90" fmla="*/ 298450 w 2095500"/>
                <a:gd name="connsiteY90" fmla="*/ 139700 h 2317750"/>
                <a:gd name="connsiteX91" fmla="*/ 254000 w 2095500"/>
                <a:gd name="connsiteY91" fmla="*/ 127000 h 2317750"/>
                <a:gd name="connsiteX92" fmla="*/ 170411 w 2095500"/>
                <a:gd name="connsiteY92" fmla="*/ 155806 h 2317750"/>
                <a:gd name="connsiteX0" fmla="*/ 0 w 2095500"/>
                <a:gd name="connsiteY0" fmla="*/ 136525 h 2317750"/>
                <a:gd name="connsiteX1" fmla="*/ 44450 w 2095500"/>
                <a:gd name="connsiteY1" fmla="*/ 2273300 h 2317750"/>
                <a:gd name="connsiteX2" fmla="*/ 927100 w 2095500"/>
                <a:gd name="connsiteY2" fmla="*/ 2317750 h 2317750"/>
                <a:gd name="connsiteX3" fmla="*/ 952500 w 2095500"/>
                <a:gd name="connsiteY3" fmla="*/ 2292350 h 2317750"/>
                <a:gd name="connsiteX4" fmla="*/ 800100 w 2095500"/>
                <a:gd name="connsiteY4" fmla="*/ 2222500 h 2317750"/>
                <a:gd name="connsiteX5" fmla="*/ 965200 w 2095500"/>
                <a:gd name="connsiteY5" fmla="*/ 2222500 h 2317750"/>
                <a:gd name="connsiteX6" fmla="*/ 1098550 w 2095500"/>
                <a:gd name="connsiteY6" fmla="*/ 2254250 h 2317750"/>
                <a:gd name="connsiteX7" fmla="*/ 1187450 w 2095500"/>
                <a:gd name="connsiteY7" fmla="*/ 2254250 h 2317750"/>
                <a:gd name="connsiteX8" fmla="*/ 1231900 w 2095500"/>
                <a:gd name="connsiteY8" fmla="*/ 2209800 h 2317750"/>
                <a:gd name="connsiteX9" fmla="*/ 1320800 w 2095500"/>
                <a:gd name="connsiteY9" fmla="*/ 2216150 h 2317750"/>
                <a:gd name="connsiteX10" fmla="*/ 1409700 w 2095500"/>
                <a:gd name="connsiteY10" fmla="*/ 2241550 h 2317750"/>
                <a:gd name="connsiteX11" fmla="*/ 1504950 w 2095500"/>
                <a:gd name="connsiteY11" fmla="*/ 2266950 h 2317750"/>
                <a:gd name="connsiteX12" fmla="*/ 1612900 w 2095500"/>
                <a:gd name="connsiteY12" fmla="*/ 2266950 h 2317750"/>
                <a:gd name="connsiteX13" fmla="*/ 1682750 w 2095500"/>
                <a:gd name="connsiteY13" fmla="*/ 2266950 h 2317750"/>
                <a:gd name="connsiteX14" fmla="*/ 1727200 w 2095500"/>
                <a:gd name="connsiteY14" fmla="*/ 2216150 h 2317750"/>
                <a:gd name="connsiteX15" fmla="*/ 1765300 w 2095500"/>
                <a:gd name="connsiteY15" fmla="*/ 2171700 h 2317750"/>
                <a:gd name="connsiteX16" fmla="*/ 1765300 w 2095500"/>
                <a:gd name="connsiteY16" fmla="*/ 2114550 h 2317750"/>
                <a:gd name="connsiteX17" fmla="*/ 1866900 w 2095500"/>
                <a:gd name="connsiteY17" fmla="*/ 2203450 h 2317750"/>
                <a:gd name="connsiteX18" fmla="*/ 1974850 w 2095500"/>
                <a:gd name="connsiteY18" fmla="*/ 2216150 h 2317750"/>
                <a:gd name="connsiteX19" fmla="*/ 2089150 w 2095500"/>
                <a:gd name="connsiteY19" fmla="*/ 2247900 h 2317750"/>
                <a:gd name="connsiteX20" fmla="*/ 2095500 w 2095500"/>
                <a:gd name="connsiteY20" fmla="*/ 1974850 h 2317750"/>
                <a:gd name="connsiteX21" fmla="*/ 1847850 w 2095500"/>
                <a:gd name="connsiteY21" fmla="*/ 1860550 h 2317750"/>
                <a:gd name="connsiteX22" fmla="*/ 1746250 w 2095500"/>
                <a:gd name="connsiteY22" fmla="*/ 1835150 h 2317750"/>
                <a:gd name="connsiteX23" fmla="*/ 1670050 w 2095500"/>
                <a:gd name="connsiteY23" fmla="*/ 1771650 h 2317750"/>
                <a:gd name="connsiteX24" fmla="*/ 1619250 w 2095500"/>
                <a:gd name="connsiteY24" fmla="*/ 1733550 h 2317750"/>
                <a:gd name="connsiteX25" fmla="*/ 1549400 w 2095500"/>
                <a:gd name="connsiteY25" fmla="*/ 1708150 h 2317750"/>
                <a:gd name="connsiteX26" fmla="*/ 1492250 w 2095500"/>
                <a:gd name="connsiteY26" fmla="*/ 1689100 h 2317750"/>
                <a:gd name="connsiteX27" fmla="*/ 1422400 w 2095500"/>
                <a:gd name="connsiteY27" fmla="*/ 1663700 h 2317750"/>
                <a:gd name="connsiteX28" fmla="*/ 1390650 w 2095500"/>
                <a:gd name="connsiteY28" fmla="*/ 1631950 h 2317750"/>
                <a:gd name="connsiteX29" fmla="*/ 1473200 w 2095500"/>
                <a:gd name="connsiteY29" fmla="*/ 1682750 h 2317750"/>
                <a:gd name="connsiteX30" fmla="*/ 1517650 w 2095500"/>
                <a:gd name="connsiteY30" fmla="*/ 1682750 h 2317750"/>
                <a:gd name="connsiteX31" fmla="*/ 1517650 w 2095500"/>
                <a:gd name="connsiteY31" fmla="*/ 1682750 h 2317750"/>
                <a:gd name="connsiteX32" fmla="*/ 1619250 w 2095500"/>
                <a:gd name="connsiteY32" fmla="*/ 1676400 h 2317750"/>
                <a:gd name="connsiteX33" fmla="*/ 1695450 w 2095500"/>
                <a:gd name="connsiteY33" fmla="*/ 1631950 h 2317750"/>
                <a:gd name="connsiteX34" fmla="*/ 1739900 w 2095500"/>
                <a:gd name="connsiteY34" fmla="*/ 1562100 h 2317750"/>
                <a:gd name="connsiteX35" fmla="*/ 1758950 w 2095500"/>
                <a:gd name="connsiteY35" fmla="*/ 1524000 h 2317750"/>
                <a:gd name="connsiteX36" fmla="*/ 1778000 w 2095500"/>
                <a:gd name="connsiteY36" fmla="*/ 1473200 h 2317750"/>
                <a:gd name="connsiteX37" fmla="*/ 1778000 w 2095500"/>
                <a:gd name="connsiteY37" fmla="*/ 1435100 h 2317750"/>
                <a:gd name="connsiteX38" fmla="*/ 1803400 w 2095500"/>
                <a:gd name="connsiteY38" fmla="*/ 1460500 h 2317750"/>
                <a:gd name="connsiteX39" fmla="*/ 1905000 w 2095500"/>
                <a:gd name="connsiteY39" fmla="*/ 1441450 h 2317750"/>
                <a:gd name="connsiteX40" fmla="*/ 1974850 w 2095500"/>
                <a:gd name="connsiteY40" fmla="*/ 1377950 h 2317750"/>
                <a:gd name="connsiteX41" fmla="*/ 2006600 w 2095500"/>
                <a:gd name="connsiteY41" fmla="*/ 1333500 h 2317750"/>
                <a:gd name="connsiteX42" fmla="*/ 2032000 w 2095500"/>
                <a:gd name="connsiteY42" fmla="*/ 1270000 h 2317750"/>
                <a:gd name="connsiteX43" fmla="*/ 2032000 w 2095500"/>
                <a:gd name="connsiteY43" fmla="*/ 1193800 h 2317750"/>
                <a:gd name="connsiteX44" fmla="*/ 2006600 w 2095500"/>
                <a:gd name="connsiteY44" fmla="*/ 1092200 h 2317750"/>
                <a:gd name="connsiteX45" fmla="*/ 1943100 w 2095500"/>
                <a:gd name="connsiteY45" fmla="*/ 1016000 h 2317750"/>
                <a:gd name="connsiteX46" fmla="*/ 1917700 w 2095500"/>
                <a:gd name="connsiteY46" fmla="*/ 984250 h 2317750"/>
                <a:gd name="connsiteX47" fmla="*/ 1911350 w 2095500"/>
                <a:gd name="connsiteY47" fmla="*/ 920750 h 2317750"/>
                <a:gd name="connsiteX48" fmla="*/ 1892300 w 2095500"/>
                <a:gd name="connsiteY48" fmla="*/ 857250 h 2317750"/>
                <a:gd name="connsiteX49" fmla="*/ 1860550 w 2095500"/>
                <a:gd name="connsiteY49" fmla="*/ 774700 h 2317750"/>
                <a:gd name="connsiteX50" fmla="*/ 1822450 w 2095500"/>
                <a:gd name="connsiteY50" fmla="*/ 723900 h 2317750"/>
                <a:gd name="connsiteX51" fmla="*/ 1778000 w 2095500"/>
                <a:gd name="connsiteY51" fmla="*/ 673100 h 2317750"/>
                <a:gd name="connsiteX52" fmla="*/ 1778000 w 2095500"/>
                <a:gd name="connsiteY52" fmla="*/ 673100 h 2317750"/>
                <a:gd name="connsiteX53" fmla="*/ 1701800 w 2095500"/>
                <a:gd name="connsiteY53" fmla="*/ 654050 h 2317750"/>
                <a:gd name="connsiteX54" fmla="*/ 1644650 w 2095500"/>
                <a:gd name="connsiteY54" fmla="*/ 654050 h 2317750"/>
                <a:gd name="connsiteX55" fmla="*/ 1593850 w 2095500"/>
                <a:gd name="connsiteY55" fmla="*/ 647700 h 2317750"/>
                <a:gd name="connsiteX56" fmla="*/ 1593850 w 2095500"/>
                <a:gd name="connsiteY56" fmla="*/ 647700 h 2317750"/>
                <a:gd name="connsiteX57" fmla="*/ 1638300 w 2095500"/>
                <a:gd name="connsiteY57" fmla="*/ 615950 h 2317750"/>
                <a:gd name="connsiteX58" fmla="*/ 1682750 w 2095500"/>
                <a:gd name="connsiteY58" fmla="*/ 514350 h 2317750"/>
                <a:gd name="connsiteX59" fmla="*/ 1670050 w 2095500"/>
                <a:gd name="connsiteY59" fmla="*/ 431800 h 2317750"/>
                <a:gd name="connsiteX60" fmla="*/ 1638300 w 2095500"/>
                <a:gd name="connsiteY60" fmla="*/ 349250 h 2317750"/>
                <a:gd name="connsiteX61" fmla="*/ 1612900 w 2095500"/>
                <a:gd name="connsiteY61" fmla="*/ 304800 h 2317750"/>
                <a:gd name="connsiteX62" fmla="*/ 1568450 w 2095500"/>
                <a:gd name="connsiteY62" fmla="*/ 279400 h 2317750"/>
                <a:gd name="connsiteX63" fmla="*/ 1511300 w 2095500"/>
                <a:gd name="connsiteY63" fmla="*/ 273050 h 2317750"/>
                <a:gd name="connsiteX64" fmla="*/ 1454150 w 2095500"/>
                <a:gd name="connsiteY64" fmla="*/ 273050 h 2317750"/>
                <a:gd name="connsiteX65" fmla="*/ 1390650 w 2095500"/>
                <a:gd name="connsiteY65" fmla="*/ 298450 h 2317750"/>
                <a:gd name="connsiteX66" fmla="*/ 1333500 w 2095500"/>
                <a:gd name="connsiteY66" fmla="*/ 311150 h 2317750"/>
                <a:gd name="connsiteX67" fmla="*/ 1308100 w 2095500"/>
                <a:gd name="connsiteY67" fmla="*/ 361950 h 2317750"/>
                <a:gd name="connsiteX68" fmla="*/ 1276350 w 2095500"/>
                <a:gd name="connsiteY68" fmla="*/ 260350 h 2317750"/>
                <a:gd name="connsiteX69" fmla="*/ 1225550 w 2095500"/>
                <a:gd name="connsiteY69" fmla="*/ 222250 h 2317750"/>
                <a:gd name="connsiteX70" fmla="*/ 1181100 w 2095500"/>
                <a:gd name="connsiteY70" fmla="*/ 203200 h 2317750"/>
                <a:gd name="connsiteX71" fmla="*/ 1111250 w 2095500"/>
                <a:gd name="connsiteY71" fmla="*/ 203200 h 2317750"/>
                <a:gd name="connsiteX72" fmla="*/ 1054100 w 2095500"/>
                <a:gd name="connsiteY72" fmla="*/ 228600 h 2317750"/>
                <a:gd name="connsiteX73" fmla="*/ 996950 w 2095500"/>
                <a:gd name="connsiteY73" fmla="*/ 260350 h 2317750"/>
                <a:gd name="connsiteX74" fmla="*/ 946150 w 2095500"/>
                <a:gd name="connsiteY74" fmla="*/ 298450 h 2317750"/>
                <a:gd name="connsiteX75" fmla="*/ 889000 w 2095500"/>
                <a:gd name="connsiteY75" fmla="*/ 317500 h 2317750"/>
                <a:gd name="connsiteX76" fmla="*/ 882650 w 2095500"/>
                <a:gd name="connsiteY76" fmla="*/ 279400 h 2317750"/>
                <a:gd name="connsiteX77" fmla="*/ 889000 w 2095500"/>
                <a:gd name="connsiteY77" fmla="*/ 222250 h 2317750"/>
                <a:gd name="connsiteX78" fmla="*/ 844550 w 2095500"/>
                <a:gd name="connsiteY78" fmla="*/ 133350 h 2317750"/>
                <a:gd name="connsiteX79" fmla="*/ 825500 w 2095500"/>
                <a:gd name="connsiteY79" fmla="*/ 95250 h 2317750"/>
                <a:gd name="connsiteX80" fmla="*/ 787400 w 2095500"/>
                <a:gd name="connsiteY80" fmla="*/ 57150 h 2317750"/>
                <a:gd name="connsiteX81" fmla="*/ 742950 w 2095500"/>
                <a:gd name="connsiteY81" fmla="*/ 19050 h 2317750"/>
                <a:gd name="connsiteX82" fmla="*/ 698500 w 2095500"/>
                <a:gd name="connsiteY82" fmla="*/ 0 h 2317750"/>
                <a:gd name="connsiteX83" fmla="*/ 635000 w 2095500"/>
                <a:gd name="connsiteY83" fmla="*/ 0 h 2317750"/>
                <a:gd name="connsiteX84" fmla="*/ 571500 w 2095500"/>
                <a:gd name="connsiteY84" fmla="*/ 0 h 2317750"/>
                <a:gd name="connsiteX85" fmla="*/ 501650 w 2095500"/>
                <a:gd name="connsiteY85" fmla="*/ 38100 h 2317750"/>
                <a:gd name="connsiteX86" fmla="*/ 444500 w 2095500"/>
                <a:gd name="connsiteY86" fmla="*/ 63500 h 2317750"/>
                <a:gd name="connsiteX87" fmla="*/ 381000 w 2095500"/>
                <a:gd name="connsiteY87" fmla="*/ 107950 h 2317750"/>
                <a:gd name="connsiteX88" fmla="*/ 355600 w 2095500"/>
                <a:gd name="connsiteY88" fmla="*/ 146050 h 2317750"/>
                <a:gd name="connsiteX89" fmla="*/ 336550 w 2095500"/>
                <a:gd name="connsiteY89" fmla="*/ 234950 h 2317750"/>
                <a:gd name="connsiteX90" fmla="*/ 298450 w 2095500"/>
                <a:gd name="connsiteY90" fmla="*/ 139700 h 2317750"/>
                <a:gd name="connsiteX91" fmla="*/ 254000 w 2095500"/>
                <a:gd name="connsiteY91" fmla="*/ 127000 h 2317750"/>
                <a:gd name="connsiteX92" fmla="*/ 112222 w 2095500"/>
                <a:gd name="connsiteY92" fmla="*/ 118399 h 2317750"/>
                <a:gd name="connsiteX0" fmla="*/ 0 w 2095500"/>
                <a:gd name="connsiteY0" fmla="*/ 136525 h 2317750"/>
                <a:gd name="connsiteX1" fmla="*/ 44450 w 2095500"/>
                <a:gd name="connsiteY1" fmla="*/ 2273300 h 2317750"/>
                <a:gd name="connsiteX2" fmla="*/ 927100 w 2095500"/>
                <a:gd name="connsiteY2" fmla="*/ 2317750 h 2317750"/>
                <a:gd name="connsiteX3" fmla="*/ 952500 w 2095500"/>
                <a:gd name="connsiteY3" fmla="*/ 2292350 h 2317750"/>
                <a:gd name="connsiteX4" fmla="*/ 800100 w 2095500"/>
                <a:gd name="connsiteY4" fmla="*/ 2222500 h 2317750"/>
                <a:gd name="connsiteX5" fmla="*/ 965200 w 2095500"/>
                <a:gd name="connsiteY5" fmla="*/ 2222500 h 2317750"/>
                <a:gd name="connsiteX6" fmla="*/ 1098550 w 2095500"/>
                <a:gd name="connsiteY6" fmla="*/ 2254250 h 2317750"/>
                <a:gd name="connsiteX7" fmla="*/ 1187450 w 2095500"/>
                <a:gd name="connsiteY7" fmla="*/ 2254250 h 2317750"/>
                <a:gd name="connsiteX8" fmla="*/ 1231900 w 2095500"/>
                <a:gd name="connsiteY8" fmla="*/ 2209800 h 2317750"/>
                <a:gd name="connsiteX9" fmla="*/ 1320800 w 2095500"/>
                <a:gd name="connsiteY9" fmla="*/ 2216150 h 2317750"/>
                <a:gd name="connsiteX10" fmla="*/ 1409700 w 2095500"/>
                <a:gd name="connsiteY10" fmla="*/ 2241550 h 2317750"/>
                <a:gd name="connsiteX11" fmla="*/ 1504950 w 2095500"/>
                <a:gd name="connsiteY11" fmla="*/ 2266950 h 2317750"/>
                <a:gd name="connsiteX12" fmla="*/ 1612900 w 2095500"/>
                <a:gd name="connsiteY12" fmla="*/ 2266950 h 2317750"/>
                <a:gd name="connsiteX13" fmla="*/ 1682750 w 2095500"/>
                <a:gd name="connsiteY13" fmla="*/ 2266950 h 2317750"/>
                <a:gd name="connsiteX14" fmla="*/ 1727200 w 2095500"/>
                <a:gd name="connsiteY14" fmla="*/ 2216150 h 2317750"/>
                <a:gd name="connsiteX15" fmla="*/ 1765300 w 2095500"/>
                <a:gd name="connsiteY15" fmla="*/ 2171700 h 2317750"/>
                <a:gd name="connsiteX16" fmla="*/ 1765300 w 2095500"/>
                <a:gd name="connsiteY16" fmla="*/ 2114550 h 2317750"/>
                <a:gd name="connsiteX17" fmla="*/ 1866900 w 2095500"/>
                <a:gd name="connsiteY17" fmla="*/ 2203450 h 2317750"/>
                <a:gd name="connsiteX18" fmla="*/ 1974850 w 2095500"/>
                <a:gd name="connsiteY18" fmla="*/ 2216150 h 2317750"/>
                <a:gd name="connsiteX19" fmla="*/ 2089150 w 2095500"/>
                <a:gd name="connsiteY19" fmla="*/ 2247900 h 2317750"/>
                <a:gd name="connsiteX20" fmla="*/ 2095500 w 2095500"/>
                <a:gd name="connsiteY20" fmla="*/ 1974850 h 2317750"/>
                <a:gd name="connsiteX21" fmla="*/ 1847850 w 2095500"/>
                <a:gd name="connsiteY21" fmla="*/ 1860550 h 2317750"/>
                <a:gd name="connsiteX22" fmla="*/ 1746250 w 2095500"/>
                <a:gd name="connsiteY22" fmla="*/ 1835150 h 2317750"/>
                <a:gd name="connsiteX23" fmla="*/ 1670050 w 2095500"/>
                <a:gd name="connsiteY23" fmla="*/ 1771650 h 2317750"/>
                <a:gd name="connsiteX24" fmla="*/ 1619250 w 2095500"/>
                <a:gd name="connsiteY24" fmla="*/ 1733550 h 2317750"/>
                <a:gd name="connsiteX25" fmla="*/ 1549400 w 2095500"/>
                <a:gd name="connsiteY25" fmla="*/ 1708150 h 2317750"/>
                <a:gd name="connsiteX26" fmla="*/ 1492250 w 2095500"/>
                <a:gd name="connsiteY26" fmla="*/ 1689100 h 2317750"/>
                <a:gd name="connsiteX27" fmla="*/ 1422400 w 2095500"/>
                <a:gd name="connsiteY27" fmla="*/ 1663700 h 2317750"/>
                <a:gd name="connsiteX28" fmla="*/ 1390650 w 2095500"/>
                <a:gd name="connsiteY28" fmla="*/ 1631950 h 2317750"/>
                <a:gd name="connsiteX29" fmla="*/ 1473200 w 2095500"/>
                <a:gd name="connsiteY29" fmla="*/ 1682750 h 2317750"/>
                <a:gd name="connsiteX30" fmla="*/ 1517650 w 2095500"/>
                <a:gd name="connsiteY30" fmla="*/ 1682750 h 2317750"/>
                <a:gd name="connsiteX31" fmla="*/ 1517650 w 2095500"/>
                <a:gd name="connsiteY31" fmla="*/ 1682750 h 2317750"/>
                <a:gd name="connsiteX32" fmla="*/ 1619250 w 2095500"/>
                <a:gd name="connsiteY32" fmla="*/ 1676400 h 2317750"/>
                <a:gd name="connsiteX33" fmla="*/ 1695450 w 2095500"/>
                <a:gd name="connsiteY33" fmla="*/ 1631950 h 2317750"/>
                <a:gd name="connsiteX34" fmla="*/ 1739900 w 2095500"/>
                <a:gd name="connsiteY34" fmla="*/ 1562100 h 2317750"/>
                <a:gd name="connsiteX35" fmla="*/ 1758950 w 2095500"/>
                <a:gd name="connsiteY35" fmla="*/ 1524000 h 2317750"/>
                <a:gd name="connsiteX36" fmla="*/ 1778000 w 2095500"/>
                <a:gd name="connsiteY36" fmla="*/ 1473200 h 2317750"/>
                <a:gd name="connsiteX37" fmla="*/ 1778000 w 2095500"/>
                <a:gd name="connsiteY37" fmla="*/ 1435100 h 2317750"/>
                <a:gd name="connsiteX38" fmla="*/ 1803400 w 2095500"/>
                <a:gd name="connsiteY38" fmla="*/ 1460500 h 2317750"/>
                <a:gd name="connsiteX39" fmla="*/ 1905000 w 2095500"/>
                <a:gd name="connsiteY39" fmla="*/ 1441450 h 2317750"/>
                <a:gd name="connsiteX40" fmla="*/ 1974850 w 2095500"/>
                <a:gd name="connsiteY40" fmla="*/ 1377950 h 2317750"/>
                <a:gd name="connsiteX41" fmla="*/ 2006600 w 2095500"/>
                <a:gd name="connsiteY41" fmla="*/ 1333500 h 2317750"/>
                <a:gd name="connsiteX42" fmla="*/ 2032000 w 2095500"/>
                <a:gd name="connsiteY42" fmla="*/ 1270000 h 2317750"/>
                <a:gd name="connsiteX43" fmla="*/ 2032000 w 2095500"/>
                <a:gd name="connsiteY43" fmla="*/ 1193800 h 2317750"/>
                <a:gd name="connsiteX44" fmla="*/ 2006600 w 2095500"/>
                <a:gd name="connsiteY44" fmla="*/ 1092200 h 2317750"/>
                <a:gd name="connsiteX45" fmla="*/ 1943100 w 2095500"/>
                <a:gd name="connsiteY45" fmla="*/ 1016000 h 2317750"/>
                <a:gd name="connsiteX46" fmla="*/ 1917700 w 2095500"/>
                <a:gd name="connsiteY46" fmla="*/ 984250 h 2317750"/>
                <a:gd name="connsiteX47" fmla="*/ 1911350 w 2095500"/>
                <a:gd name="connsiteY47" fmla="*/ 920750 h 2317750"/>
                <a:gd name="connsiteX48" fmla="*/ 1892300 w 2095500"/>
                <a:gd name="connsiteY48" fmla="*/ 857250 h 2317750"/>
                <a:gd name="connsiteX49" fmla="*/ 1860550 w 2095500"/>
                <a:gd name="connsiteY49" fmla="*/ 774700 h 2317750"/>
                <a:gd name="connsiteX50" fmla="*/ 1822450 w 2095500"/>
                <a:gd name="connsiteY50" fmla="*/ 723900 h 2317750"/>
                <a:gd name="connsiteX51" fmla="*/ 1778000 w 2095500"/>
                <a:gd name="connsiteY51" fmla="*/ 673100 h 2317750"/>
                <a:gd name="connsiteX52" fmla="*/ 1778000 w 2095500"/>
                <a:gd name="connsiteY52" fmla="*/ 673100 h 2317750"/>
                <a:gd name="connsiteX53" fmla="*/ 1701800 w 2095500"/>
                <a:gd name="connsiteY53" fmla="*/ 654050 h 2317750"/>
                <a:gd name="connsiteX54" fmla="*/ 1644650 w 2095500"/>
                <a:gd name="connsiteY54" fmla="*/ 654050 h 2317750"/>
                <a:gd name="connsiteX55" fmla="*/ 1593850 w 2095500"/>
                <a:gd name="connsiteY55" fmla="*/ 647700 h 2317750"/>
                <a:gd name="connsiteX56" fmla="*/ 1593850 w 2095500"/>
                <a:gd name="connsiteY56" fmla="*/ 647700 h 2317750"/>
                <a:gd name="connsiteX57" fmla="*/ 1638300 w 2095500"/>
                <a:gd name="connsiteY57" fmla="*/ 615950 h 2317750"/>
                <a:gd name="connsiteX58" fmla="*/ 1682750 w 2095500"/>
                <a:gd name="connsiteY58" fmla="*/ 514350 h 2317750"/>
                <a:gd name="connsiteX59" fmla="*/ 1670050 w 2095500"/>
                <a:gd name="connsiteY59" fmla="*/ 431800 h 2317750"/>
                <a:gd name="connsiteX60" fmla="*/ 1638300 w 2095500"/>
                <a:gd name="connsiteY60" fmla="*/ 349250 h 2317750"/>
                <a:gd name="connsiteX61" fmla="*/ 1612900 w 2095500"/>
                <a:gd name="connsiteY61" fmla="*/ 304800 h 2317750"/>
                <a:gd name="connsiteX62" fmla="*/ 1568450 w 2095500"/>
                <a:gd name="connsiteY62" fmla="*/ 279400 h 2317750"/>
                <a:gd name="connsiteX63" fmla="*/ 1511300 w 2095500"/>
                <a:gd name="connsiteY63" fmla="*/ 273050 h 2317750"/>
                <a:gd name="connsiteX64" fmla="*/ 1454150 w 2095500"/>
                <a:gd name="connsiteY64" fmla="*/ 273050 h 2317750"/>
                <a:gd name="connsiteX65" fmla="*/ 1390650 w 2095500"/>
                <a:gd name="connsiteY65" fmla="*/ 298450 h 2317750"/>
                <a:gd name="connsiteX66" fmla="*/ 1333500 w 2095500"/>
                <a:gd name="connsiteY66" fmla="*/ 311150 h 2317750"/>
                <a:gd name="connsiteX67" fmla="*/ 1308100 w 2095500"/>
                <a:gd name="connsiteY67" fmla="*/ 361950 h 2317750"/>
                <a:gd name="connsiteX68" fmla="*/ 1276350 w 2095500"/>
                <a:gd name="connsiteY68" fmla="*/ 260350 h 2317750"/>
                <a:gd name="connsiteX69" fmla="*/ 1225550 w 2095500"/>
                <a:gd name="connsiteY69" fmla="*/ 222250 h 2317750"/>
                <a:gd name="connsiteX70" fmla="*/ 1181100 w 2095500"/>
                <a:gd name="connsiteY70" fmla="*/ 203200 h 2317750"/>
                <a:gd name="connsiteX71" fmla="*/ 1111250 w 2095500"/>
                <a:gd name="connsiteY71" fmla="*/ 203200 h 2317750"/>
                <a:gd name="connsiteX72" fmla="*/ 1054100 w 2095500"/>
                <a:gd name="connsiteY72" fmla="*/ 228600 h 2317750"/>
                <a:gd name="connsiteX73" fmla="*/ 996950 w 2095500"/>
                <a:gd name="connsiteY73" fmla="*/ 260350 h 2317750"/>
                <a:gd name="connsiteX74" fmla="*/ 946150 w 2095500"/>
                <a:gd name="connsiteY74" fmla="*/ 298450 h 2317750"/>
                <a:gd name="connsiteX75" fmla="*/ 889000 w 2095500"/>
                <a:gd name="connsiteY75" fmla="*/ 317500 h 2317750"/>
                <a:gd name="connsiteX76" fmla="*/ 882650 w 2095500"/>
                <a:gd name="connsiteY76" fmla="*/ 279400 h 2317750"/>
                <a:gd name="connsiteX77" fmla="*/ 889000 w 2095500"/>
                <a:gd name="connsiteY77" fmla="*/ 222250 h 2317750"/>
                <a:gd name="connsiteX78" fmla="*/ 844550 w 2095500"/>
                <a:gd name="connsiteY78" fmla="*/ 133350 h 2317750"/>
                <a:gd name="connsiteX79" fmla="*/ 825500 w 2095500"/>
                <a:gd name="connsiteY79" fmla="*/ 95250 h 2317750"/>
                <a:gd name="connsiteX80" fmla="*/ 787400 w 2095500"/>
                <a:gd name="connsiteY80" fmla="*/ 57150 h 2317750"/>
                <a:gd name="connsiteX81" fmla="*/ 742950 w 2095500"/>
                <a:gd name="connsiteY81" fmla="*/ 19050 h 2317750"/>
                <a:gd name="connsiteX82" fmla="*/ 698500 w 2095500"/>
                <a:gd name="connsiteY82" fmla="*/ 0 h 2317750"/>
                <a:gd name="connsiteX83" fmla="*/ 635000 w 2095500"/>
                <a:gd name="connsiteY83" fmla="*/ 0 h 2317750"/>
                <a:gd name="connsiteX84" fmla="*/ 571500 w 2095500"/>
                <a:gd name="connsiteY84" fmla="*/ 0 h 2317750"/>
                <a:gd name="connsiteX85" fmla="*/ 501650 w 2095500"/>
                <a:gd name="connsiteY85" fmla="*/ 38100 h 2317750"/>
                <a:gd name="connsiteX86" fmla="*/ 444500 w 2095500"/>
                <a:gd name="connsiteY86" fmla="*/ 63500 h 2317750"/>
                <a:gd name="connsiteX87" fmla="*/ 381000 w 2095500"/>
                <a:gd name="connsiteY87" fmla="*/ 107950 h 2317750"/>
                <a:gd name="connsiteX88" fmla="*/ 355600 w 2095500"/>
                <a:gd name="connsiteY88" fmla="*/ 146050 h 2317750"/>
                <a:gd name="connsiteX89" fmla="*/ 336550 w 2095500"/>
                <a:gd name="connsiteY89" fmla="*/ 234950 h 2317750"/>
                <a:gd name="connsiteX90" fmla="*/ 298450 w 2095500"/>
                <a:gd name="connsiteY90" fmla="*/ 139700 h 2317750"/>
                <a:gd name="connsiteX91" fmla="*/ 254000 w 2095500"/>
                <a:gd name="connsiteY91" fmla="*/ 127000 h 2317750"/>
                <a:gd name="connsiteX92" fmla="*/ 95596 w 2095500"/>
                <a:gd name="connsiteY92" fmla="*/ 105930 h 2317750"/>
                <a:gd name="connsiteX0" fmla="*/ 0 w 2095500"/>
                <a:gd name="connsiteY0" fmla="*/ 136525 h 2317750"/>
                <a:gd name="connsiteX1" fmla="*/ 44450 w 2095500"/>
                <a:gd name="connsiteY1" fmla="*/ 2273300 h 2317750"/>
                <a:gd name="connsiteX2" fmla="*/ 927100 w 2095500"/>
                <a:gd name="connsiteY2" fmla="*/ 2317750 h 2317750"/>
                <a:gd name="connsiteX3" fmla="*/ 952500 w 2095500"/>
                <a:gd name="connsiteY3" fmla="*/ 2292350 h 2317750"/>
                <a:gd name="connsiteX4" fmla="*/ 800100 w 2095500"/>
                <a:gd name="connsiteY4" fmla="*/ 2222500 h 2317750"/>
                <a:gd name="connsiteX5" fmla="*/ 965200 w 2095500"/>
                <a:gd name="connsiteY5" fmla="*/ 2222500 h 2317750"/>
                <a:gd name="connsiteX6" fmla="*/ 1098550 w 2095500"/>
                <a:gd name="connsiteY6" fmla="*/ 2254250 h 2317750"/>
                <a:gd name="connsiteX7" fmla="*/ 1187450 w 2095500"/>
                <a:gd name="connsiteY7" fmla="*/ 2254250 h 2317750"/>
                <a:gd name="connsiteX8" fmla="*/ 1231900 w 2095500"/>
                <a:gd name="connsiteY8" fmla="*/ 2209800 h 2317750"/>
                <a:gd name="connsiteX9" fmla="*/ 1320800 w 2095500"/>
                <a:gd name="connsiteY9" fmla="*/ 2216150 h 2317750"/>
                <a:gd name="connsiteX10" fmla="*/ 1409700 w 2095500"/>
                <a:gd name="connsiteY10" fmla="*/ 2241550 h 2317750"/>
                <a:gd name="connsiteX11" fmla="*/ 1504950 w 2095500"/>
                <a:gd name="connsiteY11" fmla="*/ 2266950 h 2317750"/>
                <a:gd name="connsiteX12" fmla="*/ 1612900 w 2095500"/>
                <a:gd name="connsiteY12" fmla="*/ 2266950 h 2317750"/>
                <a:gd name="connsiteX13" fmla="*/ 1682750 w 2095500"/>
                <a:gd name="connsiteY13" fmla="*/ 2266950 h 2317750"/>
                <a:gd name="connsiteX14" fmla="*/ 1727200 w 2095500"/>
                <a:gd name="connsiteY14" fmla="*/ 2216150 h 2317750"/>
                <a:gd name="connsiteX15" fmla="*/ 1765300 w 2095500"/>
                <a:gd name="connsiteY15" fmla="*/ 2171700 h 2317750"/>
                <a:gd name="connsiteX16" fmla="*/ 1765300 w 2095500"/>
                <a:gd name="connsiteY16" fmla="*/ 2114550 h 2317750"/>
                <a:gd name="connsiteX17" fmla="*/ 1866900 w 2095500"/>
                <a:gd name="connsiteY17" fmla="*/ 2203450 h 2317750"/>
                <a:gd name="connsiteX18" fmla="*/ 1974850 w 2095500"/>
                <a:gd name="connsiteY18" fmla="*/ 2216150 h 2317750"/>
                <a:gd name="connsiteX19" fmla="*/ 2089150 w 2095500"/>
                <a:gd name="connsiteY19" fmla="*/ 2247900 h 2317750"/>
                <a:gd name="connsiteX20" fmla="*/ 2095500 w 2095500"/>
                <a:gd name="connsiteY20" fmla="*/ 1974850 h 2317750"/>
                <a:gd name="connsiteX21" fmla="*/ 1847850 w 2095500"/>
                <a:gd name="connsiteY21" fmla="*/ 1860550 h 2317750"/>
                <a:gd name="connsiteX22" fmla="*/ 1746250 w 2095500"/>
                <a:gd name="connsiteY22" fmla="*/ 1835150 h 2317750"/>
                <a:gd name="connsiteX23" fmla="*/ 1670050 w 2095500"/>
                <a:gd name="connsiteY23" fmla="*/ 1771650 h 2317750"/>
                <a:gd name="connsiteX24" fmla="*/ 1619250 w 2095500"/>
                <a:gd name="connsiteY24" fmla="*/ 1733550 h 2317750"/>
                <a:gd name="connsiteX25" fmla="*/ 1549400 w 2095500"/>
                <a:gd name="connsiteY25" fmla="*/ 1708150 h 2317750"/>
                <a:gd name="connsiteX26" fmla="*/ 1492250 w 2095500"/>
                <a:gd name="connsiteY26" fmla="*/ 1689100 h 2317750"/>
                <a:gd name="connsiteX27" fmla="*/ 1422400 w 2095500"/>
                <a:gd name="connsiteY27" fmla="*/ 1663700 h 2317750"/>
                <a:gd name="connsiteX28" fmla="*/ 1390650 w 2095500"/>
                <a:gd name="connsiteY28" fmla="*/ 1631950 h 2317750"/>
                <a:gd name="connsiteX29" fmla="*/ 1473200 w 2095500"/>
                <a:gd name="connsiteY29" fmla="*/ 1682750 h 2317750"/>
                <a:gd name="connsiteX30" fmla="*/ 1517650 w 2095500"/>
                <a:gd name="connsiteY30" fmla="*/ 1682750 h 2317750"/>
                <a:gd name="connsiteX31" fmla="*/ 1517650 w 2095500"/>
                <a:gd name="connsiteY31" fmla="*/ 1682750 h 2317750"/>
                <a:gd name="connsiteX32" fmla="*/ 1619250 w 2095500"/>
                <a:gd name="connsiteY32" fmla="*/ 1676400 h 2317750"/>
                <a:gd name="connsiteX33" fmla="*/ 1695450 w 2095500"/>
                <a:gd name="connsiteY33" fmla="*/ 1631950 h 2317750"/>
                <a:gd name="connsiteX34" fmla="*/ 1739900 w 2095500"/>
                <a:gd name="connsiteY34" fmla="*/ 1562100 h 2317750"/>
                <a:gd name="connsiteX35" fmla="*/ 1758950 w 2095500"/>
                <a:gd name="connsiteY35" fmla="*/ 1524000 h 2317750"/>
                <a:gd name="connsiteX36" fmla="*/ 1778000 w 2095500"/>
                <a:gd name="connsiteY36" fmla="*/ 1473200 h 2317750"/>
                <a:gd name="connsiteX37" fmla="*/ 1778000 w 2095500"/>
                <a:gd name="connsiteY37" fmla="*/ 1435100 h 2317750"/>
                <a:gd name="connsiteX38" fmla="*/ 1803400 w 2095500"/>
                <a:gd name="connsiteY38" fmla="*/ 1460500 h 2317750"/>
                <a:gd name="connsiteX39" fmla="*/ 1905000 w 2095500"/>
                <a:gd name="connsiteY39" fmla="*/ 1441450 h 2317750"/>
                <a:gd name="connsiteX40" fmla="*/ 1974850 w 2095500"/>
                <a:gd name="connsiteY40" fmla="*/ 1377950 h 2317750"/>
                <a:gd name="connsiteX41" fmla="*/ 2006600 w 2095500"/>
                <a:gd name="connsiteY41" fmla="*/ 1333500 h 2317750"/>
                <a:gd name="connsiteX42" fmla="*/ 2032000 w 2095500"/>
                <a:gd name="connsiteY42" fmla="*/ 1270000 h 2317750"/>
                <a:gd name="connsiteX43" fmla="*/ 2032000 w 2095500"/>
                <a:gd name="connsiteY43" fmla="*/ 1193800 h 2317750"/>
                <a:gd name="connsiteX44" fmla="*/ 2006600 w 2095500"/>
                <a:gd name="connsiteY44" fmla="*/ 1092200 h 2317750"/>
                <a:gd name="connsiteX45" fmla="*/ 1943100 w 2095500"/>
                <a:gd name="connsiteY45" fmla="*/ 1016000 h 2317750"/>
                <a:gd name="connsiteX46" fmla="*/ 1917700 w 2095500"/>
                <a:gd name="connsiteY46" fmla="*/ 984250 h 2317750"/>
                <a:gd name="connsiteX47" fmla="*/ 1911350 w 2095500"/>
                <a:gd name="connsiteY47" fmla="*/ 920750 h 2317750"/>
                <a:gd name="connsiteX48" fmla="*/ 1892300 w 2095500"/>
                <a:gd name="connsiteY48" fmla="*/ 857250 h 2317750"/>
                <a:gd name="connsiteX49" fmla="*/ 1860550 w 2095500"/>
                <a:gd name="connsiteY49" fmla="*/ 774700 h 2317750"/>
                <a:gd name="connsiteX50" fmla="*/ 1822450 w 2095500"/>
                <a:gd name="connsiteY50" fmla="*/ 723900 h 2317750"/>
                <a:gd name="connsiteX51" fmla="*/ 1778000 w 2095500"/>
                <a:gd name="connsiteY51" fmla="*/ 673100 h 2317750"/>
                <a:gd name="connsiteX52" fmla="*/ 1778000 w 2095500"/>
                <a:gd name="connsiteY52" fmla="*/ 673100 h 2317750"/>
                <a:gd name="connsiteX53" fmla="*/ 1701800 w 2095500"/>
                <a:gd name="connsiteY53" fmla="*/ 654050 h 2317750"/>
                <a:gd name="connsiteX54" fmla="*/ 1644650 w 2095500"/>
                <a:gd name="connsiteY54" fmla="*/ 654050 h 2317750"/>
                <a:gd name="connsiteX55" fmla="*/ 1593850 w 2095500"/>
                <a:gd name="connsiteY55" fmla="*/ 647700 h 2317750"/>
                <a:gd name="connsiteX56" fmla="*/ 1593850 w 2095500"/>
                <a:gd name="connsiteY56" fmla="*/ 647700 h 2317750"/>
                <a:gd name="connsiteX57" fmla="*/ 1638300 w 2095500"/>
                <a:gd name="connsiteY57" fmla="*/ 615950 h 2317750"/>
                <a:gd name="connsiteX58" fmla="*/ 1682750 w 2095500"/>
                <a:gd name="connsiteY58" fmla="*/ 514350 h 2317750"/>
                <a:gd name="connsiteX59" fmla="*/ 1670050 w 2095500"/>
                <a:gd name="connsiteY59" fmla="*/ 431800 h 2317750"/>
                <a:gd name="connsiteX60" fmla="*/ 1638300 w 2095500"/>
                <a:gd name="connsiteY60" fmla="*/ 349250 h 2317750"/>
                <a:gd name="connsiteX61" fmla="*/ 1612900 w 2095500"/>
                <a:gd name="connsiteY61" fmla="*/ 304800 h 2317750"/>
                <a:gd name="connsiteX62" fmla="*/ 1568450 w 2095500"/>
                <a:gd name="connsiteY62" fmla="*/ 279400 h 2317750"/>
                <a:gd name="connsiteX63" fmla="*/ 1511300 w 2095500"/>
                <a:gd name="connsiteY63" fmla="*/ 273050 h 2317750"/>
                <a:gd name="connsiteX64" fmla="*/ 1454150 w 2095500"/>
                <a:gd name="connsiteY64" fmla="*/ 273050 h 2317750"/>
                <a:gd name="connsiteX65" fmla="*/ 1390650 w 2095500"/>
                <a:gd name="connsiteY65" fmla="*/ 298450 h 2317750"/>
                <a:gd name="connsiteX66" fmla="*/ 1333500 w 2095500"/>
                <a:gd name="connsiteY66" fmla="*/ 311150 h 2317750"/>
                <a:gd name="connsiteX67" fmla="*/ 1308100 w 2095500"/>
                <a:gd name="connsiteY67" fmla="*/ 361950 h 2317750"/>
                <a:gd name="connsiteX68" fmla="*/ 1276350 w 2095500"/>
                <a:gd name="connsiteY68" fmla="*/ 260350 h 2317750"/>
                <a:gd name="connsiteX69" fmla="*/ 1225550 w 2095500"/>
                <a:gd name="connsiteY69" fmla="*/ 222250 h 2317750"/>
                <a:gd name="connsiteX70" fmla="*/ 1181100 w 2095500"/>
                <a:gd name="connsiteY70" fmla="*/ 203200 h 2317750"/>
                <a:gd name="connsiteX71" fmla="*/ 1111250 w 2095500"/>
                <a:gd name="connsiteY71" fmla="*/ 203200 h 2317750"/>
                <a:gd name="connsiteX72" fmla="*/ 1054100 w 2095500"/>
                <a:gd name="connsiteY72" fmla="*/ 228600 h 2317750"/>
                <a:gd name="connsiteX73" fmla="*/ 996950 w 2095500"/>
                <a:gd name="connsiteY73" fmla="*/ 260350 h 2317750"/>
                <a:gd name="connsiteX74" fmla="*/ 946150 w 2095500"/>
                <a:gd name="connsiteY74" fmla="*/ 298450 h 2317750"/>
                <a:gd name="connsiteX75" fmla="*/ 889000 w 2095500"/>
                <a:gd name="connsiteY75" fmla="*/ 317500 h 2317750"/>
                <a:gd name="connsiteX76" fmla="*/ 882650 w 2095500"/>
                <a:gd name="connsiteY76" fmla="*/ 279400 h 2317750"/>
                <a:gd name="connsiteX77" fmla="*/ 889000 w 2095500"/>
                <a:gd name="connsiteY77" fmla="*/ 222250 h 2317750"/>
                <a:gd name="connsiteX78" fmla="*/ 844550 w 2095500"/>
                <a:gd name="connsiteY78" fmla="*/ 133350 h 2317750"/>
                <a:gd name="connsiteX79" fmla="*/ 825500 w 2095500"/>
                <a:gd name="connsiteY79" fmla="*/ 95250 h 2317750"/>
                <a:gd name="connsiteX80" fmla="*/ 787400 w 2095500"/>
                <a:gd name="connsiteY80" fmla="*/ 57150 h 2317750"/>
                <a:gd name="connsiteX81" fmla="*/ 742950 w 2095500"/>
                <a:gd name="connsiteY81" fmla="*/ 19050 h 2317750"/>
                <a:gd name="connsiteX82" fmla="*/ 698500 w 2095500"/>
                <a:gd name="connsiteY82" fmla="*/ 0 h 2317750"/>
                <a:gd name="connsiteX83" fmla="*/ 635000 w 2095500"/>
                <a:gd name="connsiteY83" fmla="*/ 0 h 2317750"/>
                <a:gd name="connsiteX84" fmla="*/ 571500 w 2095500"/>
                <a:gd name="connsiteY84" fmla="*/ 0 h 2317750"/>
                <a:gd name="connsiteX85" fmla="*/ 501650 w 2095500"/>
                <a:gd name="connsiteY85" fmla="*/ 38100 h 2317750"/>
                <a:gd name="connsiteX86" fmla="*/ 444500 w 2095500"/>
                <a:gd name="connsiteY86" fmla="*/ 63500 h 2317750"/>
                <a:gd name="connsiteX87" fmla="*/ 381000 w 2095500"/>
                <a:gd name="connsiteY87" fmla="*/ 107950 h 2317750"/>
                <a:gd name="connsiteX88" fmla="*/ 355600 w 2095500"/>
                <a:gd name="connsiteY88" fmla="*/ 146050 h 2317750"/>
                <a:gd name="connsiteX89" fmla="*/ 336550 w 2095500"/>
                <a:gd name="connsiteY89" fmla="*/ 234950 h 2317750"/>
                <a:gd name="connsiteX90" fmla="*/ 298450 w 2095500"/>
                <a:gd name="connsiteY90" fmla="*/ 139700 h 2317750"/>
                <a:gd name="connsiteX91" fmla="*/ 212436 w 2095500"/>
                <a:gd name="connsiteY91" fmla="*/ 143625 h 2317750"/>
                <a:gd name="connsiteX92" fmla="*/ 95596 w 2095500"/>
                <a:gd name="connsiteY92" fmla="*/ 105930 h 2317750"/>
                <a:gd name="connsiteX0" fmla="*/ 0 w 2095500"/>
                <a:gd name="connsiteY0" fmla="*/ 136525 h 2317750"/>
                <a:gd name="connsiteX1" fmla="*/ 44450 w 2095500"/>
                <a:gd name="connsiteY1" fmla="*/ 2273300 h 2317750"/>
                <a:gd name="connsiteX2" fmla="*/ 927100 w 2095500"/>
                <a:gd name="connsiteY2" fmla="*/ 2317750 h 2317750"/>
                <a:gd name="connsiteX3" fmla="*/ 952500 w 2095500"/>
                <a:gd name="connsiteY3" fmla="*/ 2292350 h 2317750"/>
                <a:gd name="connsiteX4" fmla="*/ 800100 w 2095500"/>
                <a:gd name="connsiteY4" fmla="*/ 2222500 h 2317750"/>
                <a:gd name="connsiteX5" fmla="*/ 965200 w 2095500"/>
                <a:gd name="connsiteY5" fmla="*/ 2222500 h 2317750"/>
                <a:gd name="connsiteX6" fmla="*/ 1098550 w 2095500"/>
                <a:gd name="connsiteY6" fmla="*/ 2254250 h 2317750"/>
                <a:gd name="connsiteX7" fmla="*/ 1187450 w 2095500"/>
                <a:gd name="connsiteY7" fmla="*/ 2254250 h 2317750"/>
                <a:gd name="connsiteX8" fmla="*/ 1231900 w 2095500"/>
                <a:gd name="connsiteY8" fmla="*/ 2209800 h 2317750"/>
                <a:gd name="connsiteX9" fmla="*/ 1320800 w 2095500"/>
                <a:gd name="connsiteY9" fmla="*/ 2216150 h 2317750"/>
                <a:gd name="connsiteX10" fmla="*/ 1409700 w 2095500"/>
                <a:gd name="connsiteY10" fmla="*/ 2241550 h 2317750"/>
                <a:gd name="connsiteX11" fmla="*/ 1504950 w 2095500"/>
                <a:gd name="connsiteY11" fmla="*/ 2266950 h 2317750"/>
                <a:gd name="connsiteX12" fmla="*/ 1612900 w 2095500"/>
                <a:gd name="connsiteY12" fmla="*/ 2266950 h 2317750"/>
                <a:gd name="connsiteX13" fmla="*/ 1682750 w 2095500"/>
                <a:gd name="connsiteY13" fmla="*/ 2266950 h 2317750"/>
                <a:gd name="connsiteX14" fmla="*/ 1727200 w 2095500"/>
                <a:gd name="connsiteY14" fmla="*/ 2216150 h 2317750"/>
                <a:gd name="connsiteX15" fmla="*/ 1765300 w 2095500"/>
                <a:gd name="connsiteY15" fmla="*/ 2171700 h 2317750"/>
                <a:gd name="connsiteX16" fmla="*/ 1765300 w 2095500"/>
                <a:gd name="connsiteY16" fmla="*/ 2114550 h 2317750"/>
                <a:gd name="connsiteX17" fmla="*/ 1866900 w 2095500"/>
                <a:gd name="connsiteY17" fmla="*/ 2203450 h 2317750"/>
                <a:gd name="connsiteX18" fmla="*/ 1974850 w 2095500"/>
                <a:gd name="connsiteY18" fmla="*/ 2216150 h 2317750"/>
                <a:gd name="connsiteX19" fmla="*/ 2089150 w 2095500"/>
                <a:gd name="connsiteY19" fmla="*/ 2247900 h 2317750"/>
                <a:gd name="connsiteX20" fmla="*/ 2095500 w 2095500"/>
                <a:gd name="connsiteY20" fmla="*/ 1974850 h 2317750"/>
                <a:gd name="connsiteX21" fmla="*/ 1847850 w 2095500"/>
                <a:gd name="connsiteY21" fmla="*/ 1860550 h 2317750"/>
                <a:gd name="connsiteX22" fmla="*/ 1746250 w 2095500"/>
                <a:gd name="connsiteY22" fmla="*/ 1835150 h 2317750"/>
                <a:gd name="connsiteX23" fmla="*/ 1670050 w 2095500"/>
                <a:gd name="connsiteY23" fmla="*/ 1771650 h 2317750"/>
                <a:gd name="connsiteX24" fmla="*/ 1619250 w 2095500"/>
                <a:gd name="connsiteY24" fmla="*/ 1733550 h 2317750"/>
                <a:gd name="connsiteX25" fmla="*/ 1549400 w 2095500"/>
                <a:gd name="connsiteY25" fmla="*/ 1708150 h 2317750"/>
                <a:gd name="connsiteX26" fmla="*/ 1492250 w 2095500"/>
                <a:gd name="connsiteY26" fmla="*/ 1689100 h 2317750"/>
                <a:gd name="connsiteX27" fmla="*/ 1422400 w 2095500"/>
                <a:gd name="connsiteY27" fmla="*/ 1663700 h 2317750"/>
                <a:gd name="connsiteX28" fmla="*/ 1390650 w 2095500"/>
                <a:gd name="connsiteY28" fmla="*/ 1631950 h 2317750"/>
                <a:gd name="connsiteX29" fmla="*/ 1473200 w 2095500"/>
                <a:gd name="connsiteY29" fmla="*/ 1682750 h 2317750"/>
                <a:gd name="connsiteX30" fmla="*/ 1517650 w 2095500"/>
                <a:gd name="connsiteY30" fmla="*/ 1682750 h 2317750"/>
                <a:gd name="connsiteX31" fmla="*/ 1517650 w 2095500"/>
                <a:gd name="connsiteY31" fmla="*/ 1682750 h 2317750"/>
                <a:gd name="connsiteX32" fmla="*/ 1619250 w 2095500"/>
                <a:gd name="connsiteY32" fmla="*/ 1676400 h 2317750"/>
                <a:gd name="connsiteX33" fmla="*/ 1695450 w 2095500"/>
                <a:gd name="connsiteY33" fmla="*/ 1631950 h 2317750"/>
                <a:gd name="connsiteX34" fmla="*/ 1739900 w 2095500"/>
                <a:gd name="connsiteY34" fmla="*/ 1562100 h 2317750"/>
                <a:gd name="connsiteX35" fmla="*/ 1758950 w 2095500"/>
                <a:gd name="connsiteY35" fmla="*/ 1524000 h 2317750"/>
                <a:gd name="connsiteX36" fmla="*/ 1778000 w 2095500"/>
                <a:gd name="connsiteY36" fmla="*/ 1473200 h 2317750"/>
                <a:gd name="connsiteX37" fmla="*/ 1778000 w 2095500"/>
                <a:gd name="connsiteY37" fmla="*/ 1435100 h 2317750"/>
                <a:gd name="connsiteX38" fmla="*/ 1803400 w 2095500"/>
                <a:gd name="connsiteY38" fmla="*/ 1460500 h 2317750"/>
                <a:gd name="connsiteX39" fmla="*/ 1905000 w 2095500"/>
                <a:gd name="connsiteY39" fmla="*/ 1441450 h 2317750"/>
                <a:gd name="connsiteX40" fmla="*/ 1974850 w 2095500"/>
                <a:gd name="connsiteY40" fmla="*/ 1377950 h 2317750"/>
                <a:gd name="connsiteX41" fmla="*/ 2006600 w 2095500"/>
                <a:gd name="connsiteY41" fmla="*/ 1333500 h 2317750"/>
                <a:gd name="connsiteX42" fmla="*/ 2032000 w 2095500"/>
                <a:gd name="connsiteY42" fmla="*/ 1270000 h 2317750"/>
                <a:gd name="connsiteX43" fmla="*/ 2032000 w 2095500"/>
                <a:gd name="connsiteY43" fmla="*/ 1193800 h 2317750"/>
                <a:gd name="connsiteX44" fmla="*/ 2006600 w 2095500"/>
                <a:gd name="connsiteY44" fmla="*/ 1092200 h 2317750"/>
                <a:gd name="connsiteX45" fmla="*/ 1943100 w 2095500"/>
                <a:gd name="connsiteY45" fmla="*/ 1016000 h 2317750"/>
                <a:gd name="connsiteX46" fmla="*/ 1917700 w 2095500"/>
                <a:gd name="connsiteY46" fmla="*/ 984250 h 2317750"/>
                <a:gd name="connsiteX47" fmla="*/ 1911350 w 2095500"/>
                <a:gd name="connsiteY47" fmla="*/ 920750 h 2317750"/>
                <a:gd name="connsiteX48" fmla="*/ 1892300 w 2095500"/>
                <a:gd name="connsiteY48" fmla="*/ 857250 h 2317750"/>
                <a:gd name="connsiteX49" fmla="*/ 1860550 w 2095500"/>
                <a:gd name="connsiteY49" fmla="*/ 774700 h 2317750"/>
                <a:gd name="connsiteX50" fmla="*/ 1822450 w 2095500"/>
                <a:gd name="connsiteY50" fmla="*/ 723900 h 2317750"/>
                <a:gd name="connsiteX51" fmla="*/ 1778000 w 2095500"/>
                <a:gd name="connsiteY51" fmla="*/ 673100 h 2317750"/>
                <a:gd name="connsiteX52" fmla="*/ 1778000 w 2095500"/>
                <a:gd name="connsiteY52" fmla="*/ 673100 h 2317750"/>
                <a:gd name="connsiteX53" fmla="*/ 1701800 w 2095500"/>
                <a:gd name="connsiteY53" fmla="*/ 654050 h 2317750"/>
                <a:gd name="connsiteX54" fmla="*/ 1644650 w 2095500"/>
                <a:gd name="connsiteY54" fmla="*/ 654050 h 2317750"/>
                <a:gd name="connsiteX55" fmla="*/ 1593850 w 2095500"/>
                <a:gd name="connsiteY55" fmla="*/ 647700 h 2317750"/>
                <a:gd name="connsiteX56" fmla="*/ 1593850 w 2095500"/>
                <a:gd name="connsiteY56" fmla="*/ 647700 h 2317750"/>
                <a:gd name="connsiteX57" fmla="*/ 1638300 w 2095500"/>
                <a:gd name="connsiteY57" fmla="*/ 615950 h 2317750"/>
                <a:gd name="connsiteX58" fmla="*/ 1682750 w 2095500"/>
                <a:gd name="connsiteY58" fmla="*/ 514350 h 2317750"/>
                <a:gd name="connsiteX59" fmla="*/ 1670050 w 2095500"/>
                <a:gd name="connsiteY59" fmla="*/ 431800 h 2317750"/>
                <a:gd name="connsiteX60" fmla="*/ 1638300 w 2095500"/>
                <a:gd name="connsiteY60" fmla="*/ 349250 h 2317750"/>
                <a:gd name="connsiteX61" fmla="*/ 1612900 w 2095500"/>
                <a:gd name="connsiteY61" fmla="*/ 304800 h 2317750"/>
                <a:gd name="connsiteX62" fmla="*/ 1568450 w 2095500"/>
                <a:gd name="connsiteY62" fmla="*/ 279400 h 2317750"/>
                <a:gd name="connsiteX63" fmla="*/ 1511300 w 2095500"/>
                <a:gd name="connsiteY63" fmla="*/ 273050 h 2317750"/>
                <a:gd name="connsiteX64" fmla="*/ 1454150 w 2095500"/>
                <a:gd name="connsiteY64" fmla="*/ 273050 h 2317750"/>
                <a:gd name="connsiteX65" fmla="*/ 1390650 w 2095500"/>
                <a:gd name="connsiteY65" fmla="*/ 298450 h 2317750"/>
                <a:gd name="connsiteX66" fmla="*/ 1333500 w 2095500"/>
                <a:gd name="connsiteY66" fmla="*/ 311150 h 2317750"/>
                <a:gd name="connsiteX67" fmla="*/ 1308100 w 2095500"/>
                <a:gd name="connsiteY67" fmla="*/ 361950 h 2317750"/>
                <a:gd name="connsiteX68" fmla="*/ 1276350 w 2095500"/>
                <a:gd name="connsiteY68" fmla="*/ 260350 h 2317750"/>
                <a:gd name="connsiteX69" fmla="*/ 1225550 w 2095500"/>
                <a:gd name="connsiteY69" fmla="*/ 222250 h 2317750"/>
                <a:gd name="connsiteX70" fmla="*/ 1181100 w 2095500"/>
                <a:gd name="connsiteY70" fmla="*/ 203200 h 2317750"/>
                <a:gd name="connsiteX71" fmla="*/ 1111250 w 2095500"/>
                <a:gd name="connsiteY71" fmla="*/ 203200 h 2317750"/>
                <a:gd name="connsiteX72" fmla="*/ 1054100 w 2095500"/>
                <a:gd name="connsiteY72" fmla="*/ 228600 h 2317750"/>
                <a:gd name="connsiteX73" fmla="*/ 996950 w 2095500"/>
                <a:gd name="connsiteY73" fmla="*/ 260350 h 2317750"/>
                <a:gd name="connsiteX74" fmla="*/ 946150 w 2095500"/>
                <a:gd name="connsiteY74" fmla="*/ 298450 h 2317750"/>
                <a:gd name="connsiteX75" fmla="*/ 889000 w 2095500"/>
                <a:gd name="connsiteY75" fmla="*/ 317500 h 2317750"/>
                <a:gd name="connsiteX76" fmla="*/ 882650 w 2095500"/>
                <a:gd name="connsiteY76" fmla="*/ 279400 h 2317750"/>
                <a:gd name="connsiteX77" fmla="*/ 889000 w 2095500"/>
                <a:gd name="connsiteY77" fmla="*/ 222250 h 2317750"/>
                <a:gd name="connsiteX78" fmla="*/ 844550 w 2095500"/>
                <a:gd name="connsiteY78" fmla="*/ 133350 h 2317750"/>
                <a:gd name="connsiteX79" fmla="*/ 825500 w 2095500"/>
                <a:gd name="connsiteY79" fmla="*/ 95250 h 2317750"/>
                <a:gd name="connsiteX80" fmla="*/ 787400 w 2095500"/>
                <a:gd name="connsiteY80" fmla="*/ 57150 h 2317750"/>
                <a:gd name="connsiteX81" fmla="*/ 742950 w 2095500"/>
                <a:gd name="connsiteY81" fmla="*/ 19050 h 2317750"/>
                <a:gd name="connsiteX82" fmla="*/ 698500 w 2095500"/>
                <a:gd name="connsiteY82" fmla="*/ 0 h 2317750"/>
                <a:gd name="connsiteX83" fmla="*/ 635000 w 2095500"/>
                <a:gd name="connsiteY83" fmla="*/ 0 h 2317750"/>
                <a:gd name="connsiteX84" fmla="*/ 571500 w 2095500"/>
                <a:gd name="connsiteY84" fmla="*/ 0 h 2317750"/>
                <a:gd name="connsiteX85" fmla="*/ 501650 w 2095500"/>
                <a:gd name="connsiteY85" fmla="*/ 38100 h 2317750"/>
                <a:gd name="connsiteX86" fmla="*/ 444500 w 2095500"/>
                <a:gd name="connsiteY86" fmla="*/ 63500 h 2317750"/>
                <a:gd name="connsiteX87" fmla="*/ 381000 w 2095500"/>
                <a:gd name="connsiteY87" fmla="*/ 107950 h 2317750"/>
                <a:gd name="connsiteX88" fmla="*/ 355600 w 2095500"/>
                <a:gd name="connsiteY88" fmla="*/ 146050 h 2317750"/>
                <a:gd name="connsiteX89" fmla="*/ 336550 w 2095500"/>
                <a:gd name="connsiteY89" fmla="*/ 234950 h 2317750"/>
                <a:gd name="connsiteX90" fmla="*/ 298450 w 2095500"/>
                <a:gd name="connsiteY90" fmla="*/ 139700 h 2317750"/>
                <a:gd name="connsiteX91" fmla="*/ 212436 w 2095500"/>
                <a:gd name="connsiteY91" fmla="*/ 143625 h 2317750"/>
                <a:gd name="connsiteX92" fmla="*/ 95596 w 2095500"/>
                <a:gd name="connsiteY92" fmla="*/ 105930 h 2317750"/>
                <a:gd name="connsiteX0" fmla="*/ 0 w 2095500"/>
                <a:gd name="connsiteY0" fmla="*/ 136525 h 2317750"/>
                <a:gd name="connsiteX1" fmla="*/ 44450 w 2095500"/>
                <a:gd name="connsiteY1" fmla="*/ 2273300 h 2317750"/>
                <a:gd name="connsiteX2" fmla="*/ 927100 w 2095500"/>
                <a:gd name="connsiteY2" fmla="*/ 2317750 h 2317750"/>
                <a:gd name="connsiteX3" fmla="*/ 952500 w 2095500"/>
                <a:gd name="connsiteY3" fmla="*/ 2292350 h 2317750"/>
                <a:gd name="connsiteX4" fmla="*/ 800100 w 2095500"/>
                <a:gd name="connsiteY4" fmla="*/ 2222500 h 2317750"/>
                <a:gd name="connsiteX5" fmla="*/ 965200 w 2095500"/>
                <a:gd name="connsiteY5" fmla="*/ 2222500 h 2317750"/>
                <a:gd name="connsiteX6" fmla="*/ 1098550 w 2095500"/>
                <a:gd name="connsiteY6" fmla="*/ 2254250 h 2317750"/>
                <a:gd name="connsiteX7" fmla="*/ 1187450 w 2095500"/>
                <a:gd name="connsiteY7" fmla="*/ 2254250 h 2317750"/>
                <a:gd name="connsiteX8" fmla="*/ 1231900 w 2095500"/>
                <a:gd name="connsiteY8" fmla="*/ 2209800 h 2317750"/>
                <a:gd name="connsiteX9" fmla="*/ 1320800 w 2095500"/>
                <a:gd name="connsiteY9" fmla="*/ 2216150 h 2317750"/>
                <a:gd name="connsiteX10" fmla="*/ 1409700 w 2095500"/>
                <a:gd name="connsiteY10" fmla="*/ 2241550 h 2317750"/>
                <a:gd name="connsiteX11" fmla="*/ 1504950 w 2095500"/>
                <a:gd name="connsiteY11" fmla="*/ 2266950 h 2317750"/>
                <a:gd name="connsiteX12" fmla="*/ 1612900 w 2095500"/>
                <a:gd name="connsiteY12" fmla="*/ 2266950 h 2317750"/>
                <a:gd name="connsiteX13" fmla="*/ 1682750 w 2095500"/>
                <a:gd name="connsiteY13" fmla="*/ 2266950 h 2317750"/>
                <a:gd name="connsiteX14" fmla="*/ 1727200 w 2095500"/>
                <a:gd name="connsiteY14" fmla="*/ 2216150 h 2317750"/>
                <a:gd name="connsiteX15" fmla="*/ 1765300 w 2095500"/>
                <a:gd name="connsiteY15" fmla="*/ 2171700 h 2317750"/>
                <a:gd name="connsiteX16" fmla="*/ 1765300 w 2095500"/>
                <a:gd name="connsiteY16" fmla="*/ 2114550 h 2317750"/>
                <a:gd name="connsiteX17" fmla="*/ 1866900 w 2095500"/>
                <a:gd name="connsiteY17" fmla="*/ 2203450 h 2317750"/>
                <a:gd name="connsiteX18" fmla="*/ 1974850 w 2095500"/>
                <a:gd name="connsiteY18" fmla="*/ 2216150 h 2317750"/>
                <a:gd name="connsiteX19" fmla="*/ 2089150 w 2095500"/>
                <a:gd name="connsiteY19" fmla="*/ 2247900 h 2317750"/>
                <a:gd name="connsiteX20" fmla="*/ 2095500 w 2095500"/>
                <a:gd name="connsiteY20" fmla="*/ 1974850 h 2317750"/>
                <a:gd name="connsiteX21" fmla="*/ 1847850 w 2095500"/>
                <a:gd name="connsiteY21" fmla="*/ 1860550 h 2317750"/>
                <a:gd name="connsiteX22" fmla="*/ 1746250 w 2095500"/>
                <a:gd name="connsiteY22" fmla="*/ 1835150 h 2317750"/>
                <a:gd name="connsiteX23" fmla="*/ 1670050 w 2095500"/>
                <a:gd name="connsiteY23" fmla="*/ 1771650 h 2317750"/>
                <a:gd name="connsiteX24" fmla="*/ 1619250 w 2095500"/>
                <a:gd name="connsiteY24" fmla="*/ 1733550 h 2317750"/>
                <a:gd name="connsiteX25" fmla="*/ 1549400 w 2095500"/>
                <a:gd name="connsiteY25" fmla="*/ 1708150 h 2317750"/>
                <a:gd name="connsiteX26" fmla="*/ 1492250 w 2095500"/>
                <a:gd name="connsiteY26" fmla="*/ 1689100 h 2317750"/>
                <a:gd name="connsiteX27" fmla="*/ 1422400 w 2095500"/>
                <a:gd name="connsiteY27" fmla="*/ 1663700 h 2317750"/>
                <a:gd name="connsiteX28" fmla="*/ 1390650 w 2095500"/>
                <a:gd name="connsiteY28" fmla="*/ 1631950 h 2317750"/>
                <a:gd name="connsiteX29" fmla="*/ 1473200 w 2095500"/>
                <a:gd name="connsiteY29" fmla="*/ 1682750 h 2317750"/>
                <a:gd name="connsiteX30" fmla="*/ 1517650 w 2095500"/>
                <a:gd name="connsiteY30" fmla="*/ 1682750 h 2317750"/>
                <a:gd name="connsiteX31" fmla="*/ 1517650 w 2095500"/>
                <a:gd name="connsiteY31" fmla="*/ 1682750 h 2317750"/>
                <a:gd name="connsiteX32" fmla="*/ 1619250 w 2095500"/>
                <a:gd name="connsiteY32" fmla="*/ 1676400 h 2317750"/>
                <a:gd name="connsiteX33" fmla="*/ 1695450 w 2095500"/>
                <a:gd name="connsiteY33" fmla="*/ 1631950 h 2317750"/>
                <a:gd name="connsiteX34" fmla="*/ 1739900 w 2095500"/>
                <a:gd name="connsiteY34" fmla="*/ 1562100 h 2317750"/>
                <a:gd name="connsiteX35" fmla="*/ 1758950 w 2095500"/>
                <a:gd name="connsiteY35" fmla="*/ 1524000 h 2317750"/>
                <a:gd name="connsiteX36" fmla="*/ 1778000 w 2095500"/>
                <a:gd name="connsiteY36" fmla="*/ 1473200 h 2317750"/>
                <a:gd name="connsiteX37" fmla="*/ 1778000 w 2095500"/>
                <a:gd name="connsiteY37" fmla="*/ 1435100 h 2317750"/>
                <a:gd name="connsiteX38" fmla="*/ 1803400 w 2095500"/>
                <a:gd name="connsiteY38" fmla="*/ 1460500 h 2317750"/>
                <a:gd name="connsiteX39" fmla="*/ 1905000 w 2095500"/>
                <a:gd name="connsiteY39" fmla="*/ 1441450 h 2317750"/>
                <a:gd name="connsiteX40" fmla="*/ 1974850 w 2095500"/>
                <a:gd name="connsiteY40" fmla="*/ 1377950 h 2317750"/>
                <a:gd name="connsiteX41" fmla="*/ 2006600 w 2095500"/>
                <a:gd name="connsiteY41" fmla="*/ 1333500 h 2317750"/>
                <a:gd name="connsiteX42" fmla="*/ 2032000 w 2095500"/>
                <a:gd name="connsiteY42" fmla="*/ 1270000 h 2317750"/>
                <a:gd name="connsiteX43" fmla="*/ 2032000 w 2095500"/>
                <a:gd name="connsiteY43" fmla="*/ 1193800 h 2317750"/>
                <a:gd name="connsiteX44" fmla="*/ 2006600 w 2095500"/>
                <a:gd name="connsiteY44" fmla="*/ 1092200 h 2317750"/>
                <a:gd name="connsiteX45" fmla="*/ 1943100 w 2095500"/>
                <a:gd name="connsiteY45" fmla="*/ 1016000 h 2317750"/>
                <a:gd name="connsiteX46" fmla="*/ 1917700 w 2095500"/>
                <a:gd name="connsiteY46" fmla="*/ 984250 h 2317750"/>
                <a:gd name="connsiteX47" fmla="*/ 1911350 w 2095500"/>
                <a:gd name="connsiteY47" fmla="*/ 920750 h 2317750"/>
                <a:gd name="connsiteX48" fmla="*/ 1892300 w 2095500"/>
                <a:gd name="connsiteY48" fmla="*/ 857250 h 2317750"/>
                <a:gd name="connsiteX49" fmla="*/ 1860550 w 2095500"/>
                <a:gd name="connsiteY49" fmla="*/ 774700 h 2317750"/>
                <a:gd name="connsiteX50" fmla="*/ 1822450 w 2095500"/>
                <a:gd name="connsiteY50" fmla="*/ 723900 h 2317750"/>
                <a:gd name="connsiteX51" fmla="*/ 1778000 w 2095500"/>
                <a:gd name="connsiteY51" fmla="*/ 673100 h 2317750"/>
                <a:gd name="connsiteX52" fmla="*/ 1778000 w 2095500"/>
                <a:gd name="connsiteY52" fmla="*/ 673100 h 2317750"/>
                <a:gd name="connsiteX53" fmla="*/ 1701800 w 2095500"/>
                <a:gd name="connsiteY53" fmla="*/ 654050 h 2317750"/>
                <a:gd name="connsiteX54" fmla="*/ 1644650 w 2095500"/>
                <a:gd name="connsiteY54" fmla="*/ 654050 h 2317750"/>
                <a:gd name="connsiteX55" fmla="*/ 1593850 w 2095500"/>
                <a:gd name="connsiteY55" fmla="*/ 647700 h 2317750"/>
                <a:gd name="connsiteX56" fmla="*/ 1593850 w 2095500"/>
                <a:gd name="connsiteY56" fmla="*/ 647700 h 2317750"/>
                <a:gd name="connsiteX57" fmla="*/ 1638300 w 2095500"/>
                <a:gd name="connsiteY57" fmla="*/ 615950 h 2317750"/>
                <a:gd name="connsiteX58" fmla="*/ 1682750 w 2095500"/>
                <a:gd name="connsiteY58" fmla="*/ 514350 h 2317750"/>
                <a:gd name="connsiteX59" fmla="*/ 1670050 w 2095500"/>
                <a:gd name="connsiteY59" fmla="*/ 431800 h 2317750"/>
                <a:gd name="connsiteX60" fmla="*/ 1638300 w 2095500"/>
                <a:gd name="connsiteY60" fmla="*/ 349250 h 2317750"/>
                <a:gd name="connsiteX61" fmla="*/ 1612900 w 2095500"/>
                <a:gd name="connsiteY61" fmla="*/ 304800 h 2317750"/>
                <a:gd name="connsiteX62" fmla="*/ 1568450 w 2095500"/>
                <a:gd name="connsiteY62" fmla="*/ 279400 h 2317750"/>
                <a:gd name="connsiteX63" fmla="*/ 1511300 w 2095500"/>
                <a:gd name="connsiteY63" fmla="*/ 273050 h 2317750"/>
                <a:gd name="connsiteX64" fmla="*/ 1454150 w 2095500"/>
                <a:gd name="connsiteY64" fmla="*/ 273050 h 2317750"/>
                <a:gd name="connsiteX65" fmla="*/ 1390650 w 2095500"/>
                <a:gd name="connsiteY65" fmla="*/ 298450 h 2317750"/>
                <a:gd name="connsiteX66" fmla="*/ 1333500 w 2095500"/>
                <a:gd name="connsiteY66" fmla="*/ 311150 h 2317750"/>
                <a:gd name="connsiteX67" fmla="*/ 1308100 w 2095500"/>
                <a:gd name="connsiteY67" fmla="*/ 361950 h 2317750"/>
                <a:gd name="connsiteX68" fmla="*/ 1276350 w 2095500"/>
                <a:gd name="connsiteY68" fmla="*/ 260350 h 2317750"/>
                <a:gd name="connsiteX69" fmla="*/ 1225550 w 2095500"/>
                <a:gd name="connsiteY69" fmla="*/ 222250 h 2317750"/>
                <a:gd name="connsiteX70" fmla="*/ 1181100 w 2095500"/>
                <a:gd name="connsiteY70" fmla="*/ 203200 h 2317750"/>
                <a:gd name="connsiteX71" fmla="*/ 1111250 w 2095500"/>
                <a:gd name="connsiteY71" fmla="*/ 203200 h 2317750"/>
                <a:gd name="connsiteX72" fmla="*/ 1054100 w 2095500"/>
                <a:gd name="connsiteY72" fmla="*/ 228600 h 2317750"/>
                <a:gd name="connsiteX73" fmla="*/ 996950 w 2095500"/>
                <a:gd name="connsiteY73" fmla="*/ 260350 h 2317750"/>
                <a:gd name="connsiteX74" fmla="*/ 946150 w 2095500"/>
                <a:gd name="connsiteY74" fmla="*/ 298450 h 2317750"/>
                <a:gd name="connsiteX75" fmla="*/ 889000 w 2095500"/>
                <a:gd name="connsiteY75" fmla="*/ 317500 h 2317750"/>
                <a:gd name="connsiteX76" fmla="*/ 882650 w 2095500"/>
                <a:gd name="connsiteY76" fmla="*/ 279400 h 2317750"/>
                <a:gd name="connsiteX77" fmla="*/ 889000 w 2095500"/>
                <a:gd name="connsiteY77" fmla="*/ 222250 h 2317750"/>
                <a:gd name="connsiteX78" fmla="*/ 844550 w 2095500"/>
                <a:gd name="connsiteY78" fmla="*/ 133350 h 2317750"/>
                <a:gd name="connsiteX79" fmla="*/ 825500 w 2095500"/>
                <a:gd name="connsiteY79" fmla="*/ 95250 h 2317750"/>
                <a:gd name="connsiteX80" fmla="*/ 787400 w 2095500"/>
                <a:gd name="connsiteY80" fmla="*/ 57150 h 2317750"/>
                <a:gd name="connsiteX81" fmla="*/ 742950 w 2095500"/>
                <a:gd name="connsiteY81" fmla="*/ 19050 h 2317750"/>
                <a:gd name="connsiteX82" fmla="*/ 698500 w 2095500"/>
                <a:gd name="connsiteY82" fmla="*/ 0 h 2317750"/>
                <a:gd name="connsiteX83" fmla="*/ 635000 w 2095500"/>
                <a:gd name="connsiteY83" fmla="*/ 0 h 2317750"/>
                <a:gd name="connsiteX84" fmla="*/ 571500 w 2095500"/>
                <a:gd name="connsiteY84" fmla="*/ 0 h 2317750"/>
                <a:gd name="connsiteX85" fmla="*/ 501650 w 2095500"/>
                <a:gd name="connsiteY85" fmla="*/ 38100 h 2317750"/>
                <a:gd name="connsiteX86" fmla="*/ 444500 w 2095500"/>
                <a:gd name="connsiteY86" fmla="*/ 63500 h 2317750"/>
                <a:gd name="connsiteX87" fmla="*/ 381000 w 2095500"/>
                <a:gd name="connsiteY87" fmla="*/ 107950 h 2317750"/>
                <a:gd name="connsiteX88" fmla="*/ 355600 w 2095500"/>
                <a:gd name="connsiteY88" fmla="*/ 146050 h 2317750"/>
                <a:gd name="connsiteX89" fmla="*/ 344863 w 2095500"/>
                <a:gd name="connsiteY89" fmla="*/ 214168 h 2317750"/>
                <a:gd name="connsiteX90" fmla="*/ 298450 w 2095500"/>
                <a:gd name="connsiteY90" fmla="*/ 139700 h 2317750"/>
                <a:gd name="connsiteX91" fmla="*/ 212436 w 2095500"/>
                <a:gd name="connsiteY91" fmla="*/ 143625 h 2317750"/>
                <a:gd name="connsiteX92" fmla="*/ 95596 w 2095500"/>
                <a:gd name="connsiteY92" fmla="*/ 105930 h 2317750"/>
                <a:gd name="connsiteX0" fmla="*/ 0 w 2095500"/>
                <a:gd name="connsiteY0" fmla="*/ 136525 h 2317750"/>
                <a:gd name="connsiteX1" fmla="*/ 44450 w 2095500"/>
                <a:gd name="connsiteY1" fmla="*/ 2273300 h 2317750"/>
                <a:gd name="connsiteX2" fmla="*/ 927100 w 2095500"/>
                <a:gd name="connsiteY2" fmla="*/ 2317750 h 2317750"/>
                <a:gd name="connsiteX3" fmla="*/ 952500 w 2095500"/>
                <a:gd name="connsiteY3" fmla="*/ 2292350 h 2317750"/>
                <a:gd name="connsiteX4" fmla="*/ 800100 w 2095500"/>
                <a:gd name="connsiteY4" fmla="*/ 2222500 h 2317750"/>
                <a:gd name="connsiteX5" fmla="*/ 965200 w 2095500"/>
                <a:gd name="connsiteY5" fmla="*/ 2222500 h 2317750"/>
                <a:gd name="connsiteX6" fmla="*/ 1098550 w 2095500"/>
                <a:gd name="connsiteY6" fmla="*/ 2254250 h 2317750"/>
                <a:gd name="connsiteX7" fmla="*/ 1187450 w 2095500"/>
                <a:gd name="connsiteY7" fmla="*/ 2254250 h 2317750"/>
                <a:gd name="connsiteX8" fmla="*/ 1231900 w 2095500"/>
                <a:gd name="connsiteY8" fmla="*/ 2209800 h 2317750"/>
                <a:gd name="connsiteX9" fmla="*/ 1320800 w 2095500"/>
                <a:gd name="connsiteY9" fmla="*/ 2216150 h 2317750"/>
                <a:gd name="connsiteX10" fmla="*/ 1409700 w 2095500"/>
                <a:gd name="connsiteY10" fmla="*/ 2241550 h 2317750"/>
                <a:gd name="connsiteX11" fmla="*/ 1504950 w 2095500"/>
                <a:gd name="connsiteY11" fmla="*/ 2266950 h 2317750"/>
                <a:gd name="connsiteX12" fmla="*/ 1612900 w 2095500"/>
                <a:gd name="connsiteY12" fmla="*/ 2266950 h 2317750"/>
                <a:gd name="connsiteX13" fmla="*/ 1682750 w 2095500"/>
                <a:gd name="connsiteY13" fmla="*/ 2266950 h 2317750"/>
                <a:gd name="connsiteX14" fmla="*/ 1727200 w 2095500"/>
                <a:gd name="connsiteY14" fmla="*/ 2216150 h 2317750"/>
                <a:gd name="connsiteX15" fmla="*/ 1765300 w 2095500"/>
                <a:gd name="connsiteY15" fmla="*/ 2171700 h 2317750"/>
                <a:gd name="connsiteX16" fmla="*/ 1765300 w 2095500"/>
                <a:gd name="connsiteY16" fmla="*/ 2114550 h 2317750"/>
                <a:gd name="connsiteX17" fmla="*/ 1866900 w 2095500"/>
                <a:gd name="connsiteY17" fmla="*/ 2203450 h 2317750"/>
                <a:gd name="connsiteX18" fmla="*/ 1974850 w 2095500"/>
                <a:gd name="connsiteY18" fmla="*/ 2216150 h 2317750"/>
                <a:gd name="connsiteX19" fmla="*/ 2089150 w 2095500"/>
                <a:gd name="connsiteY19" fmla="*/ 2247900 h 2317750"/>
                <a:gd name="connsiteX20" fmla="*/ 2095500 w 2095500"/>
                <a:gd name="connsiteY20" fmla="*/ 1974850 h 2317750"/>
                <a:gd name="connsiteX21" fmla="*/ 1847850 w 2095500"/>
                <a:gd name="connsiteY21" fmla="*/ 1860550 h 2317750"/>
                <a:gd name="connsiteX22" fmla="*/ 1746250 w 2095500"/>
                <a:gd name="connsiteY22" fmla="*/ 1835150 h 2317750"/>
                <a:gd name="connsiteX23" fmla="*/ 1670050 w 2095500"/>
                <a:gd name="connsiteY23" fmla="*/ 1771650 h 2317750"/>
                <a:gd name="connsiteX24" fmla="*/ 1619250 w 2095500"/>
                <a:gd name="connsiteY24" fmla="*/ 1733550 h 2317750"/>
                <a:gd name="connsiteX25" fmla="*/ 1549400 w 2095500"/>
                <a:gd name="connsiteY25" fmla="*/ 1708150 h 2317750"/>
                <a:gd name="connsiteX26" fmla="*/ 1492250 w 2095500"/>
                <a:gd name="connsiteY26" fmla="*/ 1689100 h 2317750"/>
                <a:gd name="connsiteX27" fmla="*/ 1422400 w 2095500"/>
                <a:gd name="connsiteY27" fmla="*/ 1663700 h 2317750"/>
                <a:gd name="connsiteX28" fmla="*/ 1390650 w 2095500"/>
                <a:gd name="connsiteY28" fmla="*/ 1631950 h 2317750"/>
                <a:gd name="connsiteX29" fmla="*/ 1473200 w 2095500"/>
                <a:gd name="connsiteY29" fmla="*/ 1682750 h 2317750"/>
                <a:gd name="connsiteX30" fmla="*/ 1517650 w 2095500"/>
                <a:gd name="connsiteY30" fmla="*/ 1682750 h 2317750"/>
                <a:gd name="connsiteX31" fmla="*/ 1517650 w 2095500"/>
                <a:gd name="connsiteY31" fmla="*/ 1682750 h 2317750"/>
                <a:gd name="connsiteX32" fmla="*/ 1619250 w 2095500"/>
                <a:gd name="connsiteY32" fmla="*/ 1676400 h 2317750"/>
                <a:gd name="connsiteX33" fmla="*/ 1695450 w 2095500"/>
                <a:gd name="connsiteY33" fmla="*/ 1631950 h 2317750"/>
                <a:gd name="connsiteX34" fmla="*/ 1739900 w 2095500"/>
                <a:gd name="connsiteY34" fmla="*/ 1562100 h 2317750"/>
                <a:gd name="connsiteX35" fmla="*/ 1758950 w 2095500"/>
                <a:gd name="connsiteY35" fmla="*/ 1524000 h 2317750"/>
                <a:gd name="connsiteX36" fmla="*/ 1778000 w 2095500"/>
                <a:gd name="connsiteY36" fmla="*/ 1473200 h 2317750"/>
                <a:gd name="connsiteX37" fmla="*/ 1778000 w 2095500"/>
                <a:gd name="connsiteY37" fmla="*/ 1435100 h 2317750"/>
                <a:gd name="connsiteX38" fmla="*/ 1803400 w 2095500"/>
                <a:gd name="connsiteY38" fmla="*/ 1460500 h 2317750"/>
                <a:gd name="connsiteX39" fmla="*/ 1905000 w 2095500"/>
                <a:gd name="connsiteY39" fmla="*/ 1441450 h 2317750"/>
                <a:gd name="connsiteX40" fmla="*/ 1974850 w 2095500"/>
                <a:gd name="connsiteY40" fmla="*/ 1377950 h 2317750"/>
                <a:gd name="connsiteX41" fmla="*/ 2006600 w 2095500"/>
                <a:gd name="connsiteY41" fmla="*/ 1333500 h 2317750"/>
                <a:gd name="connsiteX42" fmla="*/ 2032000 w 2095500"/>
                <a:gd name="connsiteY42" fmla="*/ 1270000 h 2317750"/>
                <a:gd name="connsiteX43" fmla="*/ 2032000 w 2095500"/>
                <a:gd name="connsiteY43" fmla="*/ 1193800 h 2317750"/>
                <a:gd name="connsiteX44" fmla="*/ 2006600 w 2095500"/>
                <a:gd name="connsiteY44" fmla="*/ 1092200 h 2317750"/>
                <a:gd name="connsiteX45" fmla="*/ 1943100 w 2095500"/>
                <a:gd name="connsiteY45" fmla="*/ 1016000 h 2317750"/>
                <a:gd name="connsiteX46" fmla="*/ 1917700 w 2095500"/>
                <a:gd name="connsiteY46" fmla="*/ 984250 h 2317750"/>
                <a:gd name="connsiteX47" fmla="*/ 1911350 w 2095500"/>
                <a:gd name="connsiteY47" fmla="*/ 920750 h 2317750"/>
                <a:gd name="connsiteX48" fmla="*/ 1892300 w 2095500"/>
                <a:gd name="connsiteY48" fmla="*/ 857250 h 2317750"/>
                <a:gd name="connsiteX49" fmla="*/ 1860550 w 2095500"/>
                <a:gd name="connsiteY49" fmla="*/ 774700 h 2317750"/>
                <a:gd name="connsiteX50" fmla="*/ 1822450 w 2095500"/>
                <a:gd name="connsiteY50" fmla="*/ 723900 h 2317750"/>
                <a:gd name="connsiteX51" fmla="*/ 1778000 w 2095500"/>
                <a:gd name="connsiteY51" fmla="*/ 673100 h 2317750"/>
                <a:gd name="connsiteX52" fmla="*/ 1778000 w 2095500"/>
                <a:gd name="connsiteY52" fmla="*/ 673100 h 2317750"/>
                <a:gd name="connsiteX53" fmla="*/ 1701800 w 2095500"/>
                <a:gd name="connsiteY53" fmla="*/ 654050 h 2317750"/>
                <a:gd name="connsiteX54" fmla="*/ 1644650 w 2095500"/>
                <a:gd name="connsiteY54" fmla="*/ 654050 h 2317750"/>
                <a:gd name="connsiteX55" fmla="*/ 1593850 w 2095500"/>
                <a:gd name="connsiteY55" fmla="*/ 647700 h 2317750"/>
                <a:gd name="connsiteX56" fmla="*/ 1593850 w 2095500"/>
                <a:gd name="connsiteY56" fmla="*/ 647700 h 2317750"/>
                <a:gd name="connsiteX57" fmla="*/ 1638300 w 2095500"/>
                <a:gd name="connsiteY57" fmla="*/ 615950 h 2317750"/>
                <a:gd name="connsiteX58" fmla="*/ 1682750 w 2095500"/>
                <a:gd name="connsiteY58" fmla="*/ 514350 h 2317750"/>
                <a:gd name="connsiteX59" fmla="*/ 1670050 w 2095500"/>
                <a:gd name="connsiteY59" fmla="*/ 431800 h 2317750"/>
                <a:gd name="connsiteX60" fmla="*/ 1638300 w 2095500"/>
                <a:gd name="connsiteY60" fmla="*/ 349250 h 2317750"/>
                <a:gd name="connsiteX61" fmla="*/ 1612900 w 2095500"/>
                <a:gd name="connsiteY61" fmla="*/ 304800 h 2317750"/>
                <a:gd name="connsiteX62" fmla="*/ 1568450 w 2095500"/>
                <a:gd name="connsiteY62" fmla="*/ 279400 h 2317750"/>
                <a:gd name="connsiteX63" fmla="*/ 1511300 w 2095500"/>
                <a:gd name="connsiteY63" fmla="*/ 273050 h 2317750"/>
                <a:gd name="connsiteX64" fmla="*/ 1454150 w 2095500"/>
                <a:gd name="connsiteY64" fmla="*/ 273050 h 2317750"/>
                <a:gd name="connsiteX65" fmla="*/ 1390650 w 2095500"/>
                <a:gd name="connsiteY65" fmla="*/ 298450 h 2317750"/>
                <a:gd name="connsiteX66" fmla="*/ 1333500 w 2095500"/>
                <a:gd name="connsiteY66" fmla="*/ 311150 h 2317750"/>
                <a:gd name="connsiteX67" fmla="*/ 1308100 w 2095500"/>
                <a:gd name="connsiteY67" fmla="*/ 361950 h 2317750"/>
                <a:gd name="connsiteX68" fmla="*/ 1276350 w 2095500"/>
                <a:gd name="connsiteY68" fmla="*/ 260350 h 2317750"/>
                <a:gd name="connsiteX69" fmla="*/ 1225550 w 2095500"/>
                <a:gd name="connsiteY69" fmla="*/ 222250 h 2317750"/>
                <a:gd name="connsiteX70" fmla="*/ 1181100 w 2095500"/>
                <a:gd name="connsiteY70" fmla="*/ 203200 h 2317750"/>
                <a:gd name="connsiteX71" fmla="*/ 1111250 w 2095500"/>
                <a:gd name="connsiteY71" fmla="*/ 203200 h 2317750"/>
                <a:gd name="connsiteX72" fmla="*/ 1054100 w 2095500"/>
                <a:gd name="connsiteY72" fmla="*/ 228600 h 2317750"/>
                <a:gd name="connsiteX73" fmla="*/ 996950 w 2095500"/>
                <a:gd name="connsiteY73" fmla="*/ 260350 h 2317750"/>
                <a:gd name="connsiteX74" fmla="*/ 946150 w 2095500"/>
                <a:gd name="connsiteY74" fmla="*/ 298450 h 2317750"/>
                <a:gd name="connsiteX75" fmla="*/ 889000 w 2095500"/>
                <a:gd name="connsiteY75" fmla="*/ 317500 h 2317750"/>
                <a:gd name="connsiteX76" fmla="*/ 882650 w 2095500"/>
                <a:gd name="connsiteY76" fmla="*/ 279400 h 2317750"/>
                <a:gd name="connsiteX77" fmla="*/ 889000 w 2095500"/>
                <a:gd name="connsiteY77" fmla="*/ 222250 h 2317750"/>
                <a:gd name="connsiteX78" fmla="*/ 844550 w 2095500"/>
                <a:gd name="connsiteY78" fmla="*/ 133350 h 2317750"/>
                <a:gd name="connsiteX79" fmla="*/ 825500 w 2095500"/>
                <a:gd name="connsiteY79" fmla="*/ 95250 h 2317750"/>
                <a:gd name="connsiteX80" fmla="*/ 787400 w 2095500"/>
                <a:gd name="connsiteY80" fmla="*/ 57150 h 2317750"/>
                <a:gd name="connsiteX81" fmla="*/ 742950 w 2095500"/>
                <a:gd name="connsiteY81" fmla="*/ 19050 h 2317750"/>
                <a:gd name="connsiteX82" fmla="*/ 698500 w 2095500"/>
                <a:gd name="connsiteY82" fmla="*/ 0 h 2317750"/>
                <a:gd name="connsiteX83" fmla="*/ 635000 w 2095500"/>
                <a:gd name="connsiteY83" fmla="*/ 0 h 2317750"/>
                <a:gd name="connsiteX84" fmla="*/ 571500 w 2095500"/>
                <a:gd name="connsiteY84" fmla="*/ 0 h 2317750"/>
                <a:gd name="connsiteX85" fmla="*/ 501650 w 2095500"/>
                <a:gd name="connsiteY85" fmla="*/ 38100 h 2317750"/>
                <a:gd name="connsiteX86" fmla="*/ 444500 w 2095500"/>
                <a:gd name="connsiteY86" fmla="*/ 63500 h 2317750"/>
                <a:gd name="connsiteX87" fmla="*/ 381000 w 2095500"/>
                <a:gd name="connsiteY87" fmla="*/ 107950 h 2317750"/>
                <a:gd name="connsiteX88" fmla="*/ 355600 w 2095500"/>
                <a:gd name="connsiteY88" fmla="*/ 146050 h 2317750"/>
                <a:gd name="connsiteX89" fmla="*/ 344863 w 2095500"/>
                <a:gd name="connsiteY89" fmla="*/ 214168 h 2317750"/>
                <a:gd name="connsiteX90" fmla="*/ 302606 w 2095500"/>
                <a:gd name="connsiteY90" fmla="*/ 148013 h 2317750"/>
                <a:gd name="connsiteX91" fmla="*/ 212436 w 2095500"/>
                <a:gd name="connsiteY91" fmla="*/ 143625 h 2317750"/>
                <a:gd name="connsiteX92" fmla="*/ 95596 w 2095500"/>
                <a:gd name="connsiteY92" fmla="*/ 105930 h 231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095500" h="2317750">
                  <a:moveTo>
                    <a:pt x="0" y="136525"/>
                  </a:moveTo>
                  <a:lnTo>
                    <a:pt x="44450" y="2273300"/>
                  </a:lnTo>
                  <a:lnTo>
                    <a:pt x="927100" y="2317750"/>
                  </a:lnTo>
                  <a:lnTo>
                    <a:pt x="952500" y="2292350"/>
                  </a:lnTo>
                  <a:lnTo>
                    <a:pt x="800100" y="2222500"/>
                  </a:lnTo>
                  <a:lnTo>
                    <a:pt x="965200" y="2222500"/>
                  </a:lnTo>
                  <a:lnTo>
                    <a:pt x="1098550" y="2254250"/>
                  </a:lnTo>
                  <a:lnTo>
                    <a:pt x="1187450" y="2254250"/>
                  </a:lnTo>
                  <a:lnTo>
                    <a:pt x="1231900" y="2209800"/>
                  </a:lnTo>
                  <a:lnTo>
                    <a:pt x="1320800" y="2216150"/>
                  </a:lnTo>
                  <a:lnTo>
                    <a:pt x="1409700" y="2241550"/>
                  </a:lnTo>
                  <a:lnTo>
                    <a:pt x="1504950" y="2266950"/>
                  </a:lnTo>
                  <a:lnTo>
                    <a:pt x="1612900" y="2266950"/>
                  </a:lnTo>
                  <a:lnTo>
                    <a:pt x="1682750" y="2266950"/>
                  </a:lnTo>
                  <a:lnTo>
                    <a:pt x="1727200" y="2216150"/>
                  </a:lnTo>
                  <a:lnTo>
                    <a:pt x="1765300" y="2171700"/>
                  </a:lnTo>
                  <a:lnTo>
                    <a:pt x="1765300" y="2114550"/>
                  </a:lnTo>
                  <a:lnTo>
                    <a:pt x="1866900" y="2203450"/>
                  </a:lnTo>
                  <a:lnTo>
                    <a:pt x="1974850" y="2216150"/>
                  </a:lnTo>
                  <a:lnTo>
                    <a:pt x="2089150" y="2247900"/>
                  </a:lnTo>
                  <a:lnTo>
                    <a:pt x="2095500" y="1974850"/>
                  </a:lnTo>
                  <a:lnTo>
                    <a:pt x="1847850" y="1860550"/>
                  </a:lnTo>
                  <a:lnTo>
                    <a:pt x="1746250" y="1835150"/>
                  </a:lnTo>
                  <a:lnTo>
                    <a:pt x="1670050" y="1771650"/>
                  </a:lnTo>
                  <a:lnTo>
                    <a:pt x="1619250" y="1733550"/>
                  </a:lnTo>
                  <a:lnTo>
                    <a:pt x="1549400" y="1708150"/>
                  </a:lnTo>
                  <a:lnTo>
                    <a:pt x="1492250" y="1689100"/>
                  </a:lnTo>
                  <a:lnTo>
                    <a:pt x="1422400" y="1663700"/>
                  </a:lnTo>
                  <a:lnTo>
                    <a:pt x="1390650" y="1631950"/>
                  </a:lnTo>
                  <a:lnTo>
                    <a:pt x="1473200" y="1682750"/>
                  </a:lnTo>
                  <a:lnTo>
                    <a:pt x="1517650" y="1682750"/>
                  </a:lnTo>
                  <a:lnTo>
                    <a:pt x="1517650" y="1682750"/>
                  </a:lnTo>
                  <a:lnTo>
                    <a:pt x="1619250" y="1676400"/>
                  </a:lnTo>
                  <a:lnTo>
                    <a:pt x="1695450" y="1631950"/>
                  </a:lnTo>
                  <a:lnTo>
                    <a:pt x="1739900" y="1562100"/>
                  </a:lnTo>
                  <a:lnTo>
                    <a:pt x="1758950" y="1524000"/>
                  </a:lnTo>
                  <a:lnTo>
                    <a:pt x="1778000" y="1473200"/>
                  </a:lnTo>
                  <a:lnTo>
                    <a:pt x="1778000" y="1435100"/>
                  </a:lnTo>
                  <a:lnTo>
                    <a:pt x="1803400" y="1460500"/>
                  </a:lnTo>
                  <a:lnTo>
                    <a:pt x="1905000" y="1441450"/>
                  </a:lnTo>
                  <a:lnTo>
                    <a:pt x="1974850" y="1377950"/>
                  </a:lnTo>
                  <a:lnTo>
                    <a:pt x="2006600" y="1333500"/>
                  </a:lnTo>
                  <a:lnTo>
                    <a:pt x="2032000" y="1270000"/>
                  </a:lnTo>
                  <a:lnTo>
                    <a:pt x="2032000" y="1193800"/>
                  </a:lnTo>
                  <a:lnTo>
                    <a:pt x="2006600" y="1092200"/>
                  </a:lnTo>
                  <a:lnTo>
                    <a:pt x="1943100" y="1016000"/>
                  </a:lnTo>
                  <a:lnTo>
                    <a:pt x="1917700" y="984250"/>
                  </a:lnTo>
                  <a:lnTo>
                    <a:pt x="1911350" y="920750"/>
                  </a:lnTo>
                  <a:lnTo>
                    <a:pt x="1892300" y="857250"/>
                  </a:lnTo>
                  <a:lnTo>
                    <a:pt x="1860550" y="774700"/>
                  </a:lnTo>
                  <a:lnTo>
                    <a:pt x="1822450" y="723900"/>
                  </a:lnTo>
                  <a:lnTo>
                    <a:pt x="1778000" y="673100"/>
                  </a:lnTo>
                  <a:lnTo>
                    <a:pt x="1778000" y="673100"/>
                  </a:lnTo>
                  <a:lnTo>
                    <a:pt x="1701800" y="654050"/>
                  </a:lnTo>
                  <a:lnTo>
                    <a:pt x="1644650" y="654050"/>
                  </a:lnTo>
                  <a:lnTo>
                    <a:pt x="1593850" y="647700"/>
                  </a:lnTo>
                  <a:lnTo>
                    <a:pt x="1593850" y="647700"/>
                  </a:lnTo>
                  <a:lnTo>
                    <a:pt x="1638300" y="615950"/>
                  </a:lnTo>
                  <a:lnTo>
                    <a:pt x="1682750" y="514350"/>
                  </a:lnTo>
                  <a:lnTo>
                    <a:pt x="1670050" y="431800"/>
                  </a:lnTo>
                  <a:lnTo>
                    <a:pt x="1638300" y="349250"/>
                  </a:lnTo>
                  <a:lnTo>
                    <a:pt x="1612900" y="304800"/>
                  </a:lnTo>
                  <a:lnTo>
                    <a:pt x="1568450" y="279400"/>
                  </a:lnTo>
                  <a:lnTo>
                    <a:pt x="1511300" y="273050"/>
                  </a:lnTo>
                  <a:lnTo>
                    <a:pt x="1454150" y="273050"/>
                  </a:lnTo>
                  <a:lnTo>
                    <a:pt x="1390650" y="298450"/>
                  </a:lnTo>
                  <a:lnTo>
                    <a:pt x="1333500" y="311150"/>
                  </a:lnTo>
                  <a:lnTo>
                    <a:pt x="1308100" y="361950"/>
                  </a:lnTo>
                  <a:lnTo>
                    <a:pt x="1276350" y="260350"/>
                  </a:lnTo>
                  <a:lnTo>
                    <a:pt x="1225550" y="222250"/>
                  </a:lnTo>
                  <a:lnTo>
                    <a:pt x="1181100" y="203200"/>
                  </a:lnTo>
                  <a:lnTo>
                    <a:pt x="1111250" y="203200"/>
                  </a:lnTo>
                  <a:lnTo>
                    <a:pt x="1054100" y="228600"/>
                  </a:lnTo>
                  <a:lnTo>
                    <a:pt x="996950" y="260350"/>
                  </a:lnTo>
                  <a:lnTo>
                    <a:pt x="946150" y="298450"/>
                  </a:lnTo>
                  <a:lnTo>
                    <a:pt x="889000" y="317500"/>
                  </a:lnTo>
                  <a:lnTo>
                    <a:pt x="882650" y="279400"/>
                  </a:lnTo>
                  <a:lnTo>
                    <a:pt x="889000" y="222250"/>
                  </a:lnTo>
                  <a:lnTo>
                    <a:pt x="844550" y="133350"/>
                  </a:lnTo>
                  <a:lnTo>
                    <a:pt x="825500" y="95250"/>
                  </a:lnTo>
                  <a:lnTo>
                    <a:pt x="787400" y="57150"/>
                  </a:lnTo>
                  <a:lnTo>
                    <a:pt x="742950" y="19050"/>
                  </a:lnTo>
                  <a:lnTo>
                    <a:pt x="698500" y="0"/>
                  </a:lnTo>
                  <a:lnTo>
                    <a:pt x="635000" y="0"/>
                  </a:lnTo>
                  <a:lnTo>
                    <a:pt x="571500" y="0"/>
                  </a:lnTo>
                  <a:lnTo>
                    <a:pt x="501650" y="38100"/>
                  </a:lnTo>
                  <a:lnTo>
                    <a:pt x="444500" y="63500"/>
                  </a:lnTo>
                  <a:lnTo>
                    <a:pt x="381000" y="107950"/>
                  </a:lnTo>
                  <a:lnTo>
                    <a:pt x="355600" y="146050"/>
                  </a:lnTo>
                  <a:lnTo>
                    <a:pt x="344863" y="214168"/>
                  </a:lnTo>
                  <a:lnTo>
                    <a:pt x="302606" y="148013"/>
                  </a:lnTo>
                  <a:lnTo>
                    <a:pt x="212436" y="143625"/>
                  </a:lnTo>
                  <a:cubicBezTo>
                    <a:pt x="169332" y="118591"/>
                    <a:pt x="134543" y="118495"/>
                    <a:pt x="95596" y="105930"/>
                  </a:cubicBezTo>
                </a:path>
              </a:pathLst>
            </a:custGeom>
            <a:solidFill>
              <a:srgbClr val="1C1C1C">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solidFill>
                  <a:prstClr val="white"/>
                </a:solidFill>
              </a:endParaRPr>
            </a:p>
          </p:txBody>
        </p:sp>
      </p:grpSp>
    </p:spTree>
    <p:extLst>
      <p:ext uri="{BB962C8B-B14F-4D97-AF65-F5344CB8AC3E}">
        <p14:creationId xmlns:p14="http://schemas.microsoft.com/office/powerpoint/2010/main" val="1683453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fade">
                                      <p:cBhvr>
                                        <p:cTn id="7"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群組 17"/>
          <p:cNvGrpSpPr/>
          <p:nvPr/>
        </p:nvGrpSpPr>
        <p:grpSpPr>
          <a:xfrm>
            <a:off x="3695733" y="1028734"/>
            <a:ext cx="3168352" cy="2961852"/>
            <a:chOff x="2915816" y="1070441"/>
            <a:chExt cx="2031648" cy="1800200"/>
          </a:xfrm>
        </p:grpSpPr>
        <p:pic>
          <p:nvPicPr>
            <p:cNvPr id="15" name="圖片 14"/>
            <p:cNvPicPr>
              <a:picLocks noChangeAspect="1"/>
            </p:cNvPicPr>
            <p:nvPr/>
          </p:nvPicPr>
          <p:blipFill rotWithShape="1">
            <a:blip r:embed="rId2">
              <a:extLst>
                <a:ext uri="{28A0092B-C50C-407E-A947-70E740481C1C}">
                  <a14:useLocalDpi xmlns:a14="http://schemas.microsoft.com/office/drawing/2010/main" val="0"/>
                </a:ext>
              </a:extLst>
            </a:blip>
            <a:srcRect l="66800" t="1001" r="8000" b="64000"/>
            <a:stretch/>
          </p:blipFill>
          <p:spPr>
            <a:xfrm>
              <a:off x="3445374" y="1070441"/>
              <a:ext cx="1296144" cy="1800200"/>
            </a:xfrm>
            <a:prstGeom prst="rect">
              <a:avLst/>
            </a:prstGeom>
          </p:spPr>
        </p:pic>
        <p:pic>
          <p:nvPicPr>
            <p:cNvPr id="14" name="圖片 13"/>
            <p:cNvPicPr>
              <a:picLocks noChangeAspect="1"/>
            </p:cNvPicPr>
            <p:nvPr/>
          </p:nvPicPr>
          <p:blipFill rotWithShape="1">
            <a:blip r:embed="rId3">
              <a:extLst>
                <a:ext uri="{28A0092B-C50C-407E-A947-70E740481C1C}">
                  <a14:useLocalDpi xmlns:a14="http://schemas.microsoft.com/office/drawing/2010/main" val="0"/>
                </a:ext>
              </a:extLst>
            </a:blip>
            <a:srcRect l="3231" t="2800" r="74369" b="73400"/>
            <a:stretch/>
          </p:blipFill>
          <p:spPr>
            <a:xfrm>
              <a:off x="2915816" y="1621479"/>
              <a:ext cx="1152128" cy="1224136"/>
            </a:xfrm>
            <a:prstGeom prst="rect">
              <a:avLst/>
            </a:prstGeom>
          </p:spPr>
        </p:pic>
        <p:pic>
          <p:nvPicPr>
            <p:cNvPr id="13" name="圖片 12"/>
            <p:cNvPicPr>
              <a:picLocks noChangeAspect="1"/>
            </p:cNvPicPr>
            <p:nvPr/>
          </p:nvPicPr>
          <p:blipFill rotWithShape="1">
            <a:blip r:embed="rId4">
              <a:extLst>
                <a:ext uri="{28A0092B-C50C-407E-A947-70E740481C1C}">
                  <a14:useLocalDpi xmlns:a14="http://schemas.microsoft.com/office/drawing/2010/main" val="0"/>
                </a:ext>
              </a:extLst>
            </a:blip>
            <a:srcRect l="75200" t="33200" r="2400" b="48600"/>
            <a:stretch/>
          </p:blipFill>
          <p:spPr>
            <a:xfrm>
              <a:off x="3795336" y="1926059"/>
              <a:ext cx="1152128" cy="936104"/>
            </a:xfrm>
            <a:prstGeom prst="rect">
              <a:avLst/>
            </a:prstGeom>
          </p:spPr>
        </p:pic>
      </p:grpSp>
      <p:pic>
        <p:nvPicPr>
          <p:cNvPr id="17" name="圖片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90862" y="4113712"/>
            <a:ext cx="4490213" cy="1728192"/>
          </a:xfrm>
          <a:prstGeom prst="rect">
            <a:avLst/>
          </a:prstGeom>
        </p:spPr>
      </p:pic>
      <p:sp>
        <p:nvSpPr>
          <p:cNvPr id="19" name="文字方塊 18"/>
          <p:cNvSpPr txBox="1"/>
          <p:nvPr/>
        </p:nvSpPr>
        <p:spPr>
          <a:xfrm>
            <a:off x="6990395" y="2326827"/>
            <a:ext cx="4457600" cy="1384995"/>
          </a:xfrm>
          <a:prstGeom prst="rect">
            <a:avLst/>
          </a:prstGeom>
          <a:noFill/>
        </p:spPr>
        <p:txBody>
          <a:bodyPr wrap="square" rtlCol="0">
            <a:spAutoFit/>
          </a:bodyPr>
          <a:lstStyle/>
          <a:p>
            <a:r>
              <a:rPr lang="zh-TW" altLang="zh-TW" sz="2800" dirty="0">
                <a:solidFill>
                  <a:prstClr val="black"/>
                </a:solidFill>
                <a:latin typeface="微軟正黑體" panose="020B0604030504040204" pitchFamily="34" charset="-120"/>
                <a:ea typeface="微軟正黑體" panose="020B0604030504040204" pitchFamily="34" charset="-120"/>
              </a:rPr>
              <a:t>依據我國衛福部</a:t>
            </a:r>
            <a:r>
              <a:rPr lang="en-US" altLang="zh-TW" sz="2800" dirty="0">
                <a:solidFill>
                  <a:prstClr val="black"/>
                </a:solidFill>
                <a:latin typeface="微軟正黑體" panose="020B0604030504040204" pitchFamily="34" charset="-120"/>
                <a:ea typeface="微軟正黑體" panose="020B0604030504040204" pitchFamily="34" charset="-120"/>
              </a:rPr>
              <a:t>2015</a:t>
            </a:r>
            <a:r>
              <a:rPr lang="zh-TW" altLang="zh-TW" sz="2800" dirty="0">
                <a:solidFill>
                  <a:prstClr val="black"/>
                </a:solidFill>
                <a:latin typeface="微軟正黑體" panose="020B0604030504040204" pitchFamily="34" charset="-120"/>
                <a:ea typeface="微軟正黑體" panose="020B0604030504040204" pitchFamily="34" charset="-120"/>
              </a:rPr>
              <a:t>年度所統計，全台灣約有</a:t>
            </a:r>
            <a:r>
              <a:rPr lang="en-US" altLang="zh-TW" sz="2800" dirty="0">
                <a:solidFill>
                  <a:prstClr val="black"/>
                </a:solidFill>
                <a:latin typeface="微軟正黑體" panose="020B0604030504040204" pitchFamily="34" charset="-120"/>
                <a:ea typeface="微軟正黑體" panose="020B0604030504040204" pitchFamily="34" charset="-120"/>
              </a:rPr>
              <a:t>26</a:t>
            </a:r>
            <a:r>
              <a:rPr lang="zh-TW" altLang="zh-TW" sz="2800" dirty="0">
                <a:solidFill>
                  <a:prstClr val="black"/>
                </a:solidFill>
                <a:latin typeface="微軟正黑體" panose="020B0604030504040204" pitchFamily="34" charset="-120"/>
                <a:ea typeface="微軟正黑體" panose="020B0604030504040204" pitchFamily="34" charset="-120"/>
              </a:rPr>
              <a:t>萬戶屬於中低收入或低收入戶</a:t>
            </a:r>
            <a:endParaRPr lang="zh-TW" altLang="en-US" sz="2800" dirty="0">
              <a:solidFill>
                <a:prstClr val="black"/>
              </a:solidFill>
              <a:latin typeface="微軟正黑體" panose="020B0604030504040204" pitchFamily="34" charset="-120"/>
              <a:ea typeface="微軟正黑體" panose="020B0604030504040204" pitchFamily="34" charset="-120"/>
            </a:endParaRPr>
          </a:p>
        </p:txBody>
      </p:sp>
      <p:sp>
        <p:nvSpPr>
          <p:cNvPr id="20" name="文字方塊 19"/>
          <p:cNvSpPr txBox="1"/>
          <p:nvPr/>
        </p:nvSpPr>
        <p:spPr>
          <a:xfrm>
            <a:off x="3485856" y="4450533"/>
            <a:ext cx="3527792" cy="1815882"/>
          </a:xfrm>
          <a:prstGeom prst="rect">
            <a:avLst/>
          </a:prstGeom>
          <a:noFill/>
        </p:spPr>
        <p:txBody>
          <a:bodyPr wrap="square" rtlCol="0">
            <a:spAutoFit/>
          </a:bodyPr>
          <a:lstStyle/>
          <a:p>
            <a:r>
              <a:rPr lang="zh-TW" altLang="zh-TW" sz="2800" dirty="0">
                <a:solidFill>
                  <a:prstClr val="black"/>
                </a:solidFill>
                <a:latin typeface="微軟正黑體" panose="020B0604030504040204" pitchFamily="34" charset="-120"/>
                <a:ea typeface="微軟正黑體" panose="020B0604030504040204" pitchFamily="34" charset="-120"/>
              </a:rPr>
              <a:t>環保署則統計出台灣一年約浪費</a:t>
            </a:r>
            <a:r>
              <a:rPr lang="en-US" altLang="zh-TW" sz="2800" b="1" dirty="0">
                <a:solidFill>
                  <a:srgbClr val="FF0000"/>
                </a:solidFill>
                <a:latin typeface="微軟正黑體" panose="020B0604030504040204" pitchFamily="34" charset="-120"/>
                <a:ea typeface="微軟正黑體" panose="020B0604030504040204" pitchFamily="34" charset="-120"/>
              </a:rPr>
              <a:t>275</a:t>
            </a:r>
            <a:r>
              <a:rPr lang="zh-TW" altLang="zh-TW" sz="2800" b="1" dirty="0">
                <a:solidFill>
                  <a:srgbClr val="FF0000"/>
                </a:solidFill>
                <a:latin typeface="微軟正黑體" panose="020B0604030504040204" pitchFamily="34" charset="-120"/>
                <a:ea typeface="微軟正黑體" panose="020B0604030504040204" pitchFamily="34" charset="-120"/>
              </a:rPr>
              <a:t>萬公噸</a:t>
            </a:r>
            <a:r>
              <a:rPr lang="zh-TW" altLang="zh-TW" sz="2800" dirty="0">
                <a:solidFill>
                  <a:prstClr val="black"/>
                </a:solidFill>
                <a:latin typeface="微軟正黑體" panose="020B0604030504040204" pitchFamily="34" charset="-120"/>
                <a:ea typeface="微軟正黑體" panose="020B0604030504040204" pitchFamily="34" charset="-120"/>
              </a:rPr>
              <a:t>的食物，足夠讓那些人</a:t>
            </a:r>
            <a:r>
              <a:rPr lang="zh-TW" altLang="zh-TW" sz="2800" b="1" dirty="0">
                <a:solidFill>
                  <a:srgbClr val="FF0000"/>
                </a:solidFill>
                <a:latin typeface="微軟正黑體" panose="020B0604030504040204" pitchFamily="34" charset="-120"/>
                <a:ea typeface="微軟正黑體" panose="020B0604030504040204" pitchFamily="34" charset="-120"/>
              </a:rPr>
              <a:t>吃</a:t>
            </a:r>
            <a:r>
              <a:rPr lang="en-US" altLang="zh-TW" sz="2800" b="1" dirty="0">
                <a:solidFill>
                  <a:srgbClr val="FF0000"/>
                </a:solidFill>
                <a:latin typeface="微軟正黑體" panose="020B0604030504040204" pitchFamily="34" charset="-120"/>
                <a:ea typeface="微軟正黑體" panose="020B0604030504040204" pitchFamily="34" charset="-120"/>
              </a:rPr>
              <a:t>20</a:t>
            </a:r>
            <a:r>
              <a:rPr lang="zh-TW" altLang="zh-TW" sz="2800" b="1" dirty="0">
                <a:solidFill>
                  <a:srgbClr val="FF0000"/>
                </a:solidFill>
                <a:latin typeface="微軟正黑體" panose="020B0604030504040204" pitchFamily="34" charset="-120"/>
                <a:ea typeface="微軟正黑體" panose="020B0604030504040204" pitchFamily="34" charset="-120"/>
              </a:rPr>
              <a:t>年</a:t>
            </a:r>
            <a:endParaRPr lang="zh-TW" altLang="en-US" sz="2800" b="1" dirty="0">
              <a:solidFill>
                <a:srgbClr val="FF00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6587555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流程圖: 替代處理程序 4"/>
          <p:cNvSpPr/>
          <p:nvPr/>
        </p:nvSpPr>
        <p:spPr>
          <a:xfrm>
            <a:off x="7354714" y="2622936"/>
            <a:ext cx="4092852" cy="3083522"/>
          </a:xfrm>
          <a:prstGeom prst="flowChartAlternateProcess">
            <a:avLst/>
          </a:prstGeom>
          <a:noFill/>
          <a:ln w="38100">
            <a:solidFill>
              <a:schemeClr val="accent6">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31" name="圖片 30"/>
          <p:cNvPicPr>
            <a:picLocks noChangeAspect="1"/>
          </p:cNvPicPr>
          <p:nvPr/>
        </p:nvPicPr>
        <p:blipFill>
          <a:blip r:embed="rId2"/>
          <a:stretch>
            <a:fillRect/>
          </a:stretch>
        </p:blipFill>
        <p:spPr>
          <a:xfrm>
            <a:off x="2447595" y="2301623"/>
            <a:ext cx="5675893" cy="3552395"/>
          </a:xfrm>
          <a:prstGeom prst="rect">
            <a:avLst/>
          </a:prstGeom>
        </p:spPr>
      </p:pic>
      <p:sp>
        <p:nvSpPr>
          <p:cNvPr id="2" name="標題 1"/>
          <p:cNvSpPr>
            <a:spLocks noGrp="1"/>
          </p:cNvSpPr>
          <p:nvPr>
            <p:ph type="title"/>
          </p:nvPr>
        </p:nvSpPr>
        <p:spPr>
          <a:xfrm>
            <a:off x="2831637" y="260648"/>
            <a:ext cx="9217024" cy="1339553"/>
          </a:xfrm>
        </p:spPr>
        <p:txBody>
          <a:bodyPr>
            <a:noAutofit/>
          </a:bodyPr>
          <a:lstStyle/>
          <a:p>
            <a:r>
              <a:rPr lang="zh-TW" altLang="en-US" sz="4000" b="1" dirty="0" smtClean="0">
                <a:latin typeface="微軟正黑體" panose="020B0604030504040204" pitchFamily="34" charset="-120"/>
                <a:ea typeface="微軟正黑體" panose="020B0604030504040204" pitchFamily="34" charset="-120"/>
              </a:rPr>
              <a:t>研究</a:t>
            </a:r>
            <a:r>
              <a:rPr lang="zh-TW" altLang="en-US" sz="4000" b="1" dirty="0">
                <a:latin typeface="微軟正黑體" panose="020B0604030504040204" pitchFamily="34" charset="-120"/>
                <a:ea typeface="微軟正黑體" panose="020B0604030504040204" pitchFamily="34" charset="-120"/>
              </a:rPr>
              <a:t>問題之嚴重性、普遍性及公眾性</a:t>
            </a:r>
          </a:p>
        </p:txBody>
      </p:sp>
      <p:sp>
        <p:nvSpPr>
          <p:cNvPr id="3" name="內容版面配置區 2"/>
          <p:cNvSpPr>
            <a:spLocks noGrp="1"/>
          </p:cNvSpPr>
          <p:nvPr>
            <p:ph idx="1"/>
          </p:nvPr>
        </p:nvSpPr>
        <p:spPr/>
        <p:txBody>
          <a:bodyPr>
            <a:normAutofit/>
          </a:bodyPr>
          <a:lstStyle/>
          <a:p>
            <a:r>
              <a:rPr lang="zh-TW" altLang="zh-TW" sz="3200" dirty="0">
                <a:latin typeface="微軟正黑體" panose="020B0604030504040204" pitchFamily="34" charset="-120"/>
                <a:ea typeface="微軟正黑體" panose="020B0604030504040204" pitchFamily="34" charset="-120"/>
              </a:rPr>
              <a:t>剩食議題之嚴重性</a:t>
            </a:r>
            <a:endParaRPr lang="en-US" altLang="zh-TW" sz="3200" dirty="0">
              <a:latin typeface="微軟正黑體" panose="020B0604030504040204" pitchFamily="34" charset="-120"/>
              <a:ea typeface="微軟正黑體" panose="020B0604030504040204" pitchFamily="34" charset="-120"/>
            </a:endParaRPr>
          </a:p>
        </p:txBody>
      </p:sp>
      <p:pic>
        <p:nvPicPr>
          <p:cNvPr id="25" name="圖片 24"/>
          <p:cNvPicPr>
            <a:picLocks noChangeAspect="1"/>
          </p:cNvPicPr>
          <p:nvPr/>
        </p:nvPicPr>
        <p:blipFill>
          <a:blip r:embed="rId3">
            <a:duotone>
              <a:prstClr val="black"/>
              <a:srgbClr val="FFFF00">
                <a:tint val="45000"/>
                <a:satMod val="400000"/>
              </a:srgbClr>
            </a:duotone>
            <a:extLst>
              <a:ext uri="{28A0092B-C50C-407E-A947-70E740481C1C}">
                <a14:useLocalDpi xmlns:a14="http://schemas.microsoft.com/office/drawing/2010/main" val="0"/>
              </a:ext>
            </a:extLst>
          </a:blip>
          <a:stretch>
            <a:fillRect/>
          </a:stretch>
        </p:blipFill>
        <p:spPr>
          <a:xfrm>
            <a:off x="9375082" y="2622936"/>
            <a:ext cx="1130300" cy="1651000"/>
          </a:xfrm>
          <a:prstGeom prst="rect">
            <a:avLst/>
          </a:prstGeom>
        </p:spPr>
      </p:pic>
      <p:pic>
        <p:nvPicPr>
          <p:cNvPr id="26" name="圖片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1020" y="4028877"/>
            <a:ext cx="1695824" cy="1415220"/>
          </a:xfrm>
          <a:prstGeom prst="rect">
            <a:avLst/>
          </a:prstGeom>
        </p:spPr>
      </p:pic>
      <p:pic>
        <p:nvPicPr>
          <p:cNvPr id="27" name="圖片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32855" y="4471920"/>
            <a:ext cx="872527" cy="1009493"/>
          </a:xfrm>
          <a:prstGeom prst="rect">
            <a:avLst/>
          </a:prstGeom>
        </p:spPr>
      </p:pic>
      <p:pic>
        <p:nvPicPr>
          <p:cNvPr id="28" name="圖片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25119" y="3155476"/>
            <a:ext cx="1936399" cy="1200784"/>
          </a:xfrm>
          <a:prstGeom prst="rect">
            <a:avLst/>
          </a:prstGeom>
        </p:spPr>
      </p:pic>
      <p:pic>
        <p:nvPicPr>
          <p:cNvPr id="29" name="圖片 2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96787" y="3632366"/>
            <a:ext cx="1062717" cy="1104121"/>
          </a:xfrm>
          <a:prstGeom prst="rect">
            <a:avLst/>
          </a:prstGeom>
        </p:spPr>
      </p:pic>
      <p:sp>
        <p:nvSpPr>
          <p:cNvPr id="30" name="文字方塊 29"/>
          <p:cNvSpPr txBox="1"/>
          <p:nvPr/>
        </p:nvSpPr>
        <p:spPr>
          <a:xfrm>
            <a:off x="4546877" y="5831032"/>
            <a:ext cx="1415772" cy="461665"/>
          </a:xfrm>
          <a:prstGeom prst="rect">
            <a:avLst/>
          </a:prstGeom>
          <a:noFill/>
        </p:spPr>
        <p:txBody>
          <a:bodyPr wrap="none" rtlCol="0">
            <a:spAutoFit/>
          </a:bodyPr>
          <a:lstStyle/>
          <a:p>
            <a:r>
              <a:rPr lang="zh-TW" altLang="en-US" sz="2400" dirty="0">
                <a:solidFill>
                  <a:prstClr val="black"/>
                </a:solidFill>
                <a:latin typeface="微軟正黑體" panose="020B0604030504040204" pitchFamily="34" charset="-120"/>
                <a:ea typeface="微軟正黑體" panose="020B0604030504040204" pitchFamily="34" charset="-120"/>
              </a:rPr>
              <a:t>糧食產量</a:t>
            </a:r>
          </a:p>
        </p:txBody>
      </p:sp>
      <p:sp>
        <p:nvSpPr>
          <p:cNvPr id="4" name="文字方塊 3"/>
          <p:cNvSpPr txBox="1"/>
          <p:nvPr/>
        </p:nvSpPr>
        <p:spPr>
          <a:xfrm>
            <a:off x="5381763" y="3525036"/>
            <a:ext cx="1301959" cy="461665"/>
          </a:xfrm>
          <a:prstGeom prst="rect">
            <a:avLst/>
          </a:prstGeom>
          <a:noFill/>
        </p:spPr>
        <p:txBody>
          <a:bodyPr wrap="none" rtlCol="0">
            <a:spAutoFit/>
          </a:bodyPr>
          <a:lstStyle/>
          <a:p>
            <a:r>
              <a:rPr lang="en-US" altLang="zh-TW" sz="2400" b="1" dirty="0" smtClean="0">
                <a:solidFill>
                  <a:schemeClr val="bg1"/>
                </a:solidFill>
                <a:latin typeface="微軟正黑體" panose="020B0604030504040204" pitchFamily="34" charset="-120"/>
                <a:ea typeface="微軟正黑體" panose="020B0604030504040204" pitchFamily="34" charset="-120"/>
              </a:rPr>
              <a:t>1/3</a:t>
            </a:r>
            <a:r>
              <a:rPr lang="zh-TW" altLang="en-US" sz="2400" b="1" dirty="0" smtClean="0">
                <a:solidFill>
                  <a:schemeClr val="bg1"/>
                </a:solidFill>
                <a:latin typeface="微軟正黑體" panose="020B0604030504040204" pitchFamily="34" charset="-120"/>
                <a:ea typeface="微軟正黑體" panose="020B0604030504040204" pitchFamily="34" charset="-120"/>
              </a:rPr>
              <a:t>浪費</a:t>
            </a:r>
            <a:endParaRPr lang="zh-TW" altLang="en-US" sz="2400" b="1" dirty="0">
              <a:solidFill>
                <a:schemeClr val="bg1"/>
              </a:solidFill>
              <a:latin typeface="微軟正黑體" panose="020B0604030504040204" pitchFamily="34" charset="-120"/>
              <a:ea typeface="微軟正黑體" panose="020B0604030504040204" pitchFamily="34" charset="-120"/>
            </a:endParaRPr>
          </a:p>
        </p:txBody>
      </p:sp>
      <p:cxnSp>
        <p:nvCxnSpPr>
          <p:cNvPr id="7" name="直線接點 6"/>
          <p:cNvCxnSpPr/>
          <p:nvPr/>
        </p:nvCxnSpPr>
        <p:spPr>
          <a:xfrm flipV="1">
            <a:off x="6564573" y="3863182"/>
            <a:ext cx="600502" cy="214638"/>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35074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3023659" y="1316765"/>
            <a:ext cx="8558741" cy="4525963"/>
          </a:xfrm>
        </p:spPr>
        <p:txBody>
          <a:bodyPr>
            <a:normAutofit/>
          </a:bodyPr>
          <a:lstStyle/>
          <a:p>
            <a:r>
              <a:rPr lang="zh-TW" altLang="zh-TW" sz="3200" dirty="0">
                <a:latin typeface="微軟正黑體" panose="020B0604030504040204" pitchFamily="34" charset="-120"/>
                <a:ea typeface="微軟正黑體" panose="020B0604030504040204" pitchFamily="34" charset="-120"/>
              </a:rPr>
              <a:t>剩食議題之普遍性及公眾性</a:t>
            </a:r>
            <a:endParaRPr lang="en-US" altLang="zh-TW" sz="3200" dirty="0">
              <a:latin typeface="微軟正黑體" panose="020B0604030504040204" pitchFamily="34" charset="-120"/>
              <a:ea typeface="微軟正黑體" panose="020B0604030504040204" pitchFamily="34" charset="-120"/>
            </a:endParaRPr>
          </a:p>
        </p:txBody>
      </p:sp>
      <p:grpSp>
        <p:nvGrpSpPr>
          <p:cNvPr id="31" name="群組 30"/>
          <p:cNvGrpSpPr/>
          <p:nvPr/>
        </p:nvGrpSpPr>
        <p:grpSpPr>
          <a:xfrm>
            <a:off x="3547711" y="1810866"/>
            <a:ext cx="3197765" cy="1906167"/>
            <a:chOff x="2660783" y="1358149"/>
            <a:chExt cx="2398324" cy="1429625"/>
          </a:xfrm>
        </p:grpSpPr>
        <p:pic>
          <p:nvPicPr>
            <p:cNvPr id="15" name="圖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0783" y="1739392"/>
              <a:ext cx="1244235" cy="818771"/>
            </a:xfrm>
            <a:prstGeom prst="rect">
              <a:avLst/>
            </a:prstGeom>
          </p:spPr>
        </p:pic>
        <p:pic>
          <p:nvPicPr>
            <p:cNvPr id="16" name="內容版面配置區 3"/>
            <p:cNvPicPr>
              <a:picLocks noChangeAspect="1"/>
            </p:cNvPicPr>
            <p:nvPr/>
          </p:nvPicPr>
          <p:blipFill rotWithShape="1">
            <a:blip r:embed="rId3">
              <a:extLst>
                <a:ext uri="{BEBA8EAE-BF5A-486C-A8C5-ECC9F3942E4B}">
                  <a14:imgProps xmlns:a14="http://schemas.microsoft.com/office/drawing/2010/main">
                    <a14:imgLayer r:embed="rId4">
                      <a14:imgEffect>
                        <a14:backgroundRemoval t="40628" b="60994" l="35219" r="62375">
                          <a14:foregroundMark x1="42625" y1="46625" x2="42625" y2="46625"/>
                        </a14:backgroundRemoval>
                      </a14:imgEffect>
                    </a14:imgLayer>
                  </a14:imgProps>
                </a:ext>
                <a:ext uri="{28A0092B-C50C-407E-A947-70E740481C1C}">
                  <a14:useLocalDpi xmlns:a14="http://schemas.microsoft.com/office/drawing/2010/main" val="0"/>
                </a:ext>
              </a:extLst>
            </a:blip>
            <a:srcRect l="31824" t="38082" r="34231" b="36460"/>
            <a:stretch/>
          </p:blipFill>
          <p:spPr>
            <a:xfrm>
              <a:off x="3529116" y="1358149"/>
              <a:ext cx="1529991" cy="1174941"/>
            </a:xfrm>
            <a:prstGeom prst="rect">
              <a:avLst/>
            </a:prstGeom>
          </p:spPr>
        </p:pic>
        <p:pic>
          <p:nvPicPr>
            <p:cNvPr id="17" name="內容版面配置區 3"/>
            <p:cNvPicPr>
              <a:picLocks noChangeAspect="1"/>
            </p:cNvPicPr>
            <p:nvPr/>
          </p:nvPicPr>
          <p:blipFill rotWithShape="1">
            <a:blip r:embed="rId5">
              <a:extLst>
                <a:ext uri="{BEBA8EAE-BF5A-486C-A8C5-ECC9F3942E4B}">
                  <a14:imgProps xmlns:a14="http://schemas.microsoft.com/office/drawing/2010/main">
                    <a14:imgLayer r:embed="rId4">
                      <a14:imgEffect>
                        <a14:backgroundRemoval t="40946" b="63011" l="68739" r="92501"/>
                      </a14:imgEffect>
                    </a14:imgLayer>
                  </a14:imgProps>
                </a:ext>
                <a:ext uri="{28A0092B-C50C-407E-A947-70E740481C1C}">
                  <a14:useLocalDpi xmlns:a14="http://schemas.microsoft.com/office/drawing/2010/main" val="0"/>
                </a:ext>
              </a:extLst>
            </a:blip>
            <a:srcRect l="65769" t="38188" r="4529" b="38685"/>
            <a:stretch/>
          </p:blipFill>
          <p:spPr>
            <a:xfrm>
              <a:off x="3635896" y="1722511"/>
              <a:ext cx="1368152" cy="1065263"/>
            </a:xfrm>
            <a:prstGeom prst="rect">
              <a:avLst/>
            </a:prstGeom>
          </p:spPr>
        </p:pic>
      </p:grpSp>
      <p:pic>
        <p:nvPicPr>
          <p:cNvPr id="20" name="圖片 19"/>
          <p:cNvPicPr>
            <a:picLocks noChangeAspect="1"/>
          </p:cNvPicPr>
          <p:nvPr/>
        </p:nvPicPr>
        <p:blipFill rotWithShape="1">
          <a:blip r:embed="rId6">
            <a:extLst>
              <a:ext uri="{28A0092B-C50C-407E-A947-70E740481C1C}">
                <a14:useLocalDpi xmlns:a14="http://schemas.microsoft.com/office/drawing/2010/main" val="0"/>
              </a:ext>
            </a:extLst>
          </a:blip>
          <a:srcRect l="54018" t="12408" r="3875" b="35481"/>
          <a:stretch/>
        </p:blipFill>
        <p:spPr>
          <a:xfrm>
            <a:off x="8112224" y="4089092"/>
            <a:ext cx="2518485" cy="2203675"/>
          </a:xfrm>
          <a:prstGeom prst="rect">
            <a:avLst/>
          </a:prstGeom>
        </p:spPr>
      </p:pic>
      <p:pic>
        <p:nvPicPr>
          <p:cNvPr id="22" name="圖片 21"/>
          <p:cNvPicPr>
            <a:picLocks noChangeAspect="1"/>
          </p:cNvPicPr>
          <p:nvPr/>
        </p:nvPicPr>
        <p:blipFill>
          <a:blip r:embed="rId7" cstate="print">
            <a:extLst>
              <a:ext uri="{BEBA8EAE-BF5A-486C-A8C5-ECC9F3942E4B}">
                <a14:imgProps xmlns:a14="http://schemas.microsoft.com/office/drawing/2010/main">
                  <a14:imgLayer r:embed="rId8">
                    <a14:imgEffect>
                      <a14:backgroundRemoval t="0" b="99733" l="2685" r="100000">
                        <a14:foregroundMark x1="17450" y1="37166" x2="17450" y2="37166"/>
                        <a14:foregroundMark x1="13199" y1="80214" x2="13199" y2="80214"/>
                        <a14:foregroundMark x1="21700" y1="48930" x2="21700" y2="48930"/>
                        <a14:foregroundMark x1="21253" y1="41979" x2="21253" y2="41979"/>
                        <a14:foregroundMark x1="20805" y1="21925" x2="20805" y2="21925"/>
                        <a14:foregroundMark x1="19911" y1="10160" x2="19911" y2="10160"/>
                        <a14:foregroundMark x1="18345" y1="7219" x2="18345" y2="7219"/>
                        <a14:foregroundMark x1="19463" y1="79144" x2="19463" y2="79144"/>
                        <a14:foregroundMark x1="14765" y1="84225" x2="14765" y2="84225"/>
                        <a14:foregroundMark x1="6711" y1="78610" x2="6711" y2="78610"/>
                        <a14:foregroundMark x1="4027" y1="78342" x2="4027" y2="78342"/>
                      </a14:backgroundRemoval>
                    </a14:imgEffect>
                  </a14:imgLayer>
                </a14:imgProps>
              </a:ext>
              <a:ext uri="{28A0092B-C50C-407E-A947-70E740481C1C}">
                <a14:useLocalDpi xmlns:a14="http://schemas.microsoft.com/office/drawing/2010/main" val="0"/>
              </a:ext>
            </a:extLst>
          </a:blip>
          <a:stretch>
            <a:fillRect/>
          </a:stretch>
        </p:blipFill>
        <p:spPr>
          <a:xfrm>
            <a:off x="10187257" y="4960299"/>
            <a:ext cx="1386512" cy="1160079"/>
          </a:xfrm>
          <a:prstGeom prst="rect">
            <a:avLst/>
          </a:prstGeom>
        </p:spPr>
      </p:pic>
      <p:sp>
        <p:nvSpPr>
          <p:cNvPr id="26" name="矩形 25"/>
          <p:cNvSpPr/>
          <p:nvPr/>
        </p:nvSpPr>
        <p:spPr>
          <a:xfrm>
            <a:off x="6941387" y="2013041"/>
            <a:ext cx="4350867" cy="1912042"/>
          </a:xfrm>
          <a:prstGeom prst="rect">
            <a:avLst/>
          </a:prstGeom>
          <a:noFill/>
          <a:ln>
            <a:solidFill>
              <a:srgbClr val="C0C0C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solidFill>
                <a:prstClr val="white"/>
              </a:solidFill>
            </a:endParaRPr>
          </a:p>
        </p:txBody>
      </p:sp>
      <p:sp>
        <p:nvSpPr>
          <p:cNvPr id="27" name="文字方塊 26"/>
          <p:cNvSpPr txBox="1"/>
          <p:nvPr/>
        </p:nvSpPr>
        <p:spPr>
          <a:xfrm>
            <a:off x="7030894" y="2087579"/>
            <a:ext cx="4028751" cy="1815882"/>
          </a:xfrm>
          <a:prstGeom prst="rect">
            <a:avLst/>
          </a:prstGeom>
          <a:noFill/>
        </p:spPr>
        <p:txBody>
          <a:bodyPr wrap="square" rtlCol="0">
            <a:spAutoFit/>
          </a:bodyPr>
          <a:lstStyle/>
          <a:p>
            <a:r>
              <a:rPr lang="zh-TW" altLang="en-US" sz="2800" dirty="0">
                <a:solidFill>
                  <a:prstClr val="black"/>
                </a:solidFill>
                <a:latin typeface="微軟正黑體" panose="020B0604030504040204" pitchFamily="34" charset="-120"/>
                <a:ea typeface="微軟正黑體" panose="020B0604030504040204" pitchFamily="34" charset="-120"/>
              </a:rPr>
              <a:t>根據藥食署統計，全台</a:t>
            </a:r>
            <a:r>
              <a:rPr lang="zh-TW" altLang="zh-TW" sz="2800" dirty="0">
                <a:solidFill>
                  <a:prstClr val="black"/>
                </a:solidFill>
                <a:latin typeface="微軟正黑體" panose="020B0604030504040204" pitchFamily="34" charset="-120"/>
                <a:ea typeface="微軟正黑體" panose="020B0604030504040204" pitchFamily="34" charset="-120"/>
              </a:rPr>
              <a:t>共</a:t>
            </a:r>
            <a:r>
              <a:rPr lang="en-US" altLang="zh-TW" sz="2800" dirty="0">
                <a:solidFill>
                  <a:prstClr val="black"/>
                </a:solidFill>
                <a:latin typeface="微軟正黑體" panose="020B0604030504040204" pitchFamily="34" charset="-120"/>
                <a:ea typeface="微軟正黑體" panose="020B0604030504040204" pitchFamily="34" charset="-120"/>
              </a:rPr>
              <a:t>112,000</a:t>
            </a:r>
            <a:r>
              <a:rPr lang="zh-TW" altLang="zh-TW" sz="2800" dirty="0">
                <a:solidFill>
                  <a:prstClr val="black"/>
                </a:solidFill>
                <a:latin typeface="微軟正黑體" panose="020B0604030504040204" pitchFamily="34" charset="-120"/>
                <a:ea typeface="微軟正黑體" panose="020B0604030504040204" pitchFamily="34" charset="-120"/>
              </a:rPr>
              <a:t>多家通路</a:t>
            </a:r>
            <a:r>
              <a:rPr lang="zh-TW" altLang="en-US" sz="2800" dirty="0">
                <a:solidFill>
                  <a:prstClr val="black"/>
                </a:solidFill>
                <a:latin typeface="微軟正黑體" panose="020B0604030504040204" pitchFamily="34" charset="-120"/>
                <a:ea typeface="微軟正黑體" panose="020B0604030504040204" pitchFamily="34" charset="-120"/>
              </a:rPr>
              <a:t>，</a:t>
            </a:r>
            <a:r>
              <a:rPr lang="zh-TW" altLang="zh-TW" sz="2800" dirty="0">
                <a:solidFill>
                  <a:prstClr val="black"/>
                </a:solidFill>
                <a:latin typeface="微軟正黑體" panose="020B0604030504040204" pitchFamily="34" charset="-120"/>
                <a:ea typeface="微軟正黑體" panose="020B0604030504040204" pitchFamily="34" charset="-120"/>
              </a:rPr>
              <a:t>每年浪費共約</a:t>
            </a:r>
            <a:r>
              <a:rPr lang="en-US" altLang="zh-TW" sz="2800" dirty="0">
                <a:solidFill>
                  <a:prstClr val="black"/>
                </a:solidFill>
                <a:latin typeface="微軟正黑體" panose="020B0604030504040204" pitchFamily="34" charset="-120"/>
                <a:ea typeface="微軟正黑體" panose="020B0604030504040204" pitchFamily="34" charset="-120"/>
              </a:rPr>
              <a:t>36,880</a:t>
            </a:r>
            <a:r>
              <a:rPr lang="zh-TW" altLang="zh-TW" sz="2800" dirty="0">
                <a:solidFill>
                  <a:prstClr val="black"/>
                </a:solidFill>
                <a:latin typeface="微軟正黑體" panose="020B0604030504040204" pitchFamily="34" charset="-120"/>
                <a:ea typeface="微軟正黑體" panose="020B0604030504040204" pitchFamily="34" charset="-120"/>
              </a:rPr>
              <a:t>公噸過期食品</a:t>
            </a:r>
            <a:endParaRPr lang="zh-TW" altLang="en-US" sz="2800" dirty="0">
              <a:solidFill>
                <a:prstClr val="black"/>
              </a:solidFill>
              <a:latin typeface="微軟正黑體" panose="020B0604030504040204" pitchFamily="34" charset="-120"/>
              <a:ea typeface="微軟正黑體" panose="020B0604030504040204" pitchFamily="34" charset="-120"/>
            </a:endParaRPr>
          </a:p>
        </p:txBody>
      </p:sp>
      <p:sp>
        <p:nvSpPr>
          <p:cNvPr id="28" name="文字方塊 27"/>
          <p:cNvSpPr txBox="1"/>
          <p:nvPr/>
        </p:nvSpPr>
        <p:spPr>
          <a:xfrm>
            <a:off x="3457556" y="4421069"/>
            <a:ext cx="4028751" cy="1815882"/>
          </a:xfrm>
          <a:prstGeom prst="rect">
            <a:avLst/>
          </a:prstGeom>
          <a:noFill/>
        </p:spPr>
        <p:txBody>
          <a:bodyPr wrap="square" rtlCol="0">
            <a:spAutoFit/>
          </a:bodyPr>
          <a:lstStyle/>
          <a:p>
            <a:r>
              <a:rPr lang="zh-TW" altLang="zh-TW" sz="2800" dirty="0">
                <a:solidFill>
                  <a:prstClr val="black"/>
                </a:solidFill>
                <a:latin typeface="微軟正黑體" panose="020B0604030504040204" pitchFamily="34" charset="-120"/>
                <a:ea typeface="微軟正黑體" panose="020B0604030504040204" pitchFamily="34" charset="-120"/>
              </a:rPr>
              <a:t>環保署</a:t>
            </a:r>
            <a:r>
              <a:rPr lang="en-US" altLang="zh-TW" sz="2800" dirty="0">
                <a:solidFill>
                  <a:prstClr val="black"/>
                </a:solidFill>
                <a:latin typeface="微軟正黑體" panose="020B0604030504040204" pitchFamily="34" charset="-120"/>
                <a:ea typeface="微軟正黑體" panose="020B0604030504040204" pitchFamily="34" charset="-120"/>
              </a:rPr>
              <a:t>2012</a:t>
            </a:r>
            <a:r>
              <a:rPr lang="zh-TW" altLang="zh-TW" sz="2800" dirty="0">
                <a:solidFill>
                  <a:prstClr val="black"/>
                </a:solidFill>
                <a:latin typeface="微軟正黑體" panose="020B0604030504040204" pitchFamily="34" charset="-120"/>
                <a:ea typeface="微軟正黑體" panose="020B0604030504040204" pitchFamily="34" charset="-120"/>
              </a:rPr>
              <a:t>年統計，僅有</a:t>
            </a:r>
            <a:r>
              <a:rPr lang="en-US" altLang="zh-TW" sz="2800" dirty="0">
                <a:solidFill>
                  <a:prstClr val="black"/>
                </a:solidFill>
                <a:latin typeface="微軟正黑體" panose="020B0604030504040204" pitchFamily="34" charset="-120"/>
                <a:ea typeface="微軟正黑體" panose="020B0604030504040204" pitchFamily="34" charset="-120"/>
              </a:rPr>
              <a:t>38%</a:t>
            </a:r>
            <a:r>
              <a:rPr lang="zh-TW" altLang="zh-TW" sz="2800" dirty="0">
                <a:solidFill>
                  <a:prstClr val="black"/>
                </a:solidFill>
                <a:latin typeface="微軟正黑體" panose="020B0604030504040204" pitchFamily="34" charset="-120"/>
                <a:ea typeface="微軟正黑體" panose="020B0604030504040204" pitchFamily="34" charset="-120"/>
              </a:rPr>
              <a:t>廚餘妥善回收，使得</a:t>
            </a:r>
            <a:r>
              <a:rPr lang="zh-TW" altLang="zh-TW" sz="2800" b="1" dirty="0">
                <a:solidFill>
                  <a:srgbClr val="FF0000"/>
                </a:solidFill>
                <a:latin typeface="微軟正黑體" panose="020B0604030504040204" pitchFamily="34" charset="-120"/>
                <a:ea typeface="微軟正黑體" panose="020B0604030504040204" pitchFamily="34" charset="-120"/>
              </a:rPr>
              <a:t>垃圾中有</a:t>
            </a:r>
            <a:r>
              <a:rPr lang="zh-TW" altLang="zh-TW" sz="2800" b="1" dirty="0" smtClean="0">
                <a:solidFill>
                  <a:srgbClr val="FF0000"/>
                </a:solidFill>
                <a:latin typeface="微軟正黑體" panose="020B0604030504040204" pitchFamily="34" charset="-120"/>
                <a:ea typeface="微軟正黑體" panose="020B0604030504040204" pitchFamily="34" charset="-120"/>
              </a:rPr>
              <a:t>將近</a:t>
            </a:r>
            <a:r>
              <a:rPr lang="en-US" altLang="zh-TW" sz="2800" b="1" dirty="0" smtClean="0">
                <a:solidFill>
                  <a:srgbClr val="FF0000"/>
                </a:solidFill>
                <a:latin typeface="微軟正黑體" panose="020B0604030504040204" pitchFamily="34" charset="-120"/>
                <a:ea typeface="微軟正黑體" panose="020B0604030504040204" pitchFamily="34" charset="-120"/>
              </a:rPr>
              <a:t>40%</a:t>
            </a:r>
            <a:r>
              <a:rPr lang="zh-TW" altLang="zh-TW" sz="2800" b="1" dirty="0" smtClean="0">
                <a:solidFill>
                  <a:srgbClr val="FF0000"/>
                </a:solidFill>
                <a:latin typeface="微軟正黑體" panose="020B0604030504040204" pitchFamily="34" charset="-120"/>
                <a:ea typeface="微軟正黑體" panose="020B0604030504040204" pitchFamily="34" charset="-120"/>
              </a:rPr>
              <a:t>廚餘</a:t>
            </a:r>
            <a:endParaRPr lang="zh-TW" altLang="en-US" sz="2800" dirty="0">
              <a:solidFill>
                <a:prstClr val="black"/>
              </a:solidFill>
              <a:latin typeface="微軟正黑體" panose="020B0604030504040204" pitchFamily="34" charset="-120"/>
              <a:ea typeface="微軟正黑體" panose="020B0604030504040204" pitchFamily="34" charset="-120"/>
            </a:endParaRPr>
          </a:p>
        </p:txBody>
      </p:sp>
      <p:sp>
        <p:nvSpPr>
          <p:cNvPr id="30" name="矩形 29"/>
          <p:cNvSpPr/>
          <p:nvPr/>
        </p:nvSpPr>
        <p:spPr>
          <a:xfrm>
            <a:off x="3261815" y="4312435"/>
            <a:ext cx="4517409" cy="1923519"/>
          </a:xfrm>
          <a:prstGeom prst="rect">
            <a:avLst/>
          </a:prstGeom>
          <a:noFill/>
          <a:ln>
            <a:solidFill>
              <a:srgbClr val="C0C0C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solidFill>
                <a:prstClr val="white"/>
              </a:solidFill>
            </a:endParaRPr>
          </a:p>
        </p:txBody>
      </p:sp>
    </p:spTree>
    <p:extLst>
      <p:ext uri="{BB962C8B-B14F-4D97-AF65-F5344CB8AC3E}">
        <p14:creationId xmlns:p14="http://schemas.microsoft.com/office/powerpoint/2010/main" val="168177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stretch>
            <a:fillRect/>
          </a:stretch>
        </p:blipFill>
        <p:spPr>
          <a:xfrm>
            <a:off x="3551446" y="909123"/>
            <a:ext cx="7791363" cy="5230821"/>
          </a:xfrm>
          <a:prstGeom prst="rect">
            <a:avLst/>
          </a:prstGeom>
        </p:spPr>
      </p:pic>
    </p:spTree>
    <p:extLst>
      <p:ext uri="{BB962C8B-B14F-4D97-AF65-F5344CB8AC3E}">
        <p14:creationId xmlns:p14="http://schemas.microsoft.com/office/powerpoint/2010/main" val="289199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r>
              <a:rPr lang="zh-TW" altLang="zh-TW" sz="4000" b="1" dirty="0" smtClean="0">
                <a:latin typeface="微軟正黑體" panose="020B0604030504040204" pitchFamily="34" charset="-120"/>
                <a:ea typeface="微軟正黑體" panose="020B0604030504040204" pitchFamily="34" charset="-120"/>
              </a:rPr>
              <a:t>目前</a:t>
            </a:r>
            <a:r>
              <a:rPr lang="zh-TW" altLang="zh-TW" sz="4000" b="1" dirty="0">
                <a:latin typeface="微軟正黑體" panose="020B0604030504040204" pitchFamily="34" charset="-120"/>
                <a:ea typeface="微軟正黑體" panose="020B0604030504040204" pitchFamily="34" charset="-120"/>
              </a:rPr>
              <a:t>對於本案之相關法案與適切性</a:t>
            </a:r>
            <a:endParaRPr lang="zh-TW" altLang="en-US" sz="4000" b="1" dirty="0">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idx="1"/>
          </p:nvPr>
        </p:nvSpPr>
        <p:spPr>
          <a:xfrm>
            <a:off x="3023659" y="1508787"/>
            <a:ext cx="8558741" cy="4525963"/>
          </a:xfrm>
        </p:spPr>
        <p:txBody>
          <a:bodyPr>
            <a:normAutofit/>
          </a:bodyPr>
          <a:lstStyle/>
          <a:p>
            <a:r>
              <a:rPr lang="zh-TW" altLang="zh-TW" sz="3200" dirty="0">
                <a:latin typeface="微軟正黑體" panose="020B0604030504040204" pitchFamily="34" charset="-120"/>
                <a:ea typeface="微軟正黑體" panose="020B0604030504040204" pitchFamily="34" charset="-120"/>
              </a:rPr>
              <a:t>食物銀行專法草案</a:t>
            </a:r>
            <a:endParaRPr lang="en-US" altLang="zh-TW" sz="3200" dirty="0">
              <a:latin typeface="微軟正黑體" panose="020B0604030504040204" pitchFamily="34" charset="-120"/>
              <a:ea typeface="微軟正黑體" panose="020B0604030504040204" pitchFamily="34" charset="-120"/>
            </a:endParaRPr>
          </a:p>
          <a:p>
            <a:endParaRPr lang="zh-TW" altLang="en-US" sz="3200" dirty="0"/>
          </a:p>
        </p:txBody>
      </p:sp>
      <p:graphicFrame>
        <p:nvGraphicFramePr>
          <p:cNvPr id="6" name="表格 5"/>
          <p:cNvGraphicFramePr>
            <a:graphicFrameLocks noGrp="1"/>
          </p:cNvGraphicFramePr>
          <p:nvPr>
            <p:extLst>
              <p:ext uri="{D42A27DB-BD31-4B8C-83A1-F6EECF244321}">
                <p14:modId xmlns:p14="http://schemas.microsoft.com/office/powerpoint/2010/main" val="1424530683"/>
              </p:ext>
            </p:extLst>
          </p:nvPr>
        </p:nvGraphicFramePr>
        <p:xfrm>
          <a:off x="3239029" y="2224724"/>
          <a:ext cx="8128000" cy="4389120"/>
        </p:xfrm>
        <a:graphic>
          <a:graphicData uri="http://schemas.openxmlformats.org/drawingml/2006/table">
            <a:tbl>
              <a:tblPr firstRow="1" bandRow="1">
                <a:tableStyleId>{5C22544A-7EE6-4342-B048-85BDC9FD1C3A}</a:tableStyleId>
              </a:tblPr>
              <a:tblGrid>
                <a:gridCol w="4064000"/>
                <a:gridCol w="4064000"/>
              </a:tblGrid>
              <a:tr h="609600">
                <a:tc>
                  <a:txBody>
                    <a:bodyPr/>
                    <a:lstStyle/>
                    <a:p>
                      <a:pPr algn="ctr"/>
                      <a:r>
                        <a:rPr lang="zh-TW" altLang="en-US" sz="2400" dirty="0" smtClean="0">
                          <a:latin typeface="微軟正黑體" panose="020B0604030504040204" pitchFamily="34" charset="-120"/>
                          <a:ea typeface="微軟正黑體" panose="020B0604030504040204" pitchFamily="34" charset="-120"/>
                        </a:rPr>
                        <a:t>優點</a:t>
                      </a:r>
                      <a:endParaRPr lang="zh-TW" altLang="en-US" sz="2400" dirty="0">
                        <a:latin typeface="微軟正黑體" panose="020B0604030504040204" pitchFamily="34" charset="-120"/>
                        <a:ea typeface="微軟正黑體" panose="020B0604030504040204" pitchFamily="34" charset="-120"/>
                      </a:endParaRPr>
                    </a:p>
                  </a:txBody>
                  <a:tcPr marL="121920" marR="121920" marT="60960" marB="60960" anchor="ctr"/>
                </a:tc>
                <a:tc>
                  <a:txBody>
                    <a:bodyPr/>
                    <a:lstStyle/>
                    <a:p>
                      <a:pPr algn="ctr"/>
                      <a:r>
                        <a:rPr lang="zh-TW" altLang="en-US" sz="2400" dirty="0" smtClean="0">
                          <a:latin typeface="微軟正黑體" panose="020B0604030504040204" pitchFamily="34" charset="-120"/>
                          <a:ea typeface="微軟正黑體" panose="020B0604030504040204" pitchFamily="34" charset="-120"/>
                        </a:rPr>
                        <a:t>缺點</a:t>
                      </a:r>
                      <a:endParaRPr lang="zh-TW" altLang="en-US" sz="2400" dirty="0">
                        <a:latin typeface="微軟正黑體" panose="020B0604030504040204" pitchFamily="34" charset="-120"/>
                        <a:ea typeface="微軟正黑體" panose="020B0604030504040204" pitchFamily="34" charset="-120"/>
                      </a:endParaRPr>
                    </a:p>
                  </a:txBody>
                  <a:tcPr marL="121920" marR="121920" marT="60960" marB="60960" anchor="ctr"/>
                </a:tc>
              </a:tr>
              <a:tr h="3240000">
                <a:tc>
                  <a:txBody>
                    <a:bodyPr/>
                    <a:lstStyle/>
                    <a:p>
                      <a:pPr marL="285750" indent="-285750">
                        <a:buFont typeface="Wingdings" panose="05000000000000000000" pitchFamily="2" charset="2"/>
                        <a:buChar char="l"/>
                      </a:pPr>
                      <a:r>
                        <a:rPr lang="zh-TW" altLang="en-US" sz="2400" b="1" dirty="0" smtClean="0">
                          <a:latin typeface="微軟正黑體" panose="020B0604030504040204" pitchFamily="34" charset="-120"/>
                          <a:ea typeface="微軟正黑體" panose="020B0604030504040204" pitchFamily="34" charset="-120"/>
                        </a:rPr>
                        <a:t>朝野已有共識</a:t>
                      </a:r>
                      <a:r>
                        <a:rPr lang="zh-TW" altLang="en-US" sz="2400" dirty="0" smtClean="0">
                          <a:latin typeface="微軟正黑體" panose="020B0604030504040204" pitchFamily="34" charset="-120"/>
                          <a:ea typeface="微軟正黑體" panose="020B0604030504040204" pitchFamily="34" charset="-120"/>
                        </a:rPr>
                        <a:t>，有法源可規範民間設置的食物銀行，落實對弱勢族群的保障</a:t>
                      </a:r>
                    </a:p>
                    <a:p>
                      <a:endParaRPr lang="zh-TW" altLang="en-US" sz="2400" dirty="0">
                        <a:latin typeface="微軟正黑體" panose="020B0604030504040204" pitchFamily="34" charset="-120"/>
                        <a:ea typeface="微軟正黑體" panose="020B0604030504040204" pitchFamily="34" charset="-120"/>
                      </a:endParaRPr>
                    </a:p>
                  </a:txBody>
                  <a:tcPr marL="121920" marR="121920" marT="60960" marB="60960"/>
                </a:tc>
                <a:tc>
                  <a:txBody>
                    <a:bodyPr/>
                    <a:lstStyle/>
                    <a:p>
                      <a:pPr marL="285750" indent="-285750">
                        <a:buFont typeface="Wingdings" panose="05000000000000000000" pitchFamily="2" charset="2"/>
                        <a:buChar char="l"/>
                      </a:pPr>
                      <a:r>
                        <a:rPr lang="zh-TW" altLang="en-US" sz="2400" dirty="0" smtClean="0">
                          <a:latin typeface="微軟正黑體" panose="020B0604030504040204" pitchFamily="34" charset="-120"/>
                          <a:ea typeface="微軟正黑體" panose="020B0604030504040204" pitchFamily="34" charset="-120"/>
                        </a:rPr>
                        <a:t>大多都以可長時間常溫存放的乾糧為主，然而</a:t>
                      </a:r>
                      <a:r>
                        <a:rPr lang="zh-TW" altLang="en-US" sz="2400" b="1" dirty="0" smtClean="0">
                          <a:latin typeface="微軟正黑體" panose="020B0604030504040204" pitchFamily="34" charset="-120"/>
                          <a:ea typeface="微軟正黑體" panose="020B0604030504040204" pitchFamily="34" charset="-120"/>
                        </a:rPr>
                        <a:t>台灣浪費最多的是生鮮食品</a:t>
                      </a:r>
                      <a:endParaRPr lang="en-US" altLang="zh-TW" sz="2400" b="1"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zh-TW" altLang="en-US" sz="2400" dirty="0" smtClean="0">
                          <a:latin typeface="微軟正黑體" panose="020B0604030504040204" pitchFamily="34" charset="-120"/>
                          <a:ea typeface="微軟正黑體" panose="020B0604030504040204" pitchFamily="34" charset="-120"/>
                        </a:rPr>
                        <a:t>安德烈食物銀行表示：「有些家庭因為居住空間很狹隘沒有廚房，</a:t>
                      </a:r>
                      <a:r>
                        <a:rPr lang="zh-TW" altLang="en-US" sz="2400" b="1" dirty="0" smtClean="0">
                          <a:latin typeface="微軟正黑體" panose="020B0604030504040204" pitchFamily="34" charset="-120"/>
                          <a:ea typeface="微軟正黑體" panose="020B0604030504040204" pitchFamily="34" charset="-120"/>
                        </a:rPr>
                        <a:t>根本不會開伙，甚至看過他們把這些物資拿去賣掉</a:t>
                      </a:r>
                      <a:r>
                        <a:rPr lang="zh-TW" altLang="en-US" sz="2400" dirty="0" smtClean="0">
                          <a:latin typeface="微軟正黑體" panose="020B0604030504040204" pitchFamily="34" charset="-120"/>
                          <a:ea typeface="微軟正黑體" panose="020B0604030504040204" pitchFamily="34" charset="-120"/>
                        </a:rPr>
                        <a:t>」因此質疑專法救助弱勢的成效有限</a:t>
                      </a:r>
                      <a:endParaRPr lang="zh-TW" altLang="en-US" sz="2400" dirty="0">
                        <a:latin typeface="微軟正黑體" panose="020B0604030504040204" pitchFamily="34" charset="-120"/>
                        <a:ea typeface="微軟正黑體" panose="020B0604030504040204" pitchFamily="34" charset="-120"/>
                      </a:endParaRPr>
                    </a:p>
                  </a:txBody>
                  <a:tcPr marL="121920" marR="121920" marT="60960" marB="60960"/>
                </a:tc>
              </a:tr>
            </a:tbl>
          </a:graphicData>
        </a:graphic>
      </p:graphicFrame>
    </p:spTree>
    <p:extLst>
      <p:ext uri="{BB962C8B-B14F-4D97-AF65-F5344CB8AC3E}">
        <p14:creationId xmlns:p14="http://schemas.microsoft.com/office/powerpoint/2010/main" val="9311774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r>
              <a:rPr lang="zh-TW" altLang="zh-TW" sz="4000" b="1" dirty="0" smtClean="0">
                <a:latin typeface="微軟正黑體" panose="020B0604030504040204" pitchFamily="34" charset="-120"/>
                <a:ea typeface="微軟正黑體" panose="020B0604030504040204" pitchFamily="34" charset="-120"/>
              </a:rPr>
              <a:t>相關</a:t>
            </a:r>
            <a:r>
              <a:rPr lang="zh-TW" altLang="zh-TW" sz="4000" b="1" dirty="0">
                <a:latin typeface="微軟正黑體" panose="020B0604030504040204" pitchFamily="34" charset="-120"/>
                <a:ea typeface="微軟正黑體" panose="020B0604030504040204" pitchFamily="34" charset="-120"/>
              </a:rPr>
              <a:t>團體於本案的立場及其優缺點，現況下如何使政府受其影響</a:t>
            </a:r>
            <a:endParaRPr lang="zh-TW" altLang="en-US" sz="4000" b="1" dirty="0">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idx="1"/>
          </p:nvPr>
        </p:nvSpPr>
        <p:spPr>
          <a:xfrm>
            <a:off x="3023659" y="1508787"/>
            <a:ext cx="8558741" cy="4901140"/>
          </a:xfrm>
        </p:spPr>
        <p:txBody>
          <a:bodyPr>
            <a:normAutofit/>
          </a:bodyPr>
          <a:lstStyle/>
          <a:p>
            <a:r>
              <a:rPr lang="zh-TW" altLang="zh-TW" sz="3200" dirty="0">
                <a:latin typeface="微軟正黑體" panose="020B0604030504040204" pitchFamily="34" charset="-120"/>
                <a:ea typeface="微軟正黑體" panose="020B0604030504040204" pitchFamily="34" charset="-120"/>
              </a:rPr>
              <a:t>相關社會團體其立場及處理面向</a:t>
            </a:r>
            <a:endParaRPr lang="en-US" altLang="zh-TW" sz="3200" dirty="0">
              <a:latin typeface="微軟正黑體" panose="020B0604030504040204" pitchFamily="34" charset="-120"/>
              <a:ea typeface="微軟正黑體" panose="020B0604030504040204" pitchFamily="34" charset="-120"/>
            </a:endParaRPr>
          </a:p>
          <a:p>
            <a:pPr marL="0" indent="0">
              <a:buNone/>
            </a:pPr>
            <a:endParaRPr lang="zh-TW" altLang="en-US" sz="2667" dirty="0"/>
          </a:p>
        </p:txBody>
      </p:sp>
      <p:graphicFrame>
        <p:nvGraphicFramePr>
          <p:cNvPr id="4" name="內容版面配置區 3"/>
          <p:cNvGraphicFramePr>
            <a:graphicFrameLocks/>
          </p:cNvGraphicFramePr>
          <p:nvPr>
            <p:extLst>
              <p:ext uri="{D42A27DB-BD31-4B8C-83A1-F6EECF244321}">
                <p14:modId xmlns:p14="http://schemas.microsoft.com/office/powerpoint/2010/main" val="1453702056"/>
              </p:ext>
            </p:extLst>
          </p:nvPr>
        </p:nvGraphicFramePr>
        <p:xfrm>
          <a:off x="3407701" y="2427984"/>
          <a:ext cx="8447880" cy="3480832"/>
        </p:xfrm>
        <a:graphic>
          <a:graphicData uri="http://schemas.openxmlformats.org/drawingml/2006/table">
            <a:tbl>
              <a:tblPr firstRow="1" bandRow="1">
                <a:tableStyleId>{5C22544A-7EE6-4342-B048-85BDC9FD1C3A}</a:tableStyleId>
              </a:tblPr>
              <a:tblGrid>
                <a:gridCol w="4223940"/>
                <a:gridCol w="4223940"/>
              </a:tblGrid>
              <a:tr h="676672">
                <a:tc>
                  <a:txBody>
                    <a:bodyPr/>
                    <a:lstStyle/>
                    <a:p>
                      <a:pPr algn="ctr"/>
                      <a:r>
                        <a:rPr lang="zh-TW" altLang="zh-TW" sz="2800" b="1" dirty="0" smtClean="0">
                          <a:latin typeface="微軟正黑體" panose="020B0604030504040204" pitchFamily="34" charset="-120"/>
                          <a:ea typeface="微軟正黑體" panose="020B0604030504040204" pitchFamily="34" charset="-120"/>
                        </a:rPr>
                        <a:t>主婦聯盟環境保護基金會</a:t>
                      </a:r>
                      <a:endParaRPr lang="zh-TW" altLang="en-US" sz="3600" dirty="0"/>
                    </a:p>
                  </a:txBody>
                  <a:tcPr marL="121920" marR="121920" marT="60960" marB="60960" anchor="ctr"/>
                </a:tc>
                <a:tc>
                  <a:txBody>
                    <a:bodyPr/>
                    <a:lstStyle/>
                    <a:p>
                      <a:pPr algn="ctr"/>
                      <a:r>
                        <a:rPr lang="zh-TW" altLang="zh-TW" sz="2800" b="1" dirty="0" smtClean="0">
                          <a:latin typeface="微軟正黑體" panose="020B0604030504040204" pitchFamily="34" charset="-120"/>
                          <a:ea typeface="微軟正黑體" panose="020B0604030504040204" pitchFamily="34" charset="-120"/>
                        </a:rPr>
                        <a:t>家樂福基金會</a:t>
                      </a:r>
                      <a:endParaRPr lang="zh-TW" altLang="en-US" sz="3600" dirty="0"/>
                    </a:p>
                  </a:txBody>
                  <a:tcPr marL="121920" marR="121920" marT="60960" marB="60960" anchor="ctr"/>
                </a:tc>
              </a:tr>
              <a:tr h="2438400">
                <a:tc>
                  <a:txBody>
                    <a:bodyPr/>
                    <a:lstStyle/>
                    <a:p>
                      <a:r>
                        <a:rPr lang="zh-TW" altLang="zh-TW" sz="2800" dirty="0" smtClean="0">
                          <a:latin typeface="微軟正黑體" panose="020B0604030504040204" pitchFamily="34" charset="-120"/>
                          <a:ea typeface="微軟正黑體" panose="020B0604030504040204" pitchFamily="34" charset="-120"/>
                        </a:rPr>
                        <a:t>透過論壇及</a:t>
                      </a:r>
                      <a:r>
                        <a:rPr lang="zh-TW" altLang="zh-TW" sz="2800" b="1" dirty="0" smtClean="0">
                          <a:latin typeface="微軟正黑體" panose="020B0604030504040204" pitchFamily="34" charset="-120"/>
                          <a:ea typeface="微軟正黑體" panose="020B0604030504040204" pitchFamily="34" charset="-120"/>
                        </a:rPr>
                        <a:t>提出剩食現況調查報告</a:t>
                      </a:r>
                      <a:r>
                        <a:rPr lang="zh-TW" altLang="zh-TW" sz="2800" dirty="0" smtClean="0">
                          <a:latin typeface="微軟正黑體" panose="020B0604030504040204" pitchFamily="34" charset="-120"/>
                          <a:ea typeface="微軟正黑體" panose="020B0604030504040204" pitchFamily="34" charset="-120"/>
                        </a:rPr>
                        <a:t>使社會大眾了解食物浪費的現況及嚴重性</a:t>
                      </a:r>
                      <a:endParaRPr lang="zh-TW" altLang="en-US" sz="3600" dirty="0"/>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2800" b="1" dirty="0" smtClean="0">
                          <a:latin typeface="微軟正黑體" panose="020B0604030504040204" pitchFamily="34" charset="-120"/>
                          <a:ea typeface="微軟正黑體" panose="020B0604030504040204" pitchFamily="34" charset="-120"/>
                        </a:rPr>
                        <a:t>推廣食物募集計畫</a:t>
                      </a:r>
                      <a:r>
                        <a:rPr lang="zh-TW" altLang="zh-TW" sz="2800" dirty="0" smtClean="0">
                          <a:latin typeface="微軟正黑體" panose="020B0604030504040204" pitchFamily="34" charset="-120"/>
                          <a:ea typeface="微軟正黑體" panose="020B0604030504040204" pitchFamily="34" charset="-120"/>
                        </a:rPr>
                        <a:t>，在家樂福各門市設立食物募集站，並與食物銀行合作，使募集到的食物能有效率地送到有需要的家庭</a:t>
                      </a:r>
                    </a:p>
                    <a:p>
                      <a:endParaRPr lang="zh-TW" altLang="en-US" sz="3600" dirty="0"/>
                    </a:p>
                  </a:txBody>
                  <a:tcPr marL="121920" marR="121920" marT="60960" marB="60960"/>
                </a:tc>
              </a:tr>
            </a:tbl>
          </a:graphicData>
        </a:graphic>
      </p:graphicFrame>
    </p:spTree>
    <p:extLst>
      <p:ext uri="{BB962C8B-B14F-4D97-AF65-F5344CB8AC3E}">
        <p14:creationId xmlns:p14="http://schemas.microsoft.com/office/powerpoint/2010/main" val="29404127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內容版面配置區 3"/>
          <p:cNvGraphicFramePr>
            <a:graphicFrameLocks noGrp="1"/>
          </p:cNvGraphicFramePr>
          <p:nvPr>
            <p:ph idx="1"/>
            <p:extLst>
              <p:ext uri="{D42A27DB-BD31-4B8C-83A1-F6EECF244321}">
                <p14:modId xmlns:p14="http://schemas.microsoft.com/office/powerpoint/2010/main" val="2574438861"/>
              </p:ext>
            </p:extLst>
          </p:nvPr>
        </p:nvGraphicFramePr>
        <p:xfrm>
          <a:off x="3422552" y="1892830"/>
          <a:ext cx="8159848" cy="3785632"/>
        </p:xfrm>
        <a:graphic>
          <a:graphicData uri="http://schemas.openxmlformats.org/drawingml/2006/table">
            <a:tbl>
              <a:tblPr firstRow="1" bandRow="1">
                <a:tableStyleId>{5C22544A-7EE6-4342-B048-85BDC9FD1C3A}</a:tableStyleId>
              </a:tblPr>
              <a:tblGrid>
                <a:gridCol w="4079924"/>
                <a:gridCol w="4079924"/>
              </a:tblGrid>
              <a:tr h="676672">
                <a:tc>
                  <a:txBody>
                    <a:bodyPr/>
                    <a:lstStyle/>
                    <a:p>
                      <a:pPr algn="ctr"/>
                      <a:r>
                        <a:rPr lang="zh-TW" altLang="zh-TW" sz="2800" b="1" dirty="0" smtClean="0">
                          <a:latin typeface="微軟正黑體" panose="020B0604030504040204" pitchFamily="34" charset="-120"/>
                          <a:ea typeface="微軟正黑體" panose="020B0604030504040204" pitchFamily="34" charset="-120"/>
                        </a:rPr>
                        <a:t>台灣全民食物銀行</a:t>
                      </a:r>
                      <a:endParaRPr lang="zh-TW" altLang="en-US" sz="3600" dirty="0"/>
                    </a:p>
                  </a:txBody>
                  <a:tcPr marL="121920" marR="121920" marT="60960" marB="60960" anchor="ctr"/>
                </a:tc>
                <a:tc>
                  <a:txBody>
                    <a:bodyPr/>
                    <a:lstStyle/>
                    <a:p>
                      <a:pPr algn="ctr"/>
                      <a:r>
                        <a:rPr lang="zh-TW" altLang="zh-TW" sz="2800" b="1" dirty="0" smtClean="0">
                          <a:latin typeface="微軟正黑體" panose="020B0604030504040204" pitchFamily="34" charset="-120"/>
                          <a:ea typeface="微軟正黑體" panose="020B0604030504040204" pitchFamily="34" charset="-120"/>
                        </a:rPr>
                        <a:t>共享冰箱</a:t>
                      </a:r>
                      <a:endParaRPr lang="zh-TW" altLang="en-US" sz="3600" dirty="0"/>
                    </a:p>
                  </a:txBody>
                  <a:tcPr marL="121920" marR="121920" marT="60960" marB="60960" anchor="ctr"/>
                </a:tc>
              </a:tr>
              <a:tr h="28965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2800" dirty="0" smtClean="0">
                          <a:latin typeface="微軟正黑體" panose="020B0604030504040204" pitchFamily="34" charset="-120"/>
                          <a:ea typeface="微軟正黑體" panose="020B0604030504040204" pitchFamily="34" charset="-120"/>
                        </a:rPr>
                        <a:t>向食品公司、政府機構、超級市場及消費者等</a:t>
                      </a:r>
                      <a:r>
                        <a:rPr lang="zh-TW" altLang="en-US" sz="2800" dirty="0" smtClean="0">
                          <a:latin typeface="微軟正黑體" panose="020B0604030504040204" pitchFamily="34" charset="-120"/>
                          <a:ea typeface="微軟正黑體" panose="020B0604030504040204" pitchFamily="34" charset="-120"/>
                        </a:rPr>
                        <a:t>，</a:t>
                      </a:r>
                      <a:r>
                        <a:rPr lang="zh-TW" altLang="zh-TW" sz="2800" dirty="0" smtClean="0">
                          <a:latin typeface="微軟正黑體" panose="020B0604030504040204" pitchFamily="34" charset="-120"/>
                          <a:ea typeface="微軟正黑體" panose="020B0604030504040204" pitchFamily="34" charset="-120"/>
                        </a:rPr>
                        <a:t>募集過產過剩和賣相不佳的</a:t>
                      </a:r>
                      <a:r>
                        <a:rPr lang="en-US" altLang="zh-TW" sz="2800" dirty="0" smtClean="0">
                          <a:latin typeface="微軟正黑體" panose="020B0604030504040204" pitchFamily="34" charset="-120"/>
                          <a:ea typeface="微軟正黑體" panose="020B0604030504040204" pitchFamily="34" charset="-120"/>
                        </a:rPr>
                        <a:t>NG</a:t>
                      </a:r>
                      <a:r>
                        <a:rPr lang="zh-TW" altLang="zh-TW" sz="2800" dirty="0" smtClean="0">
                          <a:latin typeface="微軟正黑體" panose="020B0604030504040204" pitchFamily="34" charset="-120"/>
                          <a:ea typeface="微軟正黑體" panose="020B0604030504040204" pitchFamily="34" charset="-120"/>
                        </a:rPr>
                        <a:t>食品，</a:t>
                      </a:r>
                      <a:r>
                        <a:rPr lang="zh-TW" altLang="en-US" sz="2800" dirty="0" smtClean="0">
                          <a:latin typeface="微軟正黑體" panose="020B0604030504040204" pitchFamily="34" charset="-120"/>
                          <a:ea typeface="微軟正黑體" panose="020B0604030504040204" pitchFamily="34" charset="-120"/>
                        </a:rPr>
                        <a:t>並</a:t>
                      </a:r>
                      <a:r>
                        <a:rPr lang="zh-TW" altLang="zh-TW" sz="2800" dirty="0" smtClean="0">
                          <a:latin typeface="微軟正黑體" panose="020B0604030504040204" pitchFamily="34" charset="-120"/>
                          <a:ea typeface="微軟正黑體" panose="020B0604030504040204" pitchFamily="34" charset="-120"/>
                        </a:rPr>
                        <a:t>將募集而來的食品及用品依照不同族群分配所需的資源</a:t>
                      </a: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2800" dirty="0" smtClean="0">
                          <a:latin typeface="微軟正黑體" panose="020B0604030504040204" pitchFamily="34" charset="-120"/>
                          <a:ea typeface="微軟正黑體" panose="020B0604030504040204" pitchFamily="34" charset="-120"/>
                        </a:rPr>
                        <a:t>全台各地由不同發起人自發性發起，提供民眾一個自由捐獻及無償領取食物的平台</a:t>
                      </a:r>
                    </a:p>
                    <a:p>
                      <a:endParaRPr lang="zh-TW" altLang="en-US" sz="3600" dirty="0"/>
                    </a:p>
                  </a:txBody>
                  <a:tcPr marL="121920" marR="121920" marT="60960" marB="60960"/>
                </a:tc>
              </a:tr>
            </a:tbl>
          </a:graphicData>
        </a:graphic>
      </p:graphicFrame>
    </p:spTree>
    <p:extLst>
      <p:ext uri="{BB962C8B-B14F-4D97-AF65-F5344CB8AC3E}">
        <p14:creationId xmlns:p14="http://schemas.microsoft.com/office/powerpoint/2010/main" val="5499552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內容版面配置區 3"/>
          <p:cNvGraphicFramePr>
            <a:graphicFrameLocks/>
          </p:cNvGraphicFramePr>
          <p:nvPr>
            <p:extLst>
              <p:ext uri="{D42A27DB-BD31-4B8C-83A1-F6EECF244321}">
                <p14:modId xmlns:p14="http://schemas.microsoft.com/office/powerpoint/2010/main" val="963751080"/>
              </p:ext>
            </p:extLst>
          </p:nvPr>
        </p:nvGraphicFramePr>
        <p:xfrm>
          <a:off x="3106936" y="1600200"/>
          <a:ext cx="8557682" cy="4004640"/>
        </p:xfrm>
        <a:graphic>
          <a:graphicData uri="http://schemas.openxmlformats.org/drawingml/2006/table">
            <a:tbl>
              <a:tblPr firstRow="1" bandRow="1">
                <a:tableStyleId>{5C22544A-7EE6-4342-B048-85BDC9FD1C3A}</a:tableStyleId>
              </a:tblPr>
              <a:tblGrid>
                <a:gridCol w="4278841"/>
                <a:gridCol w="4278841"/>
              </a:tblGrid>
              <a:tr h="494453">
                <a:tc>
                  <a:txBody>
                    <a:bodyPr/>
                    <a:lstStyle/>
                    <a:p>
                      <a:pPr algn="ctr"/>
                      <a:r>
                        <a:rPr lang="zh-TW" altLang="zh-TW" sz="2800" dirty="0" smtClean="0">
                          <a:latin typeface="微軟正黑體" panose="020B0604030504040204" pitchFamily="34" charset="-120"/>
                          <a:ea typeface="微軟正黑體" panose="020B0604030504040204" pitchFamily="34" charset="-120"/>
                        </a:rPr>
                        <a:t>優點</a:t>
                      </a:r>
                      <a:endParaRPr lang="zh-TW" altLang="en-US" sz="3600" dirty="0"/>
                    </a:p>
                  </a:txBody>
                  <a:tcPr marL="121920" marR="121920" marT="60960" marB="60960"/>
                </a:tc>
                <a:tc>
                  <a:txBody>
                    <a:bodyPr/>
                    <a:lstStyle/>
                    <a:p>
                      <a:pPr algn="ctr"/>
                      <a:r>
                        <a:rPr lang="zh-TW" altLang="zh-TW" sz="2800" dirty="0" smtClean="0">
                          <a:latin typeface="微軟正黑體" panose="020B0604030504040204" pitchFamily="34" charset="-120"/>
                          <a:ea typeface="微軟正黑體" panose="020B0604030504040204" pitchFamily="34" charset="-120"/>
                        </a:rPr>
                        <a:t>缺點</a:t>
                      </a:r>
                      <a:endParaRPr lang="zh-TW" altLang="en-US" sz="3600" dirty="0"/>
                    </a:p>
                  </a:txBody>
                  <a:tcPr marL="121920" marR="121920" marT="60960" marB="60960"/>
                </a:tc>
              </a:tr>
              <a:tr h="345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2800" dirty="0" smtClean="0">
                          <a:latin typeface="微軟正黑體" panose="020B0604030504040204" pitchFamily="34" charset="-120"/>
                          <a:ea typeface="微軟正黑體" panose="020B0604030504040204" pitchFamily="34" charset="-120"/>
                        </a:rPr>
                        <a:t>透過有尊嚴而非施捨的方式將食物送到有需要的民眾手中，</a:t>
                      </a:r>
                      <a:r>
                        <a:rPr lang="zh-TW" altLang="zh-TW" sz="2800" b="1" dirty="0" smtClean="0">
                          <a:solidFill>
                            <a:srgbClr val="FF0000"/>
                          </a:solidFill>
                          <a:latin typeface="微軟正黑體" panose="020B0604030504040204" pitchFamily="34" charset="-120"/>
                          <a:ea typeface="微軟正黑體" panose="020B0604030504040204" pitchFamily="34" charset="-120"/>
                        </a:rPr>
                        <a:t>減少食物浪費</a:t>
                      </a:r>
                      <a:r>
                        <a:rPr lang="zh-TW" altLang="zh-TW" sz="2800" dirty="0" smtClean="0">
                          <a:latin typeface="微軟正黑體" panose="020B0604030504040204" pitchFamily="34" charset="-120"/>
                          <a:ea typeface="微軟正黑體" panose="020B0604030504040204" pitchFamily="34" charset="-120"/>
                        </a:rPr>
                        <a:t>的發生</a:t>
                      </a:r>
                      <a:r>
                        <a:rPr lang="zh-TW" altLang="en-US" sz="2800" dirty="0" smtClean="0">
                          <a:latin typeface="微軟正黑體" panose="020B0604030504040204" pitchFamily="34" charset="-120"/>
                          <a:ea typeface="微軟正黑體" panose="020B0604030504040204" pitchFamily="34" charset="-120"/>
                        </a:rPr>
                        <a:t>，進而解決</a:t>
                      </a:r>
                      <a:r>
                        <a:rPr lang="zh-TW" altLang="zh-TW" sz="2800" dirty="0" smtClean="0">
                          <a:latin typeface="微軟正黑體" panose="020B0604030504040204" pitchFamily="34" charset="-120"/>
                          <a:ea typeface="微軟正黑體" panose="020B0604030504040204" pitchFamily="34" charset="-120"/>
                        </a:rPr>
                        <a:t>飢餓及減少因飢餓而生的社會問題</a:t>
                      </a:r>
                    </a:p>
                    <a:p>
                      <a:endParaRPr lang="zh-TW" altLang="en-US" sz="3600" dirty="0"/>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2800" dirty="0" smtClean="0">
                          <a:latin typeface="微軟正黑體" panose="020B0604030504040204" pitchFamily="34" charset="-120"/>
                          <a:ea typeface="微軟正黑體" panose="020B0604030504040204" pitchFamily="34" charset="-120"/>
                        </a:rPr>
                        <a:t>由民間發起，無法強行要求其他相關團體配合，</a:t>
                      </a:r>
                      <a:r>
                        <a:rPr lang="zh-TW" altLang="zh-TW" sz="2800" b="1" dirty="0" smtClean="0">
                          <a:solidFill>
                            <a:srgbClr val="FF0000"/>
                          </a:solidFill>
                          <a:latin typeface="微軟正黑體" panose="020B0604030504040204" pitchFamily="34" charset="-120"/>
                          <a:ea typeface="微軟正黑體" panose="020B0604030504040204" pitchFamily="34" charset="-120"/>
                        </a:rPr>
                        <a:t>缺少整合平台</a:t>
                      </a:r>
                      <a:endParaRPr lang="zh-TW" altLang="zh-TW" sz="2800" dirty="0" smtClean="0">
                        <a:latin typeface="微軟正黑體" panose="020B0604030504040204" pitchFamily="34" charset="-120"/>
                        <a:ea typeface="微軟正黑體" panose="020B0604030504040204"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2800" dirty="0" smtClean="0">
                          <a:latin typeface="微軟正黑體" panose="020B0604030504040204" pitchFamily="34" charset="-120"/>
                          <a:ea typeface="微軟正黑體" panose="020B0604030504040204" pitchFamily="34" charset="-120"/>
                        </a:rPr>
                        <a:t>藉由網路平台張貼資訊，但真正有食物需求的人較不易接收訊息</a:t>
                      </a:r>
                    </a:p>
                    <a:p>
                      <a:endParaRPr lang="zh-TW" altLang="en-US" sz="3600" dirty="0"/>
                    </a:p>
                  </a:txBody>
                  <a:tcPr marL="121920" marR="121920" marT="60960" marB="60960"/>
                </a:tc>
              </a:tr>
            </a:tbl>
          </a:graphicData>
        </a:graphic>
      </p:graphicFrame>
    </p:spTree>
    <p:extLst>
      <p:ext uri="{BB962C8B-B14F-4D97-AF65-F5344CB8AC3E}">
        <p14:creationId xmlns:p14="http://schemas.microsoft.com/office/powerpoint/2010/main" val="25517849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09599" y="1710646"/>
            <a:ext cx="10972800" cy="1143000"/>
          </a:xfrm>
        </p:spPr>
        <p:txBody>
          <a:bodyPr>
            <a:normAutofit/>
          </a:bodyPr>
          <a:lstStyle/>
          <a:p>
            <a:r>
              <a:rPr lang="zh-TW" altLang="en-US" sz="4000" b="1" dirty="0" smtClean="0">
                <a:latin typeface="微軟正黑體" panose="020B0604030504040204" pitchFamily="34" charset="-120"/>
                <a:ea typeface="微軟正黑體" panose="020B0604030504040204" pitchFamily="34" charset="-120"/>
              </a:rPr>
              <a:t>本</a:t>
            </a:r>
            <a:r>
              <a:rPr lang="zh-TW" altLang="en-US" sz="4000" b="1" dirty="0">
                <a:latin typeface="微軟正黑體" panose="020B0604030504040204" pitchFamily="34" charset="-120"/>
                <a:ea typeface="微軟正黑體" panose="020B0604030504040204" pitchFamily="34" charset="-120"/>
              </a:rPr>
              <a:t>案應負責之政府</a:t>
            </a:r>
            <a:r>
              <a:rPr lang="zh-TW" altLang="en-US" sz="4000" b="1" dirty="0" smtClean="0">
                <a:latin typeface="微軟正黑體" panose="020B0604030504040204" pitchFamily="34" charset="-120"/>
                <a:ea typeface="微軟正黑體" panose="020B0604030504040204" pitchFamily="34" charset="-120"/>
              </a:rPr>
              <a:t>機關</a:t>
            </a:r>
            <a:endParaRPr lang="zh-TW" altLang="en-US" sz="4267" dirty="0"/>
          </a:p>
        </p:txBody>
      </p:sp>
      <p:sp>
        <p:nvSpPr>
          <p:cNvPr id="4" name="文字方塊 3"/>
          <p:cNvSpPr txBox="1"/>
          <p:nvPr/>
        </p:nvSpPr>
        <p:spPr>
          <a:xfrm>
            <a:off x="3284508" y="3429672"/>
            <a:ext cx="5622052" cy="584775"/>
          </a:xfrm>
          <a:prstGeom prst="rect">
            <a:avLst/>
          </a:prstGeom>
          <a:noFill/>
        </p:spPr>
        <p:txBody>
          <a:bodyPr wrap="none" rtlCol="0">
            <a:spAutoFit/>
          </a:bodyPr>
          <a:lstStyle/>
          <a:p>
            <a:r>
              <a:rPr lang="zh-TW" altLang="en-US" sz="3200" dirty="0">
                <a:solidFill>
                  <a:prstClr val="black"/>
                </a:solidFill>
                <a:latin typeface="微軟正黑體" panose="020B0604030504040204" pitchFamily="34" charset="-120"/>
                <a:ea typeface="微軟正黑體" panose="020B0604030504040204" pitchFamily="34" charset="-120"/>
              </a:rPr>
              <a:t>衛生福利部社會救助及</a:t>
            </a:r>
            <a:r>
              <a:rPr lang="zh-TW" altLang="en-US" sz="3200" dirty="0" smtClean="0">
                <a:solidFill>
                  <a:prstClr val="black"/>
                </a:solidFill>
                <a:latin typeface="微軟正黑體" panose="020B0604030504040204" pitchFamily="34" charset="-120"/>
                <a:ea typeface="微軟正黑體" panose="020B0604030504040204" pitchFamily="34" charset="-120"/>
              </a:rPr>
              <a:t>社工司 </a:t>
            </a:r>
            <a:endParaRPr lang="zh-TW" altLang="en-US" sz="3200" dirty="0">
              <a:solidFill>
                <a:prstClr val="black"/>
              </a:solidFill>
            </a:endParaRPr>
          </a:p>
        </p:txBody>
      </p:sp>
    </p:spTree>
    <p:extLst>
      <p:ext uri="{BB962C8B-B14F-4D97-AF65-F5344CB8AC3E}">
        <p14:creationId xmlns:p14="http://schemas.microsoft.com/office/powerpoint/2010/main" val="30324590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內容版面配置區 2"/>
          <p:cNvSpPr>
            <a:spLocks noGrp="1"/>
          </p:cNvSpPr>
          <p:nvPr>
            <p:ph idx="1"/>
          </p:nvPr>
        </p:nvSpPr>
        <p:spPr>
          <a:xfrm>
            <a:off x="677839" y="1738514"/>
            <a:ext cx="10972800" cy="4280149"/>
          </a:xfrm>
        </p:spPr>
        <p:txBody>
          <a:bodyPr>
            <a:normAutofit fontScale="55000" lnSpcReduction="20000"/>
          </a:bodyPr>
          <a:lstStyle/>
          <a:p>
            <a:pPr marL="0" indent="0">
              <a:buNone/>
            </a:pPr>
            <a:r>
              <a:rPr lang="zh-TW" altLang="en-US" sz="7300" b="1" dirty="0" smtClean="0">
                <a:latin typeface="微軟正黑體" panose="020B0604030504040204" pitchFamily="34" charset="-120"/>
                <a:ea typeface="微軟正黑體" panose="020B0604030504040204" pitchFamily="34" charset="-120"/>
              </a:rPr>
              <a:t>現行</a:t>
            </a:r>
            <a:r>
              <a:rPr lang="zh-TW" altLang="en-US" sz="7300" b="1" dirty="0">
                <a:latin typeface="微軟正黑體" panose="020B0604030504040204" pitchFamily="34" charset="-120"/>
                <a:ea typeface="微軟正黑體" panose="020B0604030504040204" pitchFamily="34" charset="-120"/>
              </a:rPr>
              <a:t>政府機關就本案</a:t>
            </a:r>
            <a:r>
              <a:rPr lang="zh-TW" altLang="en-US" sz="7300" b="1" dirty="0" smtClean="0">
                <a:latin typeface="微軟正黑體" panose="020B0604030504040204" pitchFamily="34" charset="-120"/>
                <a:ea typeface="微軟正黑體" panose="020B0604030504040204" pitchFamily="34" charset="-120"/>
              </a:rPr>
              <a:t>處理方式</a:t>
            </a:r>
            <a:endParaRPr lang="en-US" altLang="zh-TW" sz="6500" dirty="0">
              <a:latin typeface="微軟正黑體" panose="020B0604030504040204" pitchFamily="34" charset="-120"/>
              <a:ea typeface="微軟正黑體" panose="020B0604030504040204" pitchFamily="34" charset="-120"/>
            </a:endParaRPr>
          </a:p>
          <a:p>
            <a:pPr marL="0" indent="0">
              <a:buNone/>
            </a:pPr>
            <a:endParaRPr lang="zh-TW" altLang="en-US" sz="3867" dirty="0">
              <a:latin typeface="微軟正黑體" panose="020B0604030504040204" pitchFamily="34" charset="-120"/>
              <a:ea typeface="微軟正黑體" panose="020B0604030504040204" pitchFamily="34" charset="-120"/>
            </a:endParaRPr>
          </a:p>
          <a:p>
            <a:pPr algn="l"/>
            <a:r>
              <a:rPr lang="en-US" altLang="zh-TW" sz="5800" dirty="0">
                <a:latin typeface="微軟正黑體" panose="020B0604030504040204" pitchFamily="34" charset="-120"/>
                <a:ea typeface="微軟正黑體" panose="020B0604030504040204" pitchFamily="34" charset="-120"/>
              </a:rPr>
              <a:t>(</a:t>
            </a:r>
            <a:r>
              <a:rPr lang="zh-TW" altLang="en-US" sz="5800" dirty="0">
                <a:latin typeface="微軟正黑體" panose="020B0604030504040204" pitchFamily="34" charset="-120"/>
                <a:ea typeface="微軟正黑體" panose="020B0604030504040204" pitchFamily="34" charset="-120"/>
              </a:rPr>
              <a:t>一</a:t>
            </a:r>
            <a:r>
              <a:rPr lang="en-US" altLang="zh-TW" sz="5800" dirty="0" smtClean="0">
                <a:latin typeface="微軟正黑體" panose="020B0604030504040204" pitchFamily="34" charset="-120"/>
                <a:ea typeface="微軟正黑體" panose="020B0604030504040204" pitchFamily="34" charset="-120"/>
              </a:rPr>
              <a:t>)</a:t>
            </a:r>
            <a:r>
              <a:rPr lang="zh-TW" altLang="en-US" sz="5800" dirty="0" smtClean="0">
                <a:latin typeface="微軟正黑體" panose="020B0604030504040204" pitchFamily="34" charset="-120"/>
                <a:ea typeface="微軟正黑體" panose="020B0604030504040204" pitchFamily="34" charset="-120"/>
              </a:rPr>
              <a:t>目前</a:t>
            </a:r>
            <a:r>
              <a:rPr lang="zh-TW" altLang="en-US" sz="5800" dirty="0">
                <a:latin typeface="微軟正黑體" panose="020B0604030504040204" pitchFamily="34" charset="-120"/>
                <a:ea typeface="微軟正黑體" panose="020B0604030504040204" pitchFamily="34" charset="-120"/>
              </a:rPr>
              <a:t>衛福部傾向在</a:t>
            </a:r>
            <a:r>
              <a:rPr lang="en-US" altLang="zh-TW" sz="5800" dirty="0">
                <a:latin typeface="微軟正黑體" panose="020B0604030504040204" pitchFamily="34" charset="-120"/>
                <a:ea typeface="微軟正黑體" panose="020B0604030504040204" pitchFamily="34" charset="-120"/>
              </a:rPr>
              <a:t>《</a:t>
            </a:r>
            <a:r>
              <a:rPr lang="zh-TW" altLang="en-US" sz="5800" dirty="0">
                <a:latin typeface="微軟正黑體" panose="020B0604030504040204" pitchFamily="34" charset="-120"/>
                <a:ea typeface="微軟正黑體" panose="020B0604030504040204" pitchFamily="34" charset="-120"/>
              </a:rPr>
              <a:t>社會救助法</a:t>
            </a:r>
            <a:r>
              <a:rPr lang="en-US" altLang="zh-TW" sz="5800" dirty="0">
                <a:latin typeface="微軟正黑體" panose="020B0604030504040204" pitchFamily="34" charset="-120"/>
                <a:ea typeface="微軟正黑體" panose="020B0604030504040204" pitchFamily="34" charset="-120"/>
              </a:rPr>
              <a:t>》</a:t>
            </a:r>
            <a:r>
              <a:rPr lang="zh-TW" altLang="en-US" sz="5800" dirty="0">
                <a:latin typeface="微軟正黑體" panose="020B0604030504040204" pitchFamily="34" charset="-120"/>
                <a:ea typeface="微軟正黑體" panose="020B0604030504040204" pitchFamily="34" charset="-120"/>
              </a:rPr>
              <a:t>中設立「實物給付」專章</a:t>
            </a:r>
            <a:r>
              <a:rPr lang="zh-TW" altLang="en-US" sz="5800" dirty="0" smtClean="0">
                <a:latin typeface="微軟正黑體" panose="020B0604030504040204" pitchFamily="34" charset="-120"/>
                <a:ea typeface="微軟正黑體" panose="020B0604030504040204" pitchFamily="34" charset="-120"/>
              </a:rPr>
              <a:t>。認為此</a:t>
            </a:r>
            <a:r>
              <a:rPr lang="zh-TW" altLang="en-US" sz="5800" dirty="0">
                <a:latin typeface="微軟正黑體" panose="020B0604030504040204" pitchFamily="34" charset="-120"/>
                <a:ea typeface="微軟正黑體" panose="020B0604030504040204" pitchFamily="34" charset="-120"/>
              </a:rPr>
              <a:t>可使食物銀行的社會福利功能更加完整，將間接改善食物浪費的環保問題與家暴、犯罪等社會問題</a:t>
            </a:r>
            <a:r>
              <a:rPr lang="zh-TW" altLang="en-US" sz="5800" dirty="0" smtClean="0">
                <a:latin typeface="微軟正黑體" panose="020B0604030504040204" pitchFamily="34" charset="-120"/>
                <a:ea typeface="微軟正黑體" panose="020B0604030504040204" pitchFamily="34" charset="-120"/>
              </a:rPr>
              <a:t>。</a:t>
            </a:r>
            <a:endParaRPr lang="en-US" altLang="zh-TW" sz="5800" dirty="0" smtClean="0">
              <a:latin typeface="微軟正黑體" panose="020B0604030504040204" pitchFamily="34" charset="-120"/>
              <a:ea typeface="微軟正黑體" panose="020B0604030504040204" pitchFamily="34" charset="-120"/>
            </a:endParaRPr>
          </a:p>
          <a:p>
            <a:pPr algn="l"/>
            <a:endParaRPr lang="zh-TW" altLang="en-US" sz="5800" dirty="0">
              <a:latin typeface="微軟正黑體" panose="020B0604030504040204" pitchFamily="34" charset="-120"/>
              <a:ea typeface="微軟正黑體" panose="020B0604030504040204" pitchFamily="34" charset="-120"/>
            </a:endParaRPr>
          </a:p>
          <a:p>
            <a:pPr algn="l"/>
            <a:r>
              <a:rPr lang="en-US" altLang="zh-TW" sz="5800" dirty="0">
                <a:latin typeface="微軟正黑體" panose="020B0604030504040204" pitchFamily="34" charset="-120"/>
                <a:ea typeface="微軟正黑體" panose="020B0604030504040204" pitchFamily="34" charset="-120"/>
              </a:rPr>
              <a:t>(</a:t>
            </a:r>
            <a:r>
              <a:rPr lang="zh-TW" altLang="en-US" sz="5800" dirty="0">
                <a:latin typeface="微軟正黑體" panose="020B0604030504040204" pitchFamily="34" charset="-120"/>
                <a:ea typeface="微軟正黑體" panose="020B0604030504040204" pitchFamily="34" charset="-120"/>
              </a:rPr>
              <a:t>二</a:t>
            </a:r>
            <a:r>
              <a:rPr lang="en-US" altLang="zh-TW" sz="5800" dirty="0" smtClean="0">
                <a:latin typeface="微軟正黑體" panose="020B0604030504040204" pitchFamily="34" charset="-120"/>
                <a:ea typeface="微軟正黑體" panose="020B0604030504040204" pitchFamily="34" charset="-120"/>
              </a:rPr>
              <a:t>)</a:t>
            </a:r>
            <a:r>
              <a:rPr lang="zh-TW" altLang="en-US" sz="5800" dirty="0" smtClean="0">
                <a:latin typeface="微軟正黑體" panose="020B0604030504040204" pitchFamily="34" charset="-120"/>
                <a:ea typeface="微軟正黑體" panose="020B0604030504040204" pitchFamily="34" charset="-120"/>
              </a:rPr>
              <a:t>食</a:t>
            </a:r>
            <a:r>
              <a:rPr lang="zh-TW" altLang="en-US" sz="5800" dirty="0">
                <a:latin typeface="微軟正黑體" panose="020B0604030504040204" pitchFamily="34" charset="-120"/>
                <a:ea typeface="微軟正黑體" panose="020B0604030504040204" pitchFamily="34" charset="-120"/>
              </a:rPr>
              <a:t>安辦公室已啟動環保署、食藥署、農委會間的跨部會剩食管理行動，計算即期、過期的食物廢棄量，並將訂出大量剩食流向和去處的管理方式</a:t>
            </a:r>
            <a:r>
              <a:rPr lang="zh-TW" altLang="en-US" sz="5800" dirty="0" smtClean="0">
                <a:latin typeface="微軟正黑體" panose="020B0604030504040204" pitchFamily="34" charset="-120"/>
                <a:ea typeface="微軟正黑體" panose="020B0604030504040204" pitchFamily="34" charset="-120"/>
              </a:rPr>
              <a:t>。</a:t>
            </a:r>
            <a:endParaRPr lang="zh-TW" altLang="en-US" sz="58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2960761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normAutofit/>
          </a:bodyPr>
          <a:lstStyle/>
          <a:p>
            <a:r>
              <a:rPr lang="zh-TW" altLang="en-US" sz="4800" dirty="0">
                <a:latin typeface="微軟正黑體" panose="020B0604030504040204" pitchFamily="34" charset="-120"/>
                <a:ea typeface="微軟正黑體" panose="020B0604030504040204" pitchFamily="34" charset="-120"/>
              </a:rPr>
              <a:t>第二步驟</a:t>
            </a:r>
          </a:p>
        </p:txBody>
      </p:sp>
      <p:sp>
        <p:nvSpPr>
          <p:cNvPr id="3" name="副標題 2"/>
          <p:cNvSpPr>
            <a:spLocks noGrp="1"/>
          </p:cNvSpPr>
          <p:nvPr>
            <p:ph type="subTitle" idx="1"/>
          </p:nvPr>
        </p:nvSpPr>
        <p:spPr>
          <a:xfrm>
            <a:off x="1828800" y="4718083"/>
            <a:ext cx="8534400" cy="790939"/>
          </a:xfrm>
        </p:spPr>
        <p:txBody>
          <a:bodyPr>
            <a:normAutofit/>
          </a:bodyPr>
          <a:lstStyle/>
          <a:p>
            <a:r>
              <a:rPr lang="zh-TW" altLang="en-US" sz="3600" b="1" dirty="0">
                <a:latin typeface="微軟正黑體" panose="020B0604030504040204" pitchFamily="34" charset="-120"/>
                <a:ea typeface="微軟正黑體" panose="020B0604030504040204" pitchFamily="34" charset="-120"/>
              </a:rPr>
              <a:t>檢視得以解決問題的各項可行政策</a:t>
            </a:r>
          </a:p>
        </p:txBody>
      </p:sp>
    </p:spTree>
    <p:extLst>
      <p:ext uri="{BB962C8B-B14F-4D97-AF65-F5344CB8AC3E}">
        <p14:creationId xmlns:p14="http://schemas.microsoft.com/office/powerpoint/2010/main" val="27588957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zh-TW" altLang="zh-TW" sz="4000" b="1" dirty="0">
                <a:latin typeface="微軟正黑體" panose="020B0604030504040204" pitchFamily="34" charset="-120"/>
                <a:ea typeface="微軟正黑體" panose="020B0604030504040204" pitchFamily="34" charset="-120"/>
              </a:rPr>
              <a:t>制定捐贈免責法案</a:t>
            </a:r>
            <a:endParaRPr lang="zh-TW" altLang="zh-TW" sz="4000" dirty="0">
              <a:latin typeface="微軟正黑體" panose="020B0604030504040204" pitchFamily="34" charset="-120"/>
              <a:ea typeface="微軟正黑體" panose="020B0604030504040204" pitchFamily="34" charset="-120"/>
            </a:endParaRPr>
          </a:p>
        </p:txBody>
      </p:sp>
      <p:sp>
        <p:nvSpPr>
          <p:cNvPr id="3" name="Content Placeholder 2"/>
          <p:cNvSpPr>
            <a:spLocks noGrp="1"/>
          </p:cNvSpPr>
          <p:nvPr>
            <p:ph idx="1"/>
          </p:nvPr>
        </p:nvSpPr>
        <p:spPr/>
        <p:txBody>
          <a:bodyPr anchor="ctr">
            <a:normAutofit/>
          </a:bodyPr>
          <a:lstStyle/>
          <a:p>
            <a:pPr lvl="0" algn="l"/>
            <a:r>
              <a:rPr lang="zh-TW" altLang="zh-TW" sz="3200" dirty="0">
                <a:latin typeface="微軟正黑體" panose="020B0604030504040204" pitchFamily="34" charset="-120"/>
                <a:ea typeface="微軟正黑體" panose="020B0604030504040204" pitchFamily="34" charset="-120"/>
              </a:rPr>
              <a:t>效法美國《</a:t>
            </a:r>
            <a:r>
              <a:rPr lang="en-US" altLang="zh-TW" sz="3200" dirty="0">
                <a:latin typeface="微軟正黑體" panose="020B0604030504040204" pitchFamily="34" charset="-120"/>
                <a:ea typeface="微軟正黑體" panose="020B0604030504040204" pitchFamily="34" charset="-120"/>
              </a:rPr>
              <a:t>Bill Emerson</a:t>
            </a:r>
            <a:r>
              <a:rPr lang="zh-TW" altLang="zh-TW" sz="3200" dirty="0">
                <a:latin typeface="微軟正黑體" panose="020B0604030504040204" pitchFamily="34" charset="-120"/>
                <a:ea typeface="微軟正黑體" panose="020B0604030504040204" pitchFamily="34" charset="-120"/>
              </a:rPr>
              <a:t>好撒瑪利亞人食品捐贈法案</a:t>
            </a:r>
            <a:r>
              <a:rPr lang="zh-TW" altLang="zh-TW" sz="3200" dirty="0" smtClean="0">
                <a:latin typeface="微軟正黑體" panose="020B0604030504040204" pitchFamily="34" charset="-120"/>
                <a:ea typeface="微軟正黑體" panose="020B0604030504040204" pitchFamily="34" charset="-120"/>
              </a:rPr>
              <a:t>》</a:t>
            </a:r>
            <a:r>
              <a:rPr lang="zh-TW" altLang="en-US" sz="3200" dirty="0" smtClean="0">
                <a:latin typeface="微軟正黑體" panose="020B0604030504040204" pitchFamily="34" charset="-120"/>
                <a:ea typeface="微軟正黑體" panose="020B0604030504040204" pitchFamily="34" charset="-120"/>
              </a:rPr>
              <a:t>，</a:t>
            </a:r>
            <a:r>
              <a:rPr lang="zh-TW" altLang="zh-TW" sz="3200" dirty="0" smtClean="0">
                <a:latin typeface="微軟正黑體" panose="020B0604030504040204" pitchFamily="34" charset="-120"/>
                <a:ea typeface="微軟正黑體" panose="020B0604030504040204" pitchFamily="34" charset="-120"/>
              </a:rPr>
              <a:t>在</a:t>
            </a:r>
            <a:r>
              <a:rPr lang="zh-TW" altLang="zh-TW" sz="3200" dirty="0">
                <a:latin typeface="微軟正黑體" panose="020B0604030504040204" pitchFamily="34" charset="-120"/>
                <a:ea typeface="微軟正黑體" panose="020B0604030504040204" pitchFamily="34" charset="-120"/>
              </a:rPr>
              <a:t>特定條件下免除食物捐贈者以及接受食物的非營利組織之民事和</a:t>
            </a:r>
            <a:r>
              <a:rPr lang="zh-TW" altLang="zh-TW" sz="3200" dirty="0" smtClean="0">
                <a:latin typeface="微軟正黑體" panose="020B0604030504040204" pitchFamily="34" charset="-120"/>
                <a:ea typeface="微軟正黑體" panose="020B0604030504040204" pitchFamily="34" charset="-120"/>
              </a:rPr>
              <a:t>刑事責任</a:t>
            </a:r>
            <a:r>
              <a:rPr lang="zh-TW" altLang="en-US" sz="3200" dirty="0" smtClean="0">
                <a:latin typeface="微軟正黑體" panose="020B0604030504040204" pitchFamily="34" charset="-120"/>
                <a:ea typeface="微軟正黑體" panose="020B0604030504040204" pitchFamily="34" charset="-120"/>
              </a:rPr>
              <a:t>。</a:t>
            </a:r>
            <a:endParaRPr lang="zh-TW" altLang="zh-TW" sz="3200" dirty="0">
              <a:latin typeface="微軟正黑體" panose="020B0604030504040204" pitchFamily="34" charset="-120"/>
              <a:ea typeface="微軟正黑體" panose="020B0604030504040204" pitchFamily="34" charset="-120"/>
            </a:endParaRPr>
          </a:p>
          <a:p>
            <a:pPr algn="l"/>
            <a:endParaRPr lang="en-US"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9521430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zh-TW" sz="4000" b="1" dirty="0">
                <a:latin typeface="微軟正黑體" panose="020B0604030504040204" pitchFamily="34" charset="-120"/>
                <a:ea typeface="微軟正黑體" panose="020B0604030504040204" pitchFamily="34" charset="-120"/>
              </a:rPr>
              <a:t>制定捐贈免責法案</a:t>
            </a:r>
            <a:endParaRPr lang="zh-TW" altLang="en-US" sz="4000" dirty="0"/>
          </a:p>
        </p:txBody>
      </p:sp>
      <p:graphicFrame>
        <p:nvGraphicFramePr>
          <p:cNvPr id="4" name="內容版面配置區 3"/>
          <p:cNvGraphicFramePr>
            <a:graphicFrameLocks noGrp="1"/>
          </p:cNvGraphicFramePr>
          <p:nvPr>
            <p:ph idx="1"/>
            <p:extLst/>
          </p:nvPr>
        </p:nvGraphicFramePr>
        <p:xfrm>
          <a:off x="527381" y="2180862"/>
          <a:ext cx="10972800" cy="3944133"/>
        </p:xfrm>
        <a:graphic>
          <a:graphicData uri="http://schemas.openxmlformats.org/drawingml/2006/table">
            <a:tbl>
              <a:tblPr firstRow="1" bandRow="1">
                <a:tableStyleId>{5C22544A-7EE6-4342-B048-85BDC9FD1C3A}</a:tableStyleId>
              </a:tblPr>
              <a:tblGrid>
                <a:gridCol w="3657600"/>
                <a:gridCol w="3657600"/>
                <a:gridCol w="3657600"/>
              </a:tblGrid>
              <a:tr h="706469">
                <a:tc>
                  <a:txBody>
                    <a:bodyPr/>
                    <a:lstStyle/>
                    <a:p>
                      <a:pPr algn="ctr"/>
                      <a:r>
                        <a:rPr lang="zh-TW" altLang="en-US" sz="2700" dirty="0" smtClean="0">
                          <a:latin typeface="微軟正黑體" panose="020B0604030504040204" pitchFamily="34" charset="-120"/>
                          <a:ea typeface="微軟正黑體" panose="020B0604030504040204" pitchFamily="34" charset="-120"/>
                        </a:rPr>
                        <a:t>優點</a:t>
                      </a: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c>
                  <a:txBody>
                    <a:bodyPr/>
                    <a:lstStyle/>
                    <a:p>
                      <a:pPr algn="ctr"/>
                      <a:r>
                        <a:rPr lang="zh-TW" altLang="en-US" sz="2700" dirty="0" smtClean="0">
                          <a:latin typeface="微軟正黑體" panose="020B0604030504040204" pitchFamily="34" charset="-120"/>
                          <a:ea typeface="微軟正黑體" panose="020B0604030504040204" pitchFamily="34" charset="-120"/>
                        </a:rPr>
                        <a:t>缺點</a:t>
                      </a: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c>
                  <a:txBody>
                    <a:bodyPr/>
                    <a:lstStyle/>
                    <a:p>
                      <a:pPr algn="ctr"/>
                      <a:r>
                        <a:rPr lang="zh-TW" altLang="en-US" sz="2700" dirty="0" smtClean="0">
                          <a:latin typeface="微軟正黑體" panose="020B0604030504040204" pitchFamily="34" charset="-120"/>
                          <a:ea typeface="微軟正黑體" panose="020B0604030504040204" pitchFamily="34" charset="-120"/>
                        </a:rPr>
                        <a:t>他方意見</a:t>
                      </a: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r>
              <a:tr h="3237664">
                <a:tc>
                  <a:txBody>
                    <a:bodyPr/>
                    <a:lstStyle/>
                    <a:p>
                      <a:pPr marL="285750" indent="-285750">
                        <a:buFont typeface="Wingdings" panose="05000000000000000000" pitchFamily="2" charset="2"/>
                        <a:buChar char="l"/>
                      </a:pPr>
                      <a:r>
                        <a:rPr lang="zh-TW" altLang="en-US" sz="2700" dirty="0" smtClean="0">
                          <a:latin typeface="微軟正黑體" panose="020B0604030504040204" pitchFamily="34" charset="-120"/>
                          <a:ea typeface="微軟正黑體" panose="020B0604030504040204" pitchFamily="34" charset="-120"/>
                        </a:rPr>
                        <a:t>使企業提高捐贈意願</a:t>
                      </a:r>
                      <a:endParaRPr lang="en-US" altLang="zh-TW" sz="2700" dirty="0" smtClean="0">
                        <a:latin typeface="微軟正黑體" panose="020B0604030504040204" pitchFamily="34" charset="-120"/>
                        <a:ea typeface="微軟正黑體" panose="020B0604030504040204" pitchFamily="34" charset="-120"/>
                      </a:endParaRPr>
                    </a:p>
                    <a:p>
                      <a:pPr marL="285750" indent="-285750" algn="l">
                        <a:buFont typeface="Wingdings" panose="05000000000000000000" pitchFamily="2" charset="2"/>
                        <a:buChar char="l"/>
                      </a:pPr>
                      <a:r>
                        <a:rPr lang="zh-TW" altLang="en-US" sz="2700" dirty="0" smtClean="0">
                          <a:latin typeface="微軟正黑體" panose="020B0604030504040204" pitchFamily="34" charset="-120"/>
                          <a:ea typeface="微軟正黑體" panose="020B0604030504040204" pitchFamily="34" charset="-120"/>
                        </a:rPr>
                        <a:t>為兼顧食品安全，故</a:t>
                      </a:r>
                      <a:r>
                        <a:rPr lang="zh-TW"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意捐贈不得食用的食品或有重大過失者皆不適用免責條款</a:t>
                      </a: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c>
                  <a:txBody>
                    <a:bodyPr/>
                    <a:lstStyle/>
                    <a:p>
                      <a:pPr marL="285750" indent="-285750" algn="l" defTabSz="1219170" rtl="0" eaLnBrk="1" latinLnBrk="0" hangingPunct="1">
                        <a:buFont typeface="Wingdings" panose="05000000000000000000" pitchFamily="2" charset="2"/>
                        <a:buChar char="l"/>
                      </a:pPr>
                      <a:r>
                        <a:rPr lang="zh-TW" altLang="en-US" sz="2700" kern="1200" dirty="0" smtClean="0">
                          <a:solidFill>
                            <a:schemeClr val="dk1"/>
                          </a:solidFill>
                          <a:effectLst/>
                          <a:latin typeface="微軟正黑體" panose="020B0604030504040204" pitchFamily="34" charset="-120"/>
                          <a:ea typeface="微軟正黑體" panose="020B0604030504040204" pitchFamily="34" charset="-120"/>
                          <a:cs typeface="+mn-cs"/>
                        </a:rPr>
                        <a:t>美國有許多業者不知道此免責法案，而無法減少其疑慮，而導致達到預期效果</a:t>
                      </a:r>
                      <a:endParaRPr lang="zh-TW" altLang="en-US" sz="2700" kern="1200" dirty="0">
                        <a:solidFill>
                          <a:schemeClr val="dk1"/>
                        </a:solidFill>
                        <a:effectLst/>
                        <a:latin typeface="微軟正黑體" panose="020B0604030504040204" pitchFamily="34" charset="-120"/>
                        <a:ea typeface="微軟正黑體" panose="020B0604030504040204" pitchFamily="34" charset="-120"/>
                        <a:cs typeface="+mn-cs"/>
                      </a:endParaRPr>
                    </a:p>
                  </a:txBody>
                  <a:tcPr marL="121920" marR="121920" marT="60960" marB="60960" anchor="ctr"/>
                </a:tc>
                <a:tc>
                  <a:txBody>
                    <a:bodyPr/>
                    <a:lstStyle/>
                    <a:p>
                      <a:pPr marL="285750" indent="-285750">
                        <a:buFont typeface="Wingdings" panose="05000000000000000000" pitchFamily="2" charset="2"/>
                        <a:buChar char="l"/>
                      </a:pPr>
                      <a:r>
                        <a:rPr lang="zh-TW"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主婦聯盟環境保護基金會</a:t>
                      </a:r>
                      <a:r>
                        <a:rPr lang="zh-TW" altLang="en-US" sz="2700" kern="1200" dirty="0" smtClean="0">
                          <a:solidFill>
                            <a:schemeClr val="dk1"/>
                          </a:solidFill>
                          <a:effectLst/>
                          <a:latin typeface="微軟正黑體" panose="020B0604030504040204" pitchFamily="34" charset="-120"/>
                          <a:ea typeface="微軟正黑體" panose="020B0604030504040204" pitchFamily="34" charset="-120"/>
                          <a:cs typeface="+mn-cs"/>
                        </a:rPr>
                        <a:t>－</a:t>
                      </a:r>
                      <a:r>
                        <a:rPr lang="zh-TW"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有</a:t>
                      </a:r>
                      <a:r>
                        <a:rPr lang="en-US"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57%</a:t>
                      </a:r>
                      <a:r>
                        <a:rPr lang="zh-TW"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的通路商認為，訂立捐贈者免責條款對於鼓勵捐贈食物十分有效或頗為有效</a:t>
                      </a: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r>
            </a:tbl>
          </a:graphicData>
        </a:graphic>
      </p:graphicFrame>
    </p:spTree>
    <p:extLst>
      <p:ext uri="{BB962C8B-B14F-4D97-AF65-F5344CB8AC3E}">
        <p14:creationId xmlns:p14="http://schemas.microsoft.com/office/powerpoint/2010/main" val="30033881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zh-TW" sz="4000" b="1" dirty="0">
                <a:latin typeface="微軟正黑體" panose="020B0604030504040204" pitchFamily="34" charset="-120"/>
                <a:ea typeface="微軟正黑體" panose="020B0604030504040204" pitchFamily="34" charset="-120"/>
              </a:rPr>
              <a:t>制定禁止丟棄剩食</a:t>
            </a:r>
            <a:r>
              <a:rPr lang="zh-TW" altLang="zh-TW" sz="4000" b="1" dirty="0" smtClean="0">
                <a:latin typeface="微軟正黑體" panose="020B0604030504040204" pitchFamily="34" charset="-120"/>
                <a:ea typeface="微軟正黑體" panose="020B0604030504040204" pitchFamily="34" charset="-120"/>
              </a:rPr>
              <a:t>法案</a:t>
            </a:r>
            <a:endParaRPr lang="zh-TW" altLang="en-US" sz="4000" dirty="0">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idx="1"/>
          </p:nvPr>
        </p:nvSpPr>
        <p:spPr/>
        <p:txBody>
          <a:bodyPr anchor="ctr"/>
          <a:lstStyle/>
          <a:p>
            <a:pPr lvl="0" algn="l"/>
            <a:r>
              <a:rPr lang="zh-TW" altLang="zh-TW" sz="3200" dirty="0">
                <a:latin typeface="微軟正黑體" panose="020B0604030504040204" pitchFamily="34" charset="-120"/>
                <a:ea typeface="微軟正黑體" panose="020B0604030504040204" pitchFamily="34" charset="-120"/>
              </a:rPr>
              <a:t>效法法國立法禁止大型超市丟棄及損毀未售出卻仍可食用的食品，並強制依分類捐給慈善機構、當動物飼料或做堆肥等，否則將面臨高額罰金與刑責。</a:t>
            </a:r>
          </a:p>
          <a:p>
            <a:pPr algn="l"/>
            <a:endParaRPr lang="zh-TW" altLang="en-US" dirty="0"/>
          </a:p>
        </p:txBody>
      </p:sp>
    </p:spTree>
    <p:extLst>
      <p:ext uri="{BB962C8B-B14F-4D97-AF65-F5344CB8AC3E}">
        <p14:creationId xmlns:p14="http://schemas.microsoft.com/office/powerpoint/2010/main" val="21458367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zh-TW" sz="4000" b="1" dirty="0">
                <a:latin typeface="微軟正黑體" panose="020B0604030504040204" pitchFamily="34" charset="-120"/>
                <a:ea typeface="微軟正黑體" panose="020B0604030504040204" pitchFamily="34" charset="-120"/>
              </a:rPr>
              <a:t>制定禁止丟棄剩食法案</a:t>
            </a:r>
            <a:endParaRPr lang="zh-TW" altLang="en-US" sz="4000" dirty="0">
              <a:latin typeface="微軟正黑體" panose="020B0604030504040204" pitchFamily="34" charset="-120"/>
              <a:ea typeface="微軟正黑體" panose="020B0604030504040204" pitchFamily="34" charset="-120"/>
            </a:endParaRPr>
          </a:p>
        </p:txBody>
      </p:sp>
      <p:graphicFrame>
        <p:nvGraphicFramePr>
          <p:cNvPr id="4" name="內容版面配置區 3"/>
          <p:cNvGraphicFramePr>
            <a:graphicFrameLocks noGrp="1"/>
          </p:cNvGraphicFramePr>
          <p:nvPr>
            <p:ph idx="1"/>
            <p:extLst/>
          </p:nvPr>
        </p:nvGraphicFramePr>
        <p:xfrm>
          <a:off x="609600" y="2084917"/>
          <a:ext cx="10972800" cy="4224403"/>
        </p:xfrm>
        <a:graphic>
          <a:graphicData uri="http://schemas.openxmlformats.org/drawingml/2006/table">
            <a:tbl>
              <a:tblPr firstRow="1" bandRow="1">
                <a:tableStyleId>{5C22544A-7EE6-4342-B048-85BDC9FD1C3A}</a:tableStyleId>
              </a:tblPr>
              <a:tblGrid>
                <a:gridCol w="3657600"/>
                <a:gridCol w="3657600"/>
                <a:gridCol w="3657600"/>
              </a:tblGrid>
              <a:tr h="911527">
                <a:tc>
                  <a:txBody>
                    <a:bodyPr/>
                    <a:lstStyle/>
                    <a:p>
                      <a:pPr algn="ctr"/>
                      <a:r>
                        <a:rPr lang="zh-TW" altLang="en-US" sz="2700" dirty="0" smtClean="0">
                          <a:latin typeface="微軟正黑體" panose="020B0604030504040204" pitchFamily="34" charset="-120"/>
                          <a:ea typeface="微軟正黑體" panose="020B0604030504040204" pitchFamily="34" charset="-120"/>
                        </a:rPr>
                        <a:t>優點</a:t>
                      </a: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c>
                  <a:txBody>
                    <a:bodyPr/>
                    <a:lstStyle/>
                    <a:p>
                      <a:pPr algn="ctr"/>
                      <a:r>
                        <a:rPr lang="zh-TW" altLang="en-US" sz="2700" dirty="0" smtClean="0">
                          <a:latin typeface="微軟正黑體" panose="020B0604030504040204" pitchFamily="34" charset="-120"/>
                          <a:ea typeface="微軟正黑體" panose="020B0604030504040204" pitchFamily="34" charset="-120"/>
                        </a:rPr>
                        <a:t>缺點</a:t>
                      </a: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c>
                  <a:txBody>
                    <a:bodyPr/>
                    <a:lstStyle/>
                    <a:p>
                      <a:pPr algn="ctr"/>
                      <a:r>
                        <a:rPr lang="zh-TW" altLang="en-US" sz="2700" dirty="0" smtClean="0">
                          <a:latin typeface="微軟正黑體" panose="020B0604030504040204" pitchFamily="34" charset="-120"/>
                          <a:ea typeface="微軟正黑體" panose="020B0604030504040204" pitchFamily="34" charset="-120"/>
                        </a:rPr>
                        <a:t>他方意見</a:t>
                      </a: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r>
              <a:tr h="3312876">
                <a:tc>
                  <a:txBody>
                    <a:bodyPr/>
                    <a:lstStyle/>
                    <a:p>
                      <a:pPr marL="285750" indent="-285750">
                        <a:buFont typeface="Wingdings" panose="05000000000000000000" pitchFamily="2" charset="2"/>
                        <a:buChar char="l"/>
                      </a:pPr>
                      <a:r>
                        <a:rPr lang="zh-TW" altLang="en-US" sz="2700" dirty="0" smtClean="0">
                          <a:latin typeface="微軟正黑體" panose="020B0604030504040204" pitchFamily="34" charset="-120"/>
                          <a:ea typeface="微軟正黑體" panose="020B0604030504040204" pitchFamily="34" charset="-120"/>
                        </a:rPr>
                        <a:t>減少尚可食用之食品的浪費</a:t>
                      </a:r>
                      <a:endParaRPr lang="en-US" altLang="zh-TW" sz="27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endParaRPr lang="en-US" altLang="zh-TW" sz="27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zh-TW"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保障需要領取食物民眾的尊嚴</a:t>
                      </a: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c>
                  <a:txBody>
                    <a:bodyPr/>
                    <a:lstStyle/>
                    <a:p>
                      <a:pPr marL="285750" indent="-285750">
                        <a:buFont typeface="Wingdings" panose="05000000000000000000" pitchFamily="2" charset="2"/>
                        <a:buChar char="l"/>
                      </a:pPr>
                      <a:r>
                        <a:rPr lang="zh-TW" altLang="en-US" sz="2700" dirty="0" smtClean="0">
                          <a:latin typeface="微軟正黑體" panose="020B0604030504040204" pitchFamily="34" charset="-120"/>
                          <a:ea typeface="微軟正黑體" panose="020B0604030504040204" pitchFamily="34" charset="-120"/>
                        </a:rPr>
                        <a:t>對量販店課予新的義務</a:t>
                      </a:r>
                      <a:endParaRPr lang="en-US" altLang="zh-TW" sz="27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zh-TW" altLang="en-US" sz="2700" dirty="0" smtClean="0">
                          <a:latin typeface="微軟正黑體" panose="020B0604030504040204" pitchFamily="34" charset="-120"/>
                          <a:ea typeface="微軟正黑體" panose="020B0604030504040204" pitchFamily="34" charset="-120"/>
                        </a:rPr>
                        <a:t>運送過程中及保存造成龐大負擔</a:t>
                      </a:r>
                      <a:endParaRPr lang="en-US" altLang="zh-TW" sz="2700" dirty="0" smtClean="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zh-TW" altLang="en-US" sz="2700" dirty="0" smtClean="0">
                          <a:latin typeface="微軟正黑體" panose="020B0604030504040204" pitchFamily="34" charset="-120"/>
                          <a:ea typeface="微軟正黑體" panose="020B0604030504040204" pitchFamily="34" charset="-120"/>
                        </a:rPr>
                        <a:t>可能收到不需要的物資</a:t>
                      </a: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c>
                  <a:txBody>
                    <a:bodyPr/>
                    <a:lstStyle/>
                    <a:p>
                      <a:pPr marL="285750" indent="-285750">
                        <a:buFont typeface="Wingdings" panose="05000000000000000000" pitchFamily="2" charset="2"/>
                        <a:buChar char="l"/>
                      </a:pPr>
                      <a:r>
                        <a:rPr lang="zh-TW"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法國環保團體</a:t>
                      </a:r>
                      <a:r>
                        <a:rPr lang="zh-TW" altLang="en-US" sz="2700" kern="1200" dirty="0" smtClean="0">
                          <a:solidFill>
                            <a:schemeClr val="dk1"/>
                          </a:solidFill>
                          <a:effectLst/>
                          <a:latin typeface="微軟正黑體" panose="020B0604030504040204" pitchFamily="34" charset="-120"/>
                          <a:ea typeface="微軟正黑體" panose="020B0604030504040204" pitchFamily="34" charset="-120"/>
                          <a:cs typeface="+mn-cs"/>
                        </a:rPr>
                        <a:t>－</a:t>
                      </a:r>
                      <a:r>
                        <a:rPr lang="zh-TW"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生產過剩與食物分配鏈的根本問題沒有解決</a:t>
                      </a: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r>
            </a:tbl>
          </a:graphicData>
        </a:graphic>
      </p:graphicFrame>
    </p:spTree>
    <p:extLst>
      <p:ext uri="{BB962C8B-B14F-4D97-AF65-F5344CB8AC3E}">
        <p14:creationId xmlns:p14="http://schemas.microsoft.com/office/powerpoint/2010/main" val="35331630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zh-TW" sz="4000" b="1" dirty="0">
                <a:latin typeface="微軟正黑體" panose="020B0604030504040204" pitchFamily="34" charset="-120"/>
                <a:ea typeface="微軟正黑體" panose="020B0604030504040204" pitchFamily="34" charset="-120"/>
              </a:rPr>
              <a:t>更改保存期限規定</a:t>
            </a:r>
            <a:endParaRPr lang="zh-TW" altLang="en-US" sz="4000" dirty="0">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idx="1"/>
          </p:nvPr>
        </p:nvSpPr>
        <p:spPr/>
        <p:txBody>
          <a:bodyPr anchor="ctr">
            <a:normAutofit/>
          </a:bodyPr>
          <a:lstStyle/>
          <a:p>
            <a:pPr algn="l"/>
            <a:r>
              <a:rPr lang="zh-TW" altLang="zh-TW" sz="3200" dirty="0">
                <a:latin typeface="微軟正黑體" panose="020B0604030504040204" pitchFamily="34" charset="-120"/>
                <a:ea typeface="微軟正黑體" panose="020B0604030504040204" pitchFamily="34" charset="-120"/>
              </a:rPr>
              <a:t>放寬保存期限，並提供變質及不可食用的判斷方式，讓丟棄與否回歸消費者判斷。</a:t>
            </a:r>
            <a:endParaRPr lang="zh-TW" altLang="en-US" sz="32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8436704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zh-TW" sz="4000" b="1" dirty="0">
                <a:latin typeface="微軟正黑體" panose="020B0604030504040204" pitchFamily="34" charset="-120"/>
                <a:ea typeface="微軟正黑體" panose="020B0604030504040204" pitchFamily="34" charset="-120"/>
              </a:rPr>
              <a:t>更改保存期限規定</a:t>
            </a:r>
            <a:endParaRPr lang="zh-TW" altLang="en-US" sz="4000" dirty="0"/>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2660069876"/>
              </p:ext>
            </p:extLst>
          </p:nvPr>
        </p:nvGraphicFramePr>
        <p:xfrm>
          <a:off x="527381" y="2084851"/>
          <a:ext cx="10972800" cy="3813053"/>
        </p:xfrm>
        <a:graphic>
          <a:graphicData uri="http://schemas.openxmlformats.org/drawingml/2006/table">
            <a:tbl>
              <a:tblPr firstRow="1" bandRow="1">
                <a:tableStyleId>{5C22544A-7EE6-4342-B048-85BDC9FD1C3A}</a:tableStyleId>
              </a:tblPr>
              <a:tblGrid>
                <a:gridCol w="5486400"/>
                <a:gridCol w="5486400"/>
              </a:tblGrid>
              <a:tr h="864096">
                <a:tc>
                  <a:txBody>
                    <a:bodyPr/>
                    <a:lstStyle/>
                    <a:p>
                      <a:pPr algn="ctr"/>
                      <a:r>
                        <a:rPr lang="zh-TW" altLang="en-US" sz="2700" dirty="0" smtClean="0">
                          <a:latin typeface="微軟正黑體" panose="020B0604030504040204" pitchFamily="34" charset="-120"/>
                          <a:ea typeface="微軟正黑體" panose="020B0604030504040204" pitchFamily="34" charset="-120"/>
                        </a:rPr>
                        <a:t>優點</a:t>
                      </a: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c>
                  <a:txBody>
                    <a:bodyPr/>
                    <a:lstStyle/>
                    <a:p>
                      <a:pPr algn="ctr"/>
                      <a:r>
                        <a:rPr lang="zh-TW" altLang="en-US" sz="2700" dirty="0" smtClean="0">
                          <a:latin typeface="微軟正黑體" panose="020B0604030504040204" pitchFamily="34" charset="-120"/>
                          <a:ea typeface="微軟正黑體" panose="020B0604030504040204" pitchFamily="34" charset="-120"/>
                        </a:rPr>
                        <a:t>缺點</a:t>
                      </a: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r>
              <a:tr h="2948957">
                <a:tc>
                  <a:txBody>
                    <a:bodyPr/>
                    <a:lstStyle/>
                    <a:p>
                      <a:pPr marL="285750" indent="-285750">
                        <a:buFont typeface="Wingdings" panose="05000000000000000000" pitchFamily="2" charset="2"/>
                        <a:buChar char="l"/>
                      </a:pPr>
                      <a:r>
                        <a:rPr lang="zh-TW"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減少消費者丟棄尚可食用的食物</a:t>
                      </a: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c>
                  <a:txBody>
                    <a:bodyPr/>
                    <a:lstStyle/>
                    <a:p>
                      <a:pPr marL="285750" indent="-285750">
                        <a:buFont typeface="Wingdings" panose="05000000000000000000" pitchFamily="2" charset="2"/>
                        <a:buChar char="l"/>
                      </a:pPr>
                      <a:r>
                        <a:rPr lang="zh-TW"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可能會造成食安上的危機</a:t>
                      </a: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r>
            </a:tbl>
          </a:graphicData>
        </a:graphic>
      </p:graphicFrame>
    </p:spTree>
    <p:extLst>
      <p:ext uri="{BB962C8B-B14F-4D97-AF65-F5344CB8AC3E}">
        <p14:creationId xmlns:p14="http://schemas.microsoft.com/office/powerpoint/2010/main" val="30494401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zh-TW" sz="4000" b="1" dirty="0">
                <a:latin typeface="微軟正黑體" panose="020B0604030504040204" pitchFamily="34" charset="-120"/>
                <a:ea typeface="微軟正黑體" panose="020B0604030504040204" pitchFamily="34" charset="-120"/>
              </a:rPr>
              <a:t>建立社區冰箱</a:t>
            </a:r>
            <a:r>
              <a:rPr lang="en-US" altLang="zh-TW" sz="4000" b="1" dirty="0">
                <a:latin typeface="微軟正黑體" panose="020B0604030504040204" pitchFamily="34" charset="-120"/>
                <a:ea typeface="微軟正黑體" panose="020B0604030504040204" pitchFamily="34" charset="-120"/>
              </a:rPr>
              <a:t>(</a:t>
            </a:r>
            <a:r>
              <a:rPr lang="zh-TW" altLang="zh-TW" sz="4000" b="1" dirty="0">
                <a:latin typeface="微軟正黑體" panose="020B0604030504040204" pitchFamily="34" charset="-120"/>
                <a:ea typeface="微軟正黑體" panose="020B0604030504040204" pitchFamily="34" charset="-120"/>
              </a:rPr>
              <a:t>街頭冰箱</a:t>
            </a:r>
            <a:r>
              <a:rPr lang="en-US" altLang="zh-TW" sz="4000" b="1" dirty="0">
                <a:latin typeface="微軟正黑體" panose="020B0604030504040204" pitchFamily="34" charset="-120"/>
                <a:ea typeface="微軟正黑體" panose="020B0604030504040204" pitchFamily="34" charset="-120"/>
              </a:rPr>
              <a:t>)</a:t>
            </a:r>
            <a:r>
              <a:rPr lang="zh-TW" altLang="zh-TW" sz="4000" b="1" dirty="0" smtClean="0">
                <a:latin typeface="微軟正黑體" panose="020B0604030504040204" pitchFamily="34" charset="-120"/>
                <a:ea typeface="微軟正黑體" panose="020B0604030504040204" pitchFamily="34" charset="-120"/>
              </a:rPr>
              <a:t>制度</a:t>
            </a:r>
            <a:endParaRPr lang="zh-TW" altLang="en-US" sz="4000" dirty="0">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idx="1"/>
          </p:nvPr>
        </p:nvSpPr>
        <p:spPr>
          <a:xfrm>
            <a:off x="623392" y="2276872"/>
            <a:ext cx="10972800" cy="4041312"/>
          </a:xfrm>
        </p:spPr>
        <p:txBody>
          <a:bodyPr anchor="ctr">
            <a:normAutofit/>
          </a:bodyPr>
          <a:lstStyle/>
          <a:p>
            <a:pPr algn="l"/>
            <a:r>
              <a:rPr lang="zh-TW" altLang="zh-TW" sz="3200" dirty="0">
                <a:latin typeface="微軟正黑體" panose="020B0604030504040204" pitchFamily="34" charset="-120"/>
                <a:ea typeface="微軟正黑體" panose="020B0604030504040204" pitchFamily="34" charset="-120"/>
              </a:rPr>
              <a:t>源自德國制度的發想，目前在世界各地均有人進行，由地方政府的社會局處、鄰里辦公室在街頭或社區內放置透明的冰箱，使商家、家庭或個人可以將尚未過期且仍可食用的食物，提供需要的民眾自由</a:t>
            </a:r>
            <a:r>
              <a:rPr lang="zh-TW" altLang="zh-TW" sz="3200" dirty="0" smtClean="0">
                <a:latin typeface="微軟正黑體" panose="020B0604030504040204" pitchFamily="34" charset="-120"/>
                <a:ea typeface="微軟正黑體" panose="020B0604030504040204" pitchFamily="34" charset="-120"/>
              </a:rPr>
              <a:t>取</a:t>
            </a:r>
            <a:r>
              <a:rPr lang="zh-TW" altLang="en-US" sz="3200" dirty="0" smtClean="0">
                <a:latin typeface="微軟正黑體" panose="020B0604030504040204" pitchFamily="34" charset="-120"/>
                <a:ea typeface="微軟正黑體" panose="020B0604030504040204" pitchFamily="34" charset="-120"/>
              </a:rPr>
              <a:t>用。</a:t>
            </a:r>
            <a:endParaRPr lang="zh-TW" altLang="en-US" sz="32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2388093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zh-TW" sz="4000" b="1" dirty="0">
                <a:latin typeface="微軟正黑體" panose="020B0604030504040204" pitchFamily="34" charset="-120"/>
                <a:ea typeface="微軟正黑體" panose="020B0604030504040204" pitchFamily="34" charset="-120"/>
              </a:rPr>
              <a:t>建立社區冰箱</a:t>
            </a:r>
            <a:r>
              <a:rPr lang="en-US" altLang="zh-TW" sz="4000" b="1" dirty="0">
                <a:latin typeface="微軟正黑體" panose="020B0604030504040204" pitchFamily="34" charset="-120"/>
                <a:ea typeface="微軟正黑體" panose="020B0604030504040204" pitchFamily="34" charset="-120"/>
              </a:rPr>
              <a:t>(</a:t>
            </a:r>
            <a:r>
              <a:rPr lang="zh-TW" altLang="zh-TW" sz="4000" b="1" dirty="0">
                <a:latin typeface="微軟正黑體" panose="020B0604030504040204" pitchFamily="34" charset="-120"/>
                <a:ea typeface="微軟正黑體" panose="020B0604030504040204" pitchFamily="34" charset="-120"/>
              </a:rPr>
              <a:t>街頭冰箱</a:t>
            </a:r>
            <a:r>
              <a:rPr lang="en-US" altLang="zh-TW" sz="4000" b="1" dirty="0">
                <a:latin typeface="微軟正黑體" panose="020B0604030504040204" pitchFamily="34" charset="-120"/>
                <a:ea typeface="微軟正黑體" panose="020B0604030504040204" pitchFamily="34" charset="-120"/>
              </a:rPr>
              <a:t>)</a:t>
            </a:r>
            <a:r>
              <a:rPr lang="zh-TW" altLang="zh-TW" sz="4000" b="1" dirty="0" smtClean="0">
                <a:latin typeface="微軟正黑體" panose="020B0604030504040204" pitchFamily="34" charset="-120"/>
                <a:ea typeface="微軟正黑體" panose="020B0604030504040204" pitchFamily="34" charset="-120"/>
              </a:rPr>
              <a:t>制度</a:t>
            </a:r>
            <a:endParaRPr lang="zh-TW" altLang="en-US" sz="4000" dirty="0">
              <a:latin typeface="微軟正黑體" panose="020B0604030504040204" pitchFamily="34" charset="-120"/>
              <a:ea typeface="微軟正黑體" panose="020B0604030504040204" pitchFamily="34" charset="-120"/>
            </a:endParaRPr>
          </a:p>
        </p:txBody>
      </p:sp>
      <p:graphicFrame>
        <p:nvGraphicFramePr>
          <p:cNvPr id="4" name="內容版面配置區 3"/>
          <p:cNvGraphicFramePr>
            <a:graphicFrameLocks noGrp="1"/>
          </p:cNvGraphicFramePr>
          <p:nvPr>
            <p:ph idx="1"/>
            <p:extLst/>
          </p:nvPr>
        </p:nvGraphicFramePr>
        <p:xfrm>
          <a:off x="609600" y="2084918"/>
          <a:ext cx="10972800" cy="4320413"/>
        </p:xfrm>
        <a:graphic>
          <a:graphicData uri="http://schemas.openxmlformats.org/drawingml/2006/table">
            <a:tbl>
              <a:tblPr firstRow="1" bandRow="1">
                <a:tableStyleId>{5C22544A-7EE6-4342-B048-85BDC9FD1C3A}</a:tableStyleId>
              </a:tblPr>
              <a:tblGrid>
                <a:gridCol w="3657600"/>
                <a:gridCol w="3657600"/>
                <a:gridCol w="3657600"/>
              </a:tblGrid>
              <a:tr h="864029">
                <a:tc>
                  <a:txBody>
                    <a:bodyPr/>
                    <a:lstStyle/>
                    <a:p>
                      <a:pPr algn="ctr"/>
                      <a:r>
                        <a:rPr lang="zh-TW" altLang="en-US" sz="2700" dirty="0" smtClean="0">
                          <a:latin typeface="微軟正黑體" panose="020B0604030504040204" pitchFamily="34" charset="-120"/>
                          <a:ea typeface="微軟正黑體" panose="020B0604030504040204" pitchFamily="34" charset="-120"/>
                        </a:rPr>
                        <a:t>優點</a:t>
                      </a: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c>
                  <a:txBody>
                    <a:bodyPr/>
                    <a:lstStyle/>
                    <a:p>
                      <a:pPr algn="ctr"/>
                      <a:r>
                        <a:rPr lang="zh-TW" altLang="en-US" sz="2700" dirty="0" smtClean="0">
                          <a:latin typeface="微軟正黑體" panose="020B0604030504040204" pitchFamily="34" charset="-120"/>
                          <a:ea typeface="微軟正黑體" panose="020B0604030504040204" pitchFamily="34" charset="-120"/>
                        </a:rPr>
                        <a:t>缺點</a:t>
                      </a: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c>
                  <a:txBody>
                    <a:bodyPr/>
                    <a:lstStyle/>
                    <a:p>
                      <a:pPr algn="ctr"/>
                      <a:r>
                        <a:rPr lang="zh-TW" altLang="en-US" sz="2700" dirty="0" smtClean="0">
                          <a:latin typeface="微軟正黑體" panose="020B0604030504040204" pitchFamily="34" charset="-120"/>
                          <a:ea typeface="微軟正黑體" panose="020B0604030504040204" pitchFamily="34" charset="-120"/>
                        </a:rPr>
                        <a:t>他方意見</a:t>
                      </a: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r>
              <a:tr h="3456384">
                <a:tc>
                  <a:txBody>
                    <a:bodyPr/>
                    <a:lstStyle/>
                    <a:p>
                      <a:pPr marL="285750" indent="-285750" algn="l">
                        <a:buFont typeface="Wingdings" panose="05000000000000000000" pitchFamily="2" charset="2"/>
                        <a:buChar char="l"/>
                      </a:pPr>
                      <a:r>
                        <a:rPr lang="zh-TW"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民眾領取意願高</a:t>
                      </a:r>
                      <a:endParaRPr lang="en-US" altLang="zh-TW" sz="2700" kern="1200" dirty="0" smtClean="0">
                        <a:solidFill>
                          <a:schemeClr val="dk1"/>
                        </a:solidFill>
                        <a:effectLst/>
                        <a:latin typeface="微軟正黑體" panose="020B0604030504040204" pitchFamily="34" charset="-120"/>
                        <a:ea typeface="微軟正黑體" panose="020B0604030504040204" pitchFamily="34" charset="-120"/>
                        <a:cs typeface="+mn-cs"/>
                      </a:endParaRPr>
                    </a:p>
                    <a:p>
                      <a:pPr marL="285750" indent="-285750" algn="l">
                        <a:buFont typeface="Wingdings" panose="05000000000000000000" pitchFamily="2" charset="2"/>
                        <a:buChar char="l"/>
                      </a:pPr>
                      <a:endParaRPr lang="en-US" altLang="zh-TW" sz="2700" kern="1200" dirty="0" smtClean="0">
                        <a:solidFill>
                          <a:schemeClr val="dk1"/>
                        </a:solidFill>
                        <a:effectLst/>
                        <a:latin typeface="微軟正黑體" panose="020B0604030504040204" pitchFamily="34" charset="-120"/>
                        <a:ea typeface="微軟正黑體" panose="020B0604030504040204" pitchFamily="34" charset="-120"/>
                        <a:cs typeface="+mn-cs"/>
                      </a:endParaRPr>
                    </a:p>
                    <a:p>
                      <a:pPr marL="285750" indent="-285750" algn="l">
                        <a:buFont typeface="Wingdings" panose="05000000000000000000" pitchFamily="2" charset="2"/>
                        <a:buChar char="l"/>
                      </a:pPr>
                      <a:r>
                        <a:rPr lang="zh-TW"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建置阻礙較小</a:t>
                      </a: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c>
                  <a:txBody>
                    <a:bodyPr/>
                    <a:lstStyle/>
                    <a:p>
                      <a:pPr marL="285750" indent="-285750" algn="l">
                        <a:buFont typeface="Wingdings" panose="05000000000000000000" pitchFamily="2" charset="2"/>
                        <a:buChar char="l"/>
                      </a:pPr>
                      <a:r>
                        <a:rPr lang="zh-TW"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領取對象不確定</a:t>
                      </a:r>
                      <a:endParaRPr lang="en-US" altLang="zh-TW" sz="2700" kern="1200" dirty="0" smtClean="0">
                        <a:solidFill>
                          <a:schemeClr val="dk1"/>
                        </a:solidFill>
                        <a:effectLst/>
                        <a:latin typeface="微軟正黑體" panose="020B0604030504040204" pitchFamily="34" charset="-120"/>
                        <a:ea typeface="微軟正黑體" panose="020B0604030504040204" pitchFamily="34" charset="-120"/>
                        <a:cs typeface="+mn-cs"/>
                      </a:endParaRPr>
                    </a:p>
                    <a:p>
                      <a:pPr marL="285750" indent="-285750" algn="l">
                        <a:buFont typeface="Wingdings" panose="05000000000000000000" pitchFamily="2" charset="2"/>
                        <a:buChar char="l"/>
                      </a:pPr>
                      <a:r>
                        <a:rPr lang="zh-TW"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重複領取的情形難以避免</a:t>
                      </a:r>
                      <a:endParaRPr lang="en-US" altLang="zh-TW" sz="2700" kern="1200" dirty="0" smtClean="0">
                        <a:solidFill>
                          <a:schemeClr val="dk1"/>
                        </a:solidFill>
                        <a:effectLst/>
                        <a:latin typeface="微軟正黑體" panose="020B0604030504040204" pitchFamily="34" charset="-120"/>
                        <a:ea typeface="微軟正黑體" panose="020B0604030504040204" pitchFamily="34" charset="-120"/>
                        <a:cs typeface="+mn-cs"/>
                      </a:endParaRPr>
                    </a:p>
                    <a:p>
                      <a:pPr marL="285750" indent="-285750" algn="l">
                        <a:buFont typeface="Wingdings" panose="05000000000000000000" pitchFamily="2" charset="2"/>
                        <a:buChar char="l"/>
                      </a:pPr>
                      <a:r>
                        <a:rPr lang="zh-TW"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食安問題欠缺負責對象</a:t>
                      </a: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c>
                  <a:txBody>
                    <a:bodyPr/>
                    <a:lstStyle/>
                    <a:p>
                      <a:pPr marL="285750" indent="-285750" algn="l">
                        <a:buFont typeface="Wingdings" panose="05000000000000000000" pitchFamily="2" charset="2"/>
                        <a:buChar char="l"/>
                      </a:pPr>
                      <a:r>
                        <a:rPr lang="zh-TW"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民眾</a:t>
                      </a:r>
                      <a:r>
                        <a:rPr lang="zh-TW" altLang="en-US" sz="2700" kern="1200" dirty="0" smtClean="0">
                          <a:solidFill>
                            <a:schemeClr val="dk1"/>
                          </a:solidFill>
                          <a:effectLst/>
                          <a:latin typeface="微軟正黑體" panose="020B0604030504040204" pitchFamily="34" charset="-120"/>
                          <a:ea typeface="微軟正黑體" panose="020B0604030504040204" pitchFamily="34" charset="-120"/>
                          <a:cs typeface="+mn-cs"/>
                        </a:rPr>
                        <a:t>－</a:t>
                      </a:r>
                      <a:r>
                        <a:rPr lang="zh-TW"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認為會讓貪小便宜的人濫用</a:t>
                      </a: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r>
            </a:tbl>
          </a:graphicData>
        </a:graphic>
      </p:graphicFrame>
    </p:spTree>
    <p:extLst>
      <p:ext uri="{BB962C8B-B14F-4D97-AF65-F5344CB8AC3E}">
        <p14:creationId xmlns:p14="http://schemas.microsoft.com/office/powerpoint/2010/main" val="24495340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zh-TW" sz="4000" b="1" dirty="0">
                <a:latin typeface="微軟正黑體" panose="020B0604030504040204" pitchFamily="34" charset="-120"/>
                <a:ea typeface="微軟正黑體" panose="020B0604030504040204" pitchFamily="34" charset="-120"/>
              </a:rPr>
              <a:t>建立完善的剩食資訊平台</a:t>
            </a:r>
            <a:endParaRPr lang="zh-TW" altLang="en-US" sz="4000" dirty="0">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idx="1"/>
          </p:nvPr>
        </p:nvSpPr>
        <p:spPr/>
        <p:txBody>
          <a:bodyPr anchor="ctr">
            <a:normAutofit/>
          </a:bodyPr>
          <a:lstStyle/>
          <a:p>
            <a:pPr lvl="0" algn="l"/>
            <a:r>
              <a:rPr lang="zh-TW" altLang="zh-TW" sz="3200" dirty="0">
                <a:latin typeface="微軟正黑體" panose="020B0604030504040204" pitchFamily="34" charset="-120"/>
                <a:ea typeface="微軟正黑體" panose="020B0604030504040204" pitchFamily="34" charset="-120"/>
              </a:rPr>
              <a:t>由衛生福利部社會救助及社工司統一建立全國整合性的平台，並藉由</a:t>
            </a:r>
            <a:r>
              <a:rPr lang="en-US" altLang="zh-TW" sz="3200" dirty="0">
                <a:latin typeface="微軟正黑體" panose="020B0604030504040204" pitchFamily="34" charset="-120"/>
                <a:ea typeface="微軟正黑體" panose="020B0604030504040204" pitchFamily="34" charset="-120"/>
              </a:rPr>
              <a:t>APP</a:t>
            </a:r>
            <a:r>
              <a:rPr lang="zh-TW" altLang="zh-TW" sz="3200" dirty="0">
                <a:latin typeface="微軟正黑體" panose="020B0604030504040204" pitchFamily="34" charset="-120"/>
                <a:ea typeface="微軟正黑體" panose="020B0604030504040204" pitchFamily="34" charset="-120"/>
              </a:rPr>
              <a:t>增加便利性，減少現況下四處林立欠缺整合的募集網站，藉由需求與供應的合理性，提供捐贈者一個較佳建議，減少現況下供需區域不均的問題</a:t>
            </a:r>
            <a:r>
              <a:rPr lang="zh-TW" altLang="zh-TW" sz="3200" dirty="0" smtClean="0">
                <a:latin typeface="微軟正黑體" panose="020B0604030504040204" pitchFamily="34" charset="-120"/>
                <a:ea typeface="微軟正黑體" panose="020B0604030504040204" pitchFamily="34" charset="-120"/>
              </a:rPr>
              <a:t>。</a:t>
            </a:r>
            <a:endParaRPr lang="zh-TW" altLang="zh-TW" sz="32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0211576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zh-TW" sz="4000" b="1" dirty="0">
                <a:latin typeface="微軟正黑體" panose="020B0604030504040204" pitchFamily="34" charset="-120"/>
                <a:ea typeface="微軟正黑體" panose="020B0604030504040204" pitchFamily="34" charset="-120"/>
              </a:rPr>
              <a:t>建立完善的剩食資訊平台</a:t>
            </a:r>
            <a:endParaRPr lang="zh-TW" altLang="en-US" sz="4000" dirty="0">
              <a:latin typeface="微軟正黑體" panose="020B0604030504040204" pitchFamily="34" charset="-120"/>
              <a:ea typeface="微軟正黑體" panose="020B0604030504040204" pitchFamily="34" charset="-120"/>
            </a:endParaRPr>
          </a:p>
        </p:txBody>
      </p:sp>
      <p:graphicFrame>
        <p:nvGraphicFramePr>
          <p:cNvPr id="5" name="內容版面配置區 4"/>
          <p:cNvGraphicFramePr>
            <a:graphicFrameLocks noGrp="1"/>
          </p:cNvGraphicFramePr>
          <p:nvPr>
            <p:ph idx="1"/>
            <p:extLst/>
          </p:nvPr>
        </p:nvGraphicFramePr>
        <p:xfrm>
          <a:off x="609600" y="2084917"/>
          <a:ext cx="10972800" cy="4224403"/>
        </p:xfrm>
        <a:graphic>
          <a:graphicData uri="http://schemas.openxmlformats.org/drawingml/2006/table">
            <a:tbl>
              <a:tblPr firstRow="1" bandRow="1">
                <a:tableStyleId>{5C22544A-7EE6-4342-B048-85BDC9FD1C3A}</a:tableStyleId>
              </a:tblPr>
              <a:tblGrid>
                <a:gridCol w="5486400"/>
                <a:gridCol w="5486400"/>
              </a:tblGrid>
              <a:tr h="960040">
                <a:tc>
                  <a:txBody>
                    <a:bodyPr/>
                    <a:lstStyle/>
                    <a:p>
                      <a:pPr algn="ctr"/>
                      <a:r>
                        <a:rPr lang="zh-TW" altLang="en-US" sz="2700" dirty="0" smtClean="0">
                          <a:latin typeface="微軟正黑體" panose="020B0604030504040204" pitchFamily="34" charset="-120"/>
                          <a:ea typeface="微軟正黑體" panose="020B0604030504040204" pitchFamily="34" charset="-120"/>
                        </a:rPr>
                        <a:t>優點</a:t>
                      </a: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c>
                  <a:txBody>
                    <a:bodyPr/>
                    <a:lstStyle/>
                    <a:p>
                      <a:pPr algn="ctr"/>
                      <a:r>
                        <a:rPr lang="zh-TW" altLang="en-US" sz="2700" dirty="0" smtClean="0">
                          <a:latin typeface="微軟正黑體" panose="020B0604030504040204" pitchFamily="34" charset="-120"/>
                          <a:ea typeface="微軟正黑體" panose="020B0604030504040204" pitchFamily="34" charset="-120"/>
                        </a:rPr>
                        <a:t>缺點</a:t>
                      </a: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r>
              <a:tr h="3264363">
                <a:tc>
                  <a:txBody>
                    <a:bodyPr/>
                    <a:lstStyle/>
                    <a:p>
                      <a:pPr marL="285750" indent="-285750">
                        <a:buFont typeface="Wingdings" panose="05000000000000000000" pitchFamily="2" charset="2"/>
                        <a:buChar char="l"/>
                      </a:pPr>
                      <a:r>
                        <a:rPr lang="zh-TW"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提升一般民眾捐贈的意願</a:t>
                      </a:r>
                      <a:endParaRPr lang="en-US" altLang="zh-TW" sz="2700" kern="1200" dirty="0" smtClean="0">
                        <a:solidFill>
                          <a:schemeClr val="dk1"/>
                        </a:solidFill>
                        <a:effectLst/>
                        <a:latin typeface="微軟正黑體" panose="020B0604030504040204" pitchFamily="34" charset="-120"/>
                        <a:ea typeface="微軟正黑體" panose="020B0604030504040204" pitchFamily="34" charset="-120"/>
                        <a:cs typeface="+mn-cs"/>
                      </a:endParaRPr>
                    </a:p>
                    <a:p>
                      <a:pPr marL="285750" indent="-285750">
                        <a:buFont typeface="Wingdings" panose="05000000000000000000" pitchFamily="2" charset="2"/>
                        <a:buChar char="l"/>
                      </a:pPr>
                      <a:r>
                        <a:rPr lang="zh-TW" altLang="en-US" sz="2700" dirty="0" smtClean="0">
                          <a:latin typeface="微軟正黑體" panose="020B0604030504040204" pitchFamily="34" charset="-120"/>
                          <a:ea typeface="微軟正黑體" panose="020B0604030504040204" pitchFamily="34" charset="-120"/>
                        </a:rPr>
                        <a:t>現行已有資源，只須加以整合及調整，執行上較為容易</a:t>
                      </a: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使用平台者有硬體上的限制</a:t>
                      </a:r>
                      <a:r>
                        <a:rPr lang="en-US"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a:t>
                      </a:r>
                      <a:r>
                        <a:rPr lang="zh-TW"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要有網路</a:t>
                      </a:r>
                      <a:r>
                        <a:rPr lang="en-US"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a:t>
                      </a:r>
                      <a:r>
                        <a:rPr lang="zh-TW"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，需求者不易參與</a:t>
                      </a:r>
                      <a:endParaRPr lang="en-US" altLang="zh-TW" sz="2700" kern="1200" dirty="0" smtClean="0">
                        <a:solidFill>
                          <a:schemeClr val="dk1"/>
                        </a:solidFill>
                        <a:effectLst/>
                        <a:latin typeface="微軟正黑體" panose="020B0604030504040204" pitchFamily="34" charset="-120"/>
                        <a:ea typeface="微軟正黑體" panose="020B0604030504040204" pitchFamily="34" charset="-120"/>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若無相關運輸服務，民眾容易欠缺捐贈動機</a:t>
                      </a:r>
                    </a:p>
                    <a:p>
                      <a:pPr marL="285750" indent="-285750">
                        <a:buFont typeface="Wingdings" panose="05000000000000000000" pitchFamily="2" charset="2"/>
                        <a:buChar char="l"/>
                      </a:pP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r>
            </a:tbl>
          </a:graphicData>
        </a:graphic>
      </p:graphicFrame>
    </p:spTree>
    <p:extLst>
      <p:ext uri="{BB962C8B-B14F-4D97-AF65-F5344CB8AC3E}">
        <p14:creationId xmlns:p14="http://schemas.microsoft.com/office/powerpoint/2010/main" val="16790331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r>
              <a:rPr lang="zh-TW" altLang="zh-TW" sz="3600" b="1" dirty="0" smtClean="0">
                <a:latin typeface="微軟正黑體" panose="020B0604030504040204" pitchFamily="34" charset="-120"/>
                <a:ea typeface="微軟正黑體" panose="020B0604030504040204" pitchFamily="34" charset="-120"/>
              </a:rPr>
              <a:t>建立</a:t>
            </a:r>
            <a:r>
              <a:rPr lang="zh-TW" altLang="zh-TW" sz="3600" b="1" dirty="0">
                <a:latin typeface="微軟正黑體" panose="020B0604030504040204" pitchFamily="34" charset="-120"/>
                <a:ea typeface="微軟正黑體" panose="020B0604030504040204" pitchFamily="34" charset="-120"/>
              </a:rPr>
              <a:t>企業社會責任</a:t>
            </a:r>
            <a:r>
              <a:rPr lang="en-US" altLang="zh-TW" sz="3600" b="1" dirty="0">
                <a:latin typeface="微軟正黑體" panose="020B0604030504040204" pitchFamily="34" charset="-120"/>
                <a:ea typeface="微軟正黑體" panose="020B0604030504040204" pitchFamily="34" charset="-120"/>
              </a:rPr>
              <a:t>CSR</a:t>
            </a:r>
            <a:r>
              <a:rPr lang="zh-TW" altLang="zh-TW" sz="3600" b="1" dirty="0">
                <a:latin typeface="微軟正黑體" panose="020B0604030504040204" pitchFamily="34" charset="-120"/>
                <a:ea typeface="微軟正黑體" panose="020B0604030504040204" pitchFamily="34" charset="-120"/>
              </a:rPr>
              <a:t>、消費者教育 </a:t>
            </a:r>
            <a:endParaRPr lang="zh-TW" altLang="en-US" sz="3600" dirty="0">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idx="1"/>
          </p:nvPr>
        </p:nvSpPr>
        <p:spPr/>
        <p:txBody>
          <a:bodyPr anchor="ctr">
            <a:normAutofit/>
          </a:bodyPr>
          <a:lstStyle/>
          <a:p>
            <a:pPr lvl="0" algn="l"/>
            <a:r>
              <a:rPr lang="zh-TW" altLang="zh-TW" sz="3200" dirty="0" smtClean="0">
                <a:latin typeface="微軟正黑體" panose="020B0604030504040204" pitchFamily="34" charset="-120"/>
                <a:ea typeface="微軟正黑體" panose="020B0604030504040204" pitchFamily="34" charset="-120"/>
              </a:rPr>
              <a:t>鼓勵</a:t>
            </a:r>
            <a:r>
              <a:rPr lang="zh-TW" altLang="en-US" sz="3200" dirty="0" smtClean="0">
                <a:latin typeface="微軟正黑體" panose="020B0604030504040204" pitchFamily="34" charset="-120"/>
                <a:ea typeface="微軟正黑體" panose="020B0604030504040204" pitchFamily="34" charset="-120"/>
              </a:rPr>
              <a:t>企業</a:t>
            </a:r>
            <a:r>
              <a:rPr lang="zh-TW" altLang="zh-TW" sz="3200" dirty="0" smtClean="0">
                <a:latin typeface="微軟正黑體" panose="020B0604030504040204" pitchFamily="34" charset="-120"/>
                <a:ea typeface="微軟正黑體" panose="020B0604030504040204" pitchFamily="34" charset="-120"/>
              </a:rPr>
              <a:t>落實社會</a:t>
            </a:r>
            <a:r>
              <a:rPr lang="zh-TW" altLang="zh-TW" sz="3200" dirty="0">
                <a:latin typeface="微軟正黑體" panose="020B0604030504040204" pitchFamily="34" charset="-120"/>
                <a:ea typeface="微軟正黑體" panose="020B0604030504040204" pitchFamily="34" charset="-120"/>
              </a:rPr>
              <a:t>責任</a:t>
            </a:r>
            <a:r>
              <a:rPr lang="zh-TW" altLang="zh-TW" sz="3200" dirty="0" smtClean="0">
                <a:latin typeface="微軟正黑體" panose="020B0604030504040204" pitchFamily="34" charset="-120"/>
                <a:ea typeface="微軟正黑體" panose="020B0604030504040204" pitchFamily="34" charset="-120"/>
              </a:rPr>
              <a:t>，亦</a:t>
            </a:r>
            <a:r>
              <a:rPr lang="zh-TW" altLang="zh-TW" sz="3200" dirty="0">
                <a:latin typeface="微軟正黑體" panose="020B0604030504040204" pitchFamily="34" charset="-120"/>
                <a:ea typeface="微軟正黑體" panose="020B0604030504040204" pitchFamily="34" charset="-120"/>
              </a:rPr>
              <a:t>或將剩食加工成不同產品，讓剩食成為續食，使食物可以充分被</a:t>
            </a:r>
            <a:r>
              <a:rPr lang="zh-TW" altLang="zh-TW" sz="3200" dirty="0" smtClean="0">
                <a:latin typeface="微軟正黑體" panose="020B0604030504040204" pitchFamily="34" charset="-120"/>
                <a:ea typeface="微軟正黑體" panose="020B0604030504040204" pitchFamily="34" charset="-120"/>
              </a:rPr>
              <a:t>利用。</a:t>
            </a:r>
            <a:endParaRPr lang="en-US" altLang="zh-TW" sz="3200" dirty="0" smtClean="0">
              <a:latin typeface="微軟正黑體" panose="020B0604030504040204" pitchFamily="34" charset="-120"/>
              <a:ea typeface="微軟正黑體" panose="020B0604030504040204" pitchFamily="34" charset="-120"/>
            </a:endParaRPr>
          </a:p>
          <a:p>
            <a:pPr lvl="0" algn="l"/>
            <a:r>
              <a:rPr lang="zh-TW" altLang="zh-TW" sz="3200" dirty="0" smtClean="0">
                <a:latin typeface="微軟正黑體" panose="020B0604030504040204" pitchFamily="34" charset="-120"/>
                <a:ea typeface="微軟正黑體" panose="020B0604030504040204" pitchFamily="34" charset="-120"/>
              </a:rPr>
              <a:t>另</a:t>
            </a:r>
            <a:r>
              <a:rPr lang="zh-TW" altLang="zh-TW" sz="3200" dirty="0">
                <a:latin typeface="微軟正黑體" panose="020B0604030504040204" pitchFamily="34" charset="-120"/>
                <a:ea typeface="微軟正黑體" panose="020B0604030504040204" pitchFamily="34" charset="-120"/>
              </a:rPr>
              <a:t>從源頭減量的角度而言，亦應教育消費者減少購買過量食品，進而使生產者減少生產成本，也減少浪費食物之可能</a:t>
            </a:r>
            <a:r>
              <a:rPr lang="zh-TW" altLang="zh-TW" sz="3200" dirty="0" smtClean="0">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3156845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zh-TW" sz="3600" b="1" dirty="0" smtClean="0">
                <a:latin typeface="微軟正黑體" panose="020B0604030504040204" pitchFamily="34" charset="-120"/>
                <a:ea typeface="微軟正黑體" panose="020B0604030504040204" pitchFamily="34" charset="-120"/>
              </a:rPr>
              <a:t>建立</a:t>
            </a:r>
            <a:r>
              <a:rPr lang="zh-TW" altLang="zh-TW" sz="3600" b="1" dirty="0">
                <a:latin typeface="微軟正黑體" panose="020B0604030504040204" pitchFamily="34" charset="-120"/>
                <a:ea typeface="微軟正黑體" panose="020B0604030504040204" pitchFamily="34" charset="-120"/>
              </a:rPr>
              <a:t>企業社會責任</a:t>
            </a:r>
            <a:r>
              <a:rPr lang="en-US" altLang="zh-TW" sz="3600" b="1" dirty="0">
                <a:latin typeface="微軟正黑體" panose="020B0604030504040204" pitchFamily="34" charset="-120"/>
                <a:ea typeface="微軟正黑體" panose="020B0604030504040204" pitchFamily="34" charset="-120"/>
              </a:rPr>
              <a:t>CSR</a:t>
            </a:r>
            <a:r>
              <a:rPr lang="zh-TW" altLang="zh-TW" sz="3600" b="1" dirty="0">
                <a:latin typeface="微軟正黑體" panose="020B0604030504040204" pitchFamily="34" charset="-120"/>
                <a:ea typeface="微軟正黑體" panose="020B0604030504040204" pitchFamily="34" charset="-120"/>
              </a:rPr>
              <a:t>、消費者教育 </a:t>
            </a:r>
            <a:endParaRPr lang="zh-TW" altLang="en-US" sz="3600" dirty="0">
              <a:latin typeface="微軟正黑體" panose="020B0604030504040204" pitchFamily="34" charset="-120"/>
              <a:ea typeface="微軟正黑體" panose="020B0604030504040204" pitchFamily="34" charset="-120"/>
            </a:endParaRP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3758142138"/>
              </p:ext>
            </p:extLst>
          </p:nvPr>
        </p:nvGraphicFramePr>
        <p:xfrm>
          <a:off x="609600" y="2084917"/>
          <a:ext cx="10972800" cy="4547539"/>
        </p:xfrm>
        <a:graphic>
          <a:graphicData uri="http://schemas.openxmlformats.org/drawingml/2006/table">
            <a:tbl>
              <a:tblPr firstRow="1" bandRow="1">
                <a:tableStyleId>{5C22544A-7EE6-4342-B048-85BDC9FD1C3A}</a:tableStyleId>
              </a:tblPr>
              <a:tblGrid>
                <a:gridCol w="3657600"/>
                <a:gridCol w="3657600"/>
                <a:gridCol w="3657600"/>
              </a:tblGrid>
              <a:tr h="768019">
                <a:tc>
                  <a:txBody>
                    <a:bodyPr/>
                    <a:lstStyle/>
                    <a:p>
                      <a:pPr algn="ctr"/>
                      <a:r>
                        <a:rPr lang="zh-TW" altLang="en-US" sz="2700" dirty="0" smtClean="0">
                          <a:latin typeface="微軟正黑體" panose="020B0604030504040204" pitchFamily="34" charset="-120"/>
                          <a:ea typeface="微軟正黑體" panose="020B0604030504040204" pitchFamily="34" charset="-120"/>
                        </a:rPr>
                        <a:t>優點</a:t>
                      </a: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c>
                  <a:txBody>
                    <a:bodyPr/>
                    <a:lstStyle/>
                    <a:p>
                      <a:pPr algn="ctr"/>
                      <a:r>
                        <a:rPr lang="zh-TW" altLang="en-US" sz="2700" dirty="0" smtClean="0">
                          <a:latin typeface="微軟正黑體" panose="020B0604030504040204" pitchFamily="34" charset="-120"/>
                          <a:ea typeface="微軟正黑體" panose="020B0604030504040204" pitchFamily="34" charset="-120"/>
                        </a:rPr>
                        <a:t>缺點</a:t>
                      </a: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c>
                  <a:txBody>
                    <a:bodyPr/>
                    <a:lstStyle/>
                    <a:p>
                      <a:pPr algn="ctr"/>
                      <a:r>
                        <a:rPr lang="zh-TW" altLang="en-US" sz="2700" dirty="0" smtClean="0">
                          <a:latin typeface="微軟正黑體" panose="020B0604030504040204" pitchFamily="34" charset="-120"/>
                          <a:ea typeface="微軟正黑體" panose="020B0604030504040204" pitchFamily="34" charset="-120"/>
                        </a:rPr>
                        <a:t>他方意見</a:t>
                      </a: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r>
              <a:tr h="3779520">
                <a:tc>
                  <a:txBody>
                    <a:bodyPr/>
                    <a:lstStyle/>
                    <a:p>
                      <a:pPr marL="285750" indent="-285750">
                        <a:buFont typeface="Wingdings" panose="05000000000000000000" pitchFamily="2" charset="2"/>
                        <a:buChar char="l"/>
                      </a:pPr>
                      <a:r>
                        <a:rPr lang="zh-TW"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使「減少剩食運動」有效推行</a:t>
                      </a:r>
                      <a:endParaRPr lang="en-US" altLang="zh-TW" sz="2700" kern="1200" dirty="0" smtClean="0">
                        <a:solidFill>
                          <a:schemeClr val="dk1"/>
                        </a:solidFill>
                        <a:effectLst/>
                        <a:latin typeface="微軟正黑體" panose="020B0604030504040204" pitchFamily="34" charset="-120"/>
                        <a:ea typeface="微軟正黑體" panose="020B0604030504040204" pitchFamily="34" charset="-120"/>
                        <a:cs typeface="+mn-cs"/>
                      </a:endParaRPr>
                    </a:p>
                    <a:p>
                      <a:pPr marL="285750" indent="-285750">
                        <a:buFont typeface="Wingdings" panose="05000000000000000000" pitchFamily="2" charset="2"/>
                        <a:buChar char="l"/>
                      </a:pPr>
                      <a:r>
                        <a:rPr lang="zh-TW"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增加企業形象</a:t>
                      </a:r>
                      <a:endParaRPr lang="en-US" altLang="zh-TW" sz="2700" kern="1200" dirty="0" smtClean="0">
                        <a:solidFill>
                          <a:schemeClr val="dk1"/>
                        </a:solidFill>
                        <a:effectLst/>
                        <a:latin typeface="微軟正黑體" panose="020B0604030504040204" pitchFamily="34" charset="-120"/>
                        <a:ea typeface="微軟正黑體" panose="020B0604030504040204" pitchFamily="34" charset="-120"/>
                        <a:cs typeface="+mn-cs"/>
                      </a:endParaRPr>
                    </a:p>
                    <a:p>
                      <a:pPr marL="285750" indent="-285750">
                        <a:buFont typeface="Wingdings" panose="05000000000000000000" pitchFamily="2" charset="2"/>
                        <a:buChar char="l"/>
                      </a:pPr>
                      <a:r>
                        <a:rPr lang="zh-TW"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減少政府社會福利支出</a:t>
                      </a:r>
                      <a:endParaRPr lang="en-US" altLang="zh-TW" sz="2700" kern="1200" dirty="0" smtClean="0">
                        <a:solidFill>
                          <a:schemeClr val="dk1"/>
                        </a:solidFill>
                        <a:effectLst/>
                        <a:latin typeface="微軟正黑體" panose="020B0604030504040204" pitchFamily="34" charset="-120"/>
                        <a:ea typeface="微軟正黑體" panose="020B0604030504040204" pitchFamily="34" charset="-120"/>
                        <a:cs typeface="+mn-cs"/>
                      </a:endParaRPr>
                    </a:p>
                    <a:p>
                      <a:pPr marL="285750" indent="-285750">
                        <a:buFont typeface="Wingdings" panose="05000000000000000000" pitchFamily="2" charset="2"/>
                        <a:buChar char="l"/>
                      </a:pPr>
                      <a:r>
                        <a:rPr lang="zh-TW" altLang="en-US" sz="2700" kern="1200" dirty="0" smtClean="0">
                          <a:solidFill>
                            <a:schemeClr val="dk1"/>
                          </a:solidFill>
                          <a:effectLst/>
                          <a:latin typeface="微軟正黑體" panose="020B0604030504040204" pitchFamily="34" charset="-120"/>
                          <a:ea typeface="微軟正黑體" panose="020B0604030504040204" pitchFamily="34" charset="-120"/>
                          <a:cs typeface="+mn-cs"/>
                        </a:rPr>
                        <a:t>避免影響後代子孫之環境</a:t>
                      </a: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無法期待所有組織及民眾共同響應</a:t>
                      </a:r>
                      <a:endParaRPr lang="en-US" altLang="zh-TW" sz="2700" kern="1200" dirty="0" smtClean="0">
                        <a:solidFill>
                          <a:schemeClr val="dk1"/>
                        </a:solidFill>
                        <a:effectLst/>
                        <a:latin typeface="微軟正黑體" panose="020B0604030504040204" pitchFamily="34" charset="-120"/>
                        <a:ea typeface="微軟正黑體" panose="020B0604030504040204" pitchFamily="34" charset="-120"/>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教育宣導之效益難以計量</a:t>
                      </a:r>
                      <a:endParaRPr lang="en-US" altLang="zh-TW" sz="2700" kern="1200" dirty="0" smtClean="0">
                        <a:solidFill>
                          <a:schemeClr val="dk1"/>
                        </a:solidFill>
                        <a:effectLst/>
                        <a:latin typeface="微軟正黑體" panose="020B0604030504040204" pitchFamily="34" charset="-120"/>
                        <a:ea typeface="微軟正黑體" panose="020B0604030504040204" pitchFamily="34" charset="-120"/>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en-US" sz="2700" kern="1200" dirty="0" smtClean="0">
                          <a:solidFill>
                            <a:schemeClr val="dk1"/>
                          </a:solidFill>
                          <a:effectLst/>
                          <a:latin typeface="微軟正黑體" panose="020B0604030504040204" pitchFamily="34" charset="-120"/>
                          <a:ea typeface="微軟正黑體" panose="020B0604030504040204" pitchFamily="34" charset="-120"/>
                          <a:cs typeface="+mn-cs"/>
                        </a:rPr>
                        <a:t>為達續食之目的及</a:t>
                      </a:r>
                      <a:r>
                        <a:rPr lang="zh-TW"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符合食安法將可能增加組織財務或時間成本</a:t>
                      </a:r>
                    </a:p>
                    <a:p>
                      <a:pPr marL="285750" indent="-285750">
                        <a:buFont typeface="Wingdings" panose="05000000000000000000" pitchFamily="2" charset="2"/>
                        <a:buChar char="l"/>
                      </a:pPr>
                      <a:endParaRPr lang="zh-TW" altLang="en-US" sz="2700" dirty="0">
                        <a:latin typeface="微軟正黑體" panose="020B0604030504040204" pitchFamily="34" charset="-120"/>
                        <a:ea typeface="微軟正黑體" panose="020B0604030504040204" pitchFamily="34" charset="-120"/>
                      </a:endParaRPr>
                    </a:p>
                  </a:txBody>
                  <a:tcPr marL="121920" marR="121920" marT="60960" marB="60960"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zh-TW" altLang="zh-TW" sz="2700" kern="1200" dirty="0" smtClean="0">
                          <a:solidFill>
                            <a:schemeClr val="dk1"/>
                          </a:solidFill>
                          <a:effectLst/>
                          <a:latin typeface="微軟正黑體" panose="020B0604030504040204" pitchFamily="34" charset="-120"/>
                          <a:ea typeface="微軟正黑體" panose="020B0604030504040204" pitchFamily="34" charset="-120"/>
                          <a:cs typeface="+mn-cs"/>
                        </a:rPr>
                        <a:t>此方案非屬管制性政策，僅透過柔性宣導以求目的達成，應無遭受抨擊之可能，而若能由政府建立獎勵機制，將可增加民眾投入意願</a:t>
                      </a:r>
                    </a:p>
                  </a:txBody>
                  <a:tcPr marL="121920" marR="121920" marT="60960" marB="60960" anchor="ctr"/>
                </a:tc>
              </a:tr>
            </a:tbl>
          </a:graphicData>
        </a:graphic>
      </p:graphicFrame>
    </p:spTree>
    <p:extLst>
      <p:ext uri="{BB962C8B-B14F-4D97-AF65-F5344CB8AC3E}">
        <p14:creationId xmlns:p14="http://schemas.microsoft.com/office/powerpoint/2010/main" val="42920850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normAutofit/>
          </a:bodyPr>
          <a:lstStyle/>
          <a:p>
            <a:r>
              <a:rPr lang="zh-TW" altLang="en-US" sz="4800" dirty="0">
                <a:latin typeface="微軟正黑體" panose="020B0604030504040204" pitchFamily="34" charset="-120"/>
                <a:ea typeface="微軟正黑體" panose="020B0604030504040204" pitchFamily="34" charset="-120"/>
              </a:rPr>
              <a:t>第三步驟</a:t>
            </a:r>
          </a:p>
        </p:txBody>
      </p:sp>
      <p:sp>
        <p:nvSpPr>
          <p:cNvPr id="3" name="副標題 2"/>
          <p:cNvSpPr>
            <a:spLocks noGrp="1"/>
          </p:cNvSpPr>
          <p:nvPr>
            <p:ph type="subTitle" idx="1"/>
          </p:nvPr>
        </p:nvSpPr>
        <p:spPr>
          <a:xfrm>
            <a:off x="1828800" y="4718083"/>
            <a:ext cx="8534400" cy="790939"/>
          </a:xfrm>
        </p:spPr>
        <p:txBody>
          <a:bodyPr>
            <a:normAutofit/>
          </a:bodyPr>
          <a:lstStyle/>
          <a:p>
            <a:r>
              <a:rPr lang="zh-TW" altLang="en-US" sz="3600" b="1" dirty="0">
                <a:latin typeface="微軟正黑體" panose="020B0604030504040204" pitchFamily="34" charset="-120"/>
                <a:ea typeface="微軟正黑體" panose="020B0604030504040204" pitchFamily="34" charset="-120"/>
              </a:rPr>
              <a:t>提出我方公共政策議案</a:t>
            </a:r>
          </a:p>
        </p:txBody>
      </p:sp>
    </p:spTree>
    <p:extLst>
      <p:ext uri="{BB962C8B-B14F-4D97-AF65-F5344CB8AC3E}">
        <p14:creationId xmlns:p14="http://schemas.microsoft.com/office/powerpoint/2010/main" val="38512646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3"/>
          <p:cNvSpPr>
            <a:spLocks noGrp="1"/>
          </p:cNvSpPr>
          <p:nvPr/>
        </p:nvSpPr>
        <p:spPr>
          <a:xfrm>
            <a:off x="609600" y="1237964"/>
            <a:ext cx="10972800" cy="480053"/>
          </a:xfrm>
          <a:prstGeom prst="rect">
            <a:avLst/>
          </a:prstGeom>
        </p:spPr>
        <p:txBody>
          <a:bodyPr vert="horz" lIns="121920" tIns="60960" rIns="121920" bIns="6096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467" dirty="0">
              <a:solidFill>
                <a:prstClr val="white">
                  <a:lumMod val="75000"/>
                </a:prstClr>
              </a:solidFill>
              <a:latin typeface="Calibri Light" panose="020F0302020204030204" pitchFamily="34" charset="0"/>
            </a:endParaRPr>
          </a:p>
        </p:txBody>
      </p:sp>
      <p:sp>
        <p:nvSpPr>
          <p:cNvPr id="9" name="Content Placeholder 3"/>
          <p:cNvSpPr txBox="1">
            <a:spLocks/>
          </p:cNvSpPr>
          <p:nvPr/>
        </p:nvSpPr>
        <p:spPr>
          <a:xfrm>
            <a:off x="609600" y="5798471"/>
            <a:ext cx="10972800" cy="769572"/>
          </a:xfrm>
          <a:prstGeom prst="rect">
            <a:avLst/>
          </a:prstGeom>
        </p:spPr>
        <p:txBody>
          <a:bodyPr vert="horz" lIns="121920" tIns="60960" rIns="121920" bIns="6096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600" dirty="0">
              <a:solidFill>
                <a:prstClr val="black">
                  <a:lumMod val="95000"/>
                  <a:lumOff val="5000"/>
                </a:prstClr>
              </a:solidFill>
              <a:latin typeface="Calibri Light" panose="020F0302020204030204" pitchFamily="34" charset="0"/>
            </a:endParaRPr>
          </a:p>
        </p:txBody>
      </p:sp>
      <p:sp>
        <p:nvSpPr>
          <p:cNvPr id="2" name="文字方塊 1"/>
          <p:cNvSpPr txBox="1"/>
          <p:nvPr/>
        </p:nvSpPr>
        <p:spPr>
          <a:xfrm>
            <a:off x="0" y="1874836"/>
            <a:ext cx="12048661" cy="769441"/>
          </a:xfrm>
          <a:prstGeom prst="rect">
            <a:avLst/>
          </a:prstGeom>
          <a:noFill/>
        </p:spPr>
        <p:txBody>
          <a:bodyPr wrap="square" rtlCol="0">
            <a:spAutoFit/>
          </a:bodyPr>
          <a:lstStyle/>
          <a:p>
            <a:pPr algn="ctr"/>
            <a:r>
              <a:rPr lang="zh-TW" altLang="en-US" sz="3733" b="1" dirty="0">
                <a:solidFill>
                  <a:prstClr val="black"/>
                </a:solidFill>
                <a:latin typeface="微軟正黑體" panose="020B0604030504040204" pitchFamily="34" charset="-120"/>
                <a:ea typeface="微軟正黑體" panose="020B0604030504040204" pitchFamily="34" charset="-120"/>
              </a:rPr>
              <a:t>結合</a:t>
            </a:r>
            <a:r>
              <a:rPr lang="zh-TW" altLang="en-US" sz="4400" b="1" dirty="0">
                <a:solidFill>
                  <a:prstClr val="black"/>
                </a:solidFill>
                <a:latin typeface="微軟正黑體" panose="020B0604030504040204" pitchFamily="34" charset="-120"/>
                <a:ea typeface="微軟正黑體" panose="020B0604030504040204" pitchFamily="34" charset="-120"/>
              </a:rPr>
              <a:t>「食物網路分享平台」</a:t>
            </a:r>
            <a:r>
              <a:rPr lang="zh-TW" altLang="en-US" sz="3733" b="1" dirty="0">
                <a:solidFill>
                  <a:prstClr val="black"/>
                </a:solidFill>
                <a:latin typeface="微軟正黑體" panose="020B0604030504040204" pitchFamily="34" charset="-120"/>
                <a:ea typeface="微軟正黑體" panose="020B0604030504040204" pitchFamily="34" charset="-120"/>
              </a:rPr>
              <a:t>與</a:t>
            </a:r>
            <a:r>
              <a:rPr lang="zh-TW" altLang="en-US" sz="4400" b="1" dirty="0">
                <a:solidFill>
                  <a:prstClr val="black"/>
                </a:solidFill>
                <a:latin typeface="微軟正黑體" panose="020B0604030504040204" pitchFamily="34" charset="-120"/>
                <a:ea typeface="微軟正黑體" panose="020B0604030504040204" pitchFamily="34" charset="-120"/>
              </a:rPr>
              <a:t>「社區冰箱」</a:t>
            </a:r>
          </a:p>
        </p:txBody>
      </p:sp>
      <p:sp>
        <p:nvSpPr>
          <p:cNvPr id="3" name="文字方塊 2"/>
          <p:cNvSpPr txBox="1"/>
          <p:nvPr/>
        </p:nvSpPr>
        <p:spPr>
          <a:xfrm>
            <a:off x="1199456" y="3059392"/>
            <a:ext cx="10081120" cy="1610569"/>
          </a:xfrm>
          <a:prstGeom prst="rect">
            <a:avLst/>
          </a:prstGeom>
          <a:noFill/>
        </p:spPr>
        <p:txBody>
          <a:bodyPr wrap="square" rtlCol="0">
            <a:spAutoFit/>
          </a:bodyPr>
          <a:lstStyle/>
          <a:p>
            <a:r>
              <a:rPr lang="zh-TW" altLang="en-US" sz="3733" dirty="0">
                <a:solidFill>
                  <a:prstClr val="black"/>
                </a:solidFill>
                <a:latin typeface="微軟正黑體" panose="020B0604030504040204" pitchFamily="34" charset="-120"/>
                <a:ea typeface="微軟正黑體" panose="020B0604030504040204" pitchFamily="34" charset="-120"/>
              </a:rPr>
              <a:t>                                 保存食物並控管食品安全</a:t>
            </a:r>
            <a:endParaRPr lang="en-US" altLang="zh-TW" sz="3733" dirty="0">
              <a:solidFill>
                <a:prstClr val="black"/>
              </a:solidFill>
              <a:latin typeface="微軟正黑體" panose="020B0604030504040204" pitchFamily="34" charset="-120"/>
              <a:ea typeface="微軟正黑體" panose="020B0604030504040204" pitchFamily="34" charset="-120"/>
            </a:endParaRPr>
          </a:p>
          <a:p>
            <a:r>
              <a:rPr lang="zh-TW" altLang="en-US" sz="3733" dirty="0">
                <a:solidFill>
                  <a:prstClr val="black"/>
                </a:solidFill>
                <a:latin typeface="微軟正黑體" panose="020B0604030504040204" pitchFamily="34" charset="-120"/>
                <a:ea typeface="微軟正黑體" panose="020B0604030504040204" pitchFamily="34" charset="-120"/>
              </a:rPr>
              <a:t>                                 提供適當的交換中繼點 </a:t>
            </a:r>
            <a:endParaRPr lang="en-US" altLang="zh-TW" sz="3733" dirty="0">
              <a:solidFill>
                <a:prstClr val="black"/>
              </a:solidFill>
              <a:latin typeface="微軟正黑體" panose="020B0604030504040204" pitchFamily="34" charset="-120"/>
              <a:ea typeface="微軟正黑體" panose="020B0604030504040204" pitchFamily="34" charset="-120"/>
            </a:endParaRPr>
          </a:p>
          <a:p>
            <a:r>
              <a:rPr lang="zh-TW" altLang="en-US" sz="2400" dirty="0">
                <a:solidFill>
                  <a:prstClr val="black"/>
                </a:solidFill>
                <a:ea typeface="微軟正黑體" panose="020B0604030504040204" pitchFamily="34" charset="-120"/>
              </a:rPr>
              <a:t>                                 </a:t>
            </a:r>
          </a:p>
        </p:txBody>
      </p:sp>
      <p:sp>
        <p:nvSpPr>
          <p:cNvPr id="4" name="文字方塊 3"/>
          <p:cNvSpPr txBox="1"/>
          <p:nvPr/>
        </p:nvSpPr>
        <p:spPr>
          <a:xfrm>
            <a:off x="1199456" y="4900855"/>
            <a:ext cx="10753195" cy="666786"/>
          </a:xfrm>
          <a:prstGeom prst="rect">
            <a:avLst/>
          </a:prstGeom>
          <a:noFill/>
        </p:spPr>
        <p:txBody>
          <a:bodyPr wrap="square" rtlCol="0">
            <a:spAutoFit/>
          </a:bodyPr>
          <a:lstStyle/>
          <a:p>
            <a:r>
              <a:rPr lang="zh-TW" altLang="en-US" sz="3733" dirty="0">
                <a:solidFill>
                  <a:prstClr val="black"/>
                </a:solidFill>
                <a:latin typeface="微軟正黑體" panose="020B0604030504040204" pitchFamily="34" charset="-120"/>
                <a:ea typeface="微軟正黑體" panose="020B0604030504040204" pitchFamily="34" charset="-120"/>
              </a:rPr>
              <a:t>網路平台                 定期清點食物並更新網路資訊</a:t>
            </a:r>
          </a:p>
        </p:txBody>
      </p:sp>
      <p:sp>
        <p:nvSpPr>
          <p:cNvPr id="5" name="向右箭號 4"/>
          <p:cNvSpPr/>
          <p:nvPr/>
        </p:nvSpPr>
        <p:spPr>
          <a:xfrm>
            <a:off x="3407702" y="3390886"/>
            <a:ext cx="1632181" cy="467065"/>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dirty="0">
              <a:solidFill>
                <a:prstClr val="white"/>
              </a:solidFill>
              <a:ea typeface="微軟正黑體" panose="020B0604030504040204" pitchFamily="34" charset="-120"/>
            </a:endParaRPr>
          </a:p>
        </p:txBody>
      </p:sp>
      <p:sp>
        <p:nvSpPr>
          <p:cNvPr id="8" name="向右箭號 7"/>
          <p:cNvSpPr/>
          <p:nvPr/>
        </p:nvSpPr>
        <p:spPr>
          <a:xfrm>
            <a:off x="3407702" y="4997880"/>
            <a:ext cx="1632181" cy="467065"/>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dirty="0">
              <a:solidFill>
                <a:prstClr val="white"/>
              </a:solidFill>
              <a:ea typeface="微軟正黑體" panose="020B0604030504040204" pitchFamily="34" charset="-120"/>
            </a:endParaRPr>
          </a:p>
        </p:txBody>
      </p:sp>
      <p:sp>
        <p:nvSpPr>
          <p:cNvPr id="11" name="文字方塊 10"/>
          <p:cNvSpPr txBox="1"/>
          <p:nvPr/>
        </p:nvSpPr>
        <p:spPr>
          <a:xfrm>
            <a:off x="1199457" y="3275604"/>
            <a:ext cx="2101857" cy="666786"/>
          </a:xfrm>
          <a:prstGeom prst="rect">
            <a:avLst/>
          </a:prstGeom>
          <a:noFill/>
        </p:spPr>
        <p:txBody>
          <a:bodyPr wrap="none" rtlCol="0">
            <a:spAutoFit/>
          </a:bodyPr>
          <a:lstStyle/>
          <a:p>
            <a:r>
              <a:rPr lang="zh-TW" altLang="en-US" sz="3733" dirty="0">
                <a:solidFill>
                  <a:prstClr val="black"/>
                </a:solidFill>
                <a:latin typeface="微軟正黑體" panose="020B0604030504040204" pitchFamily="34" charset="-120"/>
                <a:ea typeface="微軟正黑體" panose="020B0604030504040204" pitchFamily="34" charset="-120"/>
              </a:rPr>
              <a:t>社區冰箱</a:t>
            </a:r>
          </a:p>
        </p:txBody>
      </p:sp>
    </p:spTree>
    <p:extLst>
      <p:ext uri="{BB962C8B-B14F-4D97-AF65-F5344CB8AC3E}">
        <p14:creationId xmlns:p14="http://schemas.microsoft.com/office/powerpoint/2010/main" val="27542104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2" cstate="print">
            <a:extLst>
              <a:ext uri="{28A0092B-C50C-407E-A947-70E740481C1C}">
                <a14:useLocalDpi xmlns:a14="http://schemas.microsoft.com/office/drawing/2010/main" val="0"/>
              </a:ext>
            </a:extLst>
          </a:blip>
          <a:srcRect t="16335" r="4925" b="16265"/>
          <a:stretch>
            <a:fillRect/>
          </a:stretch>
        </p:blipFill>
        <p:spPr>
          <a:xfrm rot="1941869">
            <a:off x="1187828" y="3821026"/>
            <a:ext cx="2531041" cy="2558235"/>
          </a:xfrm>
          <a:prstGeom prst="rect">
            <a:avLst/>
          </a:prstGeom>
        </p:spPr>
      </p:pic>
      <p:pic>
        <p:nvPicPr>
          <p:cNvPr id="6" name="圖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5787" y="4108610"/>
            <a:ext cx="3744416" cy="2486964"/>
          </a:xfrm>
          <a:prstGeom prst="rect">
            <a:avLst/>
          </a:prstGeom>
        </p:spPr>
      </p:pic>
      <p:sp>
        <p:nvSpPr>
          <p:cNvPr id="3" name="內容版面配置區 2"/>
          <p:cNvSpPr>
            <a:spLocks noGrp="1"/>
          </p:cNvSpPr>
          <p:nvPr>
            <p:ph idx="1"/>
          </p:nvPr>
        </p:nvSpPr>
        <p:spPr>
          <a:xfrm>
            <a:off x="527381" y="2470245"/>
            <a:ext cx="10972800" cy="3655920"/>
          </a:xfrm>
        </p:spPr>
        <p:txBody>
          <a:bodyPr/>
          <a:lstStyle/>
          <a:p>
            <a:pPr marL="609585" indent="-609585" algn="l">
              <a:buFont typeface="Arial" panose="020B0604020202020204" pitchFamily="34" charset="0"/>
              <a:buChar char="•"/>
            </a:pPr>
            <a:r>
              <a:rPr lang="zh-TW" altLang="en-US" sz="3200" dirty="0"/>
              <a:t>食物分類保存：區分生鮮、熟食與乾糧</a:t>
            </a:r>
            <a:r>
              <a:rPr lang="zh-TW" altLang="en-US" sz="3200" dirty="0" smtClean="0"/>
              <a:t>，避免食物汙染</a:t>
            </a:r>
            <a:r>
              <a:rPr lang="zh-TW" altLang="en-US" sz="3200" dirty="0"/>
              <a:t>。</a:t>
            </a:r>
            <a:endParaRPr lang="en-US" altLang="zh-TW" sz="3200" dirty="0"/>
          </a:p>
          <a:p>
            <a:pPr marL="609585" indent="-609585" algn="l">
              <a:buFont typeface="Arial" panose="020B0604020202020204" pitchFamily="34" charset="0"/>
              <a:buChar char="•"/>
            </a:pPr>
            <a:r>
              <a:rPr lang="zh-TW" altLang="en-US" sz="3200" dirty="0"/>
              <a:t>使用透明玻璃門冰箱，</a:t>
            </a:r>
            <a:r>
              <a:rPr lang="zh-TW" altLang="en-US" sz="3200" dirty="0" smtClean="0"/>
              <a:t>方便定期檢查</a:t>
            </a:r>
            <a:r>
              <a:rPr lang="zh-TW" altLang="en-US" sz="3200" dirty="0"/>
              <a:t>與清點食物。</a:t>
            </a:r>
            <a:endParaRPr lang="en-US" altLang="zh-TW" sz="3200" dirty="0"/>
          </a:p>
          <a:p>
            <a:endParaRPr lang="en-US" altLang="zh-TW" dirty="0"/>
          </a:p>
          <a:p>
            <a:endParaRPr lang="zh-TW" altLang="en-US" dirty="0"/>
          </a:p>
        </p:txBody>
      </p:sp>
      <p:sp>
        <p:nvSpPr>
          <p:cNvPr id="4" name="Title 1"/>
          <p:cNvSpPr>
            <a:spLocks noGrp="1"/>
          </p:cNvSpPr>
          <p:nvPr>
            <p:ph type="title"/>
          </p:nvPr>
        </p:nvSpPr>
        <p:spPr>
          <a:xfrm>
            <a:off x="431371" y="802397"/>
            <a:ext cx="10972800" cy="1143000"/>
          </a:xfrm>
        </p:spPr>
        <p:txBody>
          <a:bodyPr>
            <a:normAutofit/>
          </a:bodyPr>
          <a:lstStyle/>
          <a:p>
            <a:r>
              <a:rPr lang="zh-TW" altLang="en-US" sz="4000" b="1" dirty="0"/>
              <a:t>社區冰箱經營方式</a:t>
            </a:r>
            <a:endParaRPr lang="en-US" sz="4000" b="1" dirty="0"/>
          </a:p>
        </p:txBody>
      </p:sp>
      <p:pic>
        <p:nvPicPr>
          <p:cNvPr id="8" name="圖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0237" y="4216445"/>
            <a:ext cx="3344328" cy="2221748"/>
          </a:xfrm>
          <a:prstGeom prst="rect">
            <a:avLst/>
          </a:prstGeom>
        </p:spPr>
      </p:pic>
    </p:spTree>
    <p:extLst>
      <p:ext uri="{BB962C8B-B14F-4D97-AF65-F5344CB8AC3E}">
        <p14:creationId xmlns:p14="http://schemas.microsoft.com/office/powerpoint/2010/main" val="41280878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zh-TW" altLang="en-US" sz="4000" b="1" dirty="0"/>
              <a:t>社區冰箱經營方式</a:t>
            </a:r>
            <a:endParaRPr lang="zh-TW" altLang="en-US" sz="4000" dirty="0"/>
          </a:p>
        </p:txBody>
      </p:sp>
      <p:sp>
        <p:nvSpPr>
          <p:cNvPr id="5" name="內容版面配置區 4"/>
          <p:cNvSpPr>
            <a:spLocks noGrp="1"/>
          </p:cNvSpPr>
          <p:nvPr>
            <p:ph idx="1"/>
          </p:nvPr>
        </p:nvSpPr>
        <p:spPr/>
        <p:txBody>
          <a:bodyPr/>
          <a:lstStyle/>
          <a:p>
            <a:r>
              <a:rPr lang="zh-TW" altLang="en-US" sz="3200" dirty="0"/>
              <a:t>以</a:t>
            </a:r>
            <a:r>
              <a:rPr lang="zh-TW" altLang="en-US" sz="3200" b="1" dirty="0"/>
              <a:t>「分享你願意吃的食物」</a:t>
            </a:r>
            <a:r>
              <a:rPr lang="zh-TW" altLang="en-US" sz="3200" dirty="0"/>
              <a:t>、</a:t>
            </a:r>
            <a:r>
              <a:rPr lang="zh-TW" altLang="en-US" sz="3200" b="1" dirty="0"/>
              <a:t>「領取你需要的食物」</a:t>
            </a:r>
            <a:r>
              <a:rPr lang="zh-TW" altLang="en-US" sz="3200" dirty="0"/>
              <a:t>為原則</a:t>
            </a:r>
            <a:r>
              <a:rPr lang="zh-TW" altLang="en-US" sz="3200" dirty="0" smtClean="0"/>
              <a:t>，民眾得自由</a:t>
            </a:r>
            <a:r>
              <a:rPr lang="zh-TW" altLang="en-US" sz="3200" dirty="0"/>
              <a:t>捐贈、領取</a:t>
            </a:r>
            <a:r>
              <a:rPr lang="zh-TW" altLang="en-US" sz="3200" dirty="0" smtClean="0"/>
              <a:t>食物</a:t>
            </a:r>
            <a:endParaRPr lang="en-US" altLang="zh-TW" sz="3200" dirty="0" smtClean="0"/>
          </a:p>
          <a:p>
            <a:endParaRPr lang="en-US" altLang="zh-TW" sz="3200" dirty="0"/>
          </a:p>
          <a:p>
            <a:r>
              <a:rPr lang="zh-TW" altLang="en-US" sz="3200" dirty="0" smtClean="0"/>
              <a:t>應以</a:t>
            </a:r>
            <a:r>
              <a:rPr lang="zh-TW" altLang="en-US" sz="3200" dirty="0"/>
              <a:t>標籤標示食物放入</a:t>
            </a:r>
            <a:r>
              <a:rPr lang="zh-TW" altLang="en-US" sz="3200" dirty="0" smtClean="0"/>
              <a:t>日期</a:t>
            </a:r>
            <a:endParaRPr lang="en-US" altLang="zh-TW" sz="3200" dirty="0" smtClean="0"/>
          </a:p>
          <a:p>
            <a:endParaRPr lang="en-US" altLang="zh-TW" sz="3200" dirty="0" smtClean="0"/>
          </a:p>
          <a:p>
            <a:r>
              <a:rPr lang="zh-TW" altLang="en-US" sz="3200" dirty="0" smtClean="0"/>
              <a:t>管理單位每日清點剩餘食物，並更新</a:t>
            </a:r>
            <a:r>
              <a:rPr lang="zh-TW" altLang="en-US" sz="3200" dirty="0"/>
              <a:t>至</a:t>
            </a:r>
            <a:r>
              <a:rPr lang="zh-TW" altLang="en-US" sz="3200" dirty="0" smtClean="0"/>
              <a:t>食物網路分享平</a:t>
            </a:r>
            <a:r>
              <a:rPr lang="zh-TW" altLang="en-US" sz="3200" dirty="0"/>
              <a:t>台</a:t>
            </a:r>
          </a:p>
          <a:p>
            <a:endParaRPr lang="zh-TW" altLang="en-US" dirty="0"/>
          </a:p>
        </p:txBody>
      </p:sp>
    </p:spTree>
    <p:extLst>
      <p:ext uri="{BB962C8B-B14F-4D97-AF65-F5344CB8AC3E}">
        <p14:creationId xmlns:p14="http://schemas.microsoft.com/office/powerpoint/2010/main" val="30697541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4000" b="1" dirty="0" smtClean="0"/>
              <a:t>社區冰箱設立地點與管理</a:t>
            </a:r>
            <a:endParaRPr lang="zh-TW" altLang="en-US" sz="4000" b="1" dirty="0"/>
          </a:p>
        </p:txBody>
      </p:sp>
      <p:sp>
        <p:nvSpPr>
          <p:cNvPr id="3" name="內容版面配置區 2"/>
          <p:cNvSpPr>
            <a:spLocks noGrp="1"/>
          </p:cNvSpPr>
          <p:nvPr>
            <p:ph idx="1"/>
          </p:nvPr>
        </p:nvSpPr>
        <p:spPr/>
        <p:txBody>
          <a:bodyPr/>
          <a:lstStyle/>
          <a:p>
            <a:r>
              <a:rPr lang="zh-TW" altLang="en-US" sz="3200" dirty="0" smtClean="0"/>
              <a:t>以里做為最小管理單位，並視各里實際居住人口調整</a:t>
            </a:r>
            <a:endParaRPr lang="en-US" altLang="zh-TW" sz="3200" dirty="0" smtClean="0"/>
          </a:p>
          <a:p>
            <a:endParaRPr lang="en-US" altLang="zh-TW" sz="3200" dirty="0" smtClean="0"/>
          </a:p>
          <a:p>
            <a:r>
              <a:rPr lang="zh-TW" altLang="en-US" sz="3200" dirty="0"/>
              <a:t>依</a:t>
            </a:r>
            <a:r>
              <a:rPr lang="zh-TW" altLang="en-US" sz="3200" u="sng" dirty="0" smtClean="0"/>
              <a:t>流通人口數</a:t>
            </a:r>
            <a:r>
              <a:rPr lang="zh-TW" altLang="en-US" sz="3200" dirty="0" smtClean="0"/>
              <a:t>與</a:t>
            </a:r>
            <a:r>
              <a:rPr lang="zh-TW" altLang="en-US" sz="3200" u="sng" dirty="0" smtClean="0"/>
              <a:t>交通易達性</a:t>
            </a:r>
            <a:r>
              <a:rPr lang="zh-TW" altLang="en-US" sz="3200" dirty="0" smtClean="0"/>
              <a:t>選擇設立地點</a:t>
            </a:r>
            <a:endParaRPr lang="en-US" altLang="zh-TW" sz="3200" dirty="0" smtClean="0"/>
          </a:p>
          <a:p>
            <a:endParaRPr lang="en-US" altLang="zh-TW" sz="3200" dirty="0" smtClean="0"/>
          </a:p>
          <a:p>
            <a:r>
              <a:rPr lang="zh-TW" altLang="en-US" sz="3200" dirty="0" smtClean="0"/>
              <a:t>由鄰里長管理，或委託商家並給予合理報</a:t>
            </a:r>
            <a:r>
              <a:rPr lang="zh-TW" altLang="en-US" sz="3200" dirty="0"/>
              <a:t>酬</a:t>
            </a:r>
            <a:endParaRPr lang="en-US" altLang="zh-TW" sz="3200" dirty="0" smtClean="0"/>
          </a:p>
          <a:p>
            <a:endParaRPr lang="zh-TW" altLang="en-US" dirty="0"/>
          </a:p>
        </p:txBody>
      </p:sp>
    </p:spTree>
    <p:extLst>
      <p:ext uri="{BB962C8B-B14F-4D97-AF65-F5344CB8AC3E}">
        <p14:creationId xmlns:p14="http://schemas.microsoft.com/office/powerpoint/2010/main" val="371298339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4000" b="1" dirty="0" smtClean="0"/>
              <a:t>社區冰箱設立地點與管理</a:t>
            </a:r>
            <a:endParaRPr lang="zh-TW" altLang="en-US" sz="4000" b="1" dirty="0"/>
          </a:p>
        </p:txBody>
      </p:sp>
      <p:sp>
        <p:nvSpPr>
          <p:cNvPr id="3" name="內容版面配置區 2"/>
          <p:cNvSpPr>
            <a:spLocks noGrp="1"/>
          </p:cNvSpPr>
          <p:nvPr>
            <p:ph idx="1"/>
          </p:nvPr>
        </p:nvSpPr>
        <p:spPr/>
        <p:txBody>
          <a:bodyPr/>
          <a:lstStyle/>
          <a:p>
            <a:r>
              <a:rPr lang="zh-TW" altLang="en-US" sz="3200" dirty="0" smtClean="0"/>
              <a:t>以衛生局為</a:t>
            </a:r>
            <a:r>
              <a:rPr lang="zh-TW" altLang="en-US" sz="3200" dirty="0"/>
              <a:t>監督單位</a:t>
            </a:r>
            <a:r>
              <a:rPr lang="zh-TW" altLang="en-US" sz="3200" dirty="0" smtClean="0"/>
              <a:t>，定期隨機抽檢</a:t>
            </a:r>
            <a:r>
              <a:rPr lang="zh-TW" altLang="en-US" sz="3200" dirty="0"/>
              <a:t>，並給予管理單位指導，若指導未果則取消管理資格。</a:t>
            </a:r>
            <a:endParaRPr lang="en-US" altLang="zh-TW" sz="3200" dirty="0"/>
          </a:p>
          <a:p>
            <a:endParaRPr lang="zh-TW" altLang="en-US" dirty="0"/>
          </a:p>
        </p:txBody>
      </p:sp>
    </p:spTree>
    <p:extLst>
      <p:ext uri="{BB962C8B-B14F-4D97-AF65-F5344CB8AC3E}">
        <p14:creationId xmlns:p14="http://schemas.microsoft.com/office/powerpoint/2010/main" val="47076739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副標題 8"/>
          <p:cNvSpPr>
            <a:spLocks noGrp="1"/>
          </p:cNvSpPr>
          <p:nvPr>
            <p:ph idx="1"/>
          </p:nvPr>
        </p:nvSpPr>
        <p:spPr/>
        <p:txBody>
          <a:bodyPr>
            <a:noAutofit/>
          </a:bodyPr>
          <a:lstStyle/>
          <a:p>
            <a:endParaRPr lang="en-US" altLang="zh-TW" sz="5867" b="1" dirty="0" smtClean="0"/>
          </a:p>
          <a:p>
            <a:r>
              <a:rPr lang="zh-TW" altLang="en-US" sz="5867" b="1" dirty="0" smtClean="0"/>
              <a:t>為何</a:t>
            </a:r>
            <a:r>
              <a:rPr lang="zh-TW" altLang="en-US" sz="5867" b="1" dirty="0"/>
              <a:t>這是最好的政策？</a:t>
            </a:r>
          </a:p>
        </p:txBody>
      </p:sp>
    </p:spTree>
    <p:extLst>
      <p:ext uri="{BB962C8B-B14F-4D97-AF65-F5344CB8AC3E}">
        <p14:creationId xmlns:p14="http://schemas.microsoft.com/office/powerpoint/2010/main" val="10043444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圖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599" y="-2"/>
            <a:ext cx="9969827" cy="6948000"/>
          </a:xfrm>
          <a:prstGeom prst="rect">
            <a:avLst/>
          </a:prstGeom>
        </p:spPr>
      </p:pic>
      <p:sp>
        <p:nvSpPr>
          <p:cNvPr id="5" name="半框架 4"/>
          <p:cNvSpPr/>
          <p:nvPr/>
        </p:nvSpPr>
        <p:spPr>
          <a:xfrm rot="12796464">
            <a:off x="11514295" y="4274465"/>
            <a:ext cx="300274" cy="501466"/>
          </a:xfrm>
          <a:prstGeom prst="halfFrame">
            <a:avLst>
              <a:gd name="adj1" fmla="val 28983"/>
              <a:gd name="adj2" fmla="val 29728"/>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TW" altLang="en-US">
              <a:solidFill>
                <a:schemeClr val="tx1"/>
              </a:solidFill>
            </a:endParaRPr>
          </a:p>
        </p:txBody>
      </p:sp>
      <p:sp>
        <p:nvSpPr>
          <p:cNvPr id="7" name="半框架 6"/>
          <p:cNvSpPr/>
          <p:nvPr/>
        </p:nvSpPr>
        <p:spPr>
          <a:xfrm rot="12796464">
            <a:off x="11514294" y="2763166"/>
            <a:ext cx="300274" cy="501466"/>
          </a:xfrm>
          <a:prstGeom prst="halfFrame">
            <a:avLst>
              <a:gd name="adj1" fmla="val 28983"/>
              <a:gd name="adj2" fmla="val 29728"/>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TW" altLang="en-US">
              <a:solidFill>
                <a:schemeClr val="tx1"/>
              </a:solidFill>
            </a:endParaRPr>
          </a:p>
        </p:txBody>
      </p:sp>
      <p:sp>
        <p:nvSpPr>
          <p:cNvPr id="9" name="半框架 8"/>
          <p:cNvSpPr/>
          <p:nvPr/>
        </p:nvSpPr>
        <p:spPr>
          <a:xfrm rot="12796464">
            <a:off x="11514293" y="6069066"/>
            <a:ext cx="300274" cy="501466"/>
          </a:xfrm>
          <a:prstGeom prst="halfFrame">
            <a:avLst>
              <a:gd name="adj1" fmla="val 28983"/>
              <a:gd name="adj2" fmla="val 29728"/>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TW" altLang="en-US">
              <a:solidFill>
                <a:schemeClr val="tx1"/>
              </a:solidFill>
            </a:endParaRPr>
          </a:p>
        </p:txBody>
      </p:sp>
    </p:spTree>
    <p:extLst>
      <p:ext uri="{BB962C8B-B14F-4D97-AF65-F5344CB8AC3E}">
        <p14:creationId xmlns:p14="http://schemas.microsoft.com/office/powerpoint/2010/main" val="4246550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TW" altLang="en-US" sz="4000" b="1" dirty="0" smtClean="0"/>
              <a:t>制度優</a:t>
            </a:r>
            <a:r>
              <a:rPr lang="zh-TW" altLang="en-US" sz="4000" b="1" dirty="0"/>
              <a:t>點</a:t>
            </a:r>
            <a:endParaRPr lang="en-US" sz="4000" b="1" dirty="0"/>
          </a:p>
        </p:txBody>
      </p:sp>
      <p:graphicFrame>
        <p:nvGraphicFramePr>
          <p:cNvPr id="4" name="內容版面配置區 3"/>
          <p:cNvGraphicFramePr>
            <a:graphicFrameLocks noGrp="1"/>
          </p:cNvGraphicFramePr>
          <p:nvPr>
            <p:ph idx="1"/>
            <p:extLst/>
          </p:nvPr>
        </p:nvGraphicFramePr>
        <p:xfrm>
          <a:off x="2927648" y="1417640"/>
          <a:ext cx="8654752" cy="47079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文字方塊 4"/>
          <p:cNvSpPr txBox="1"/>
          <p:nvPr/>
        </p:nvSpPr>
        <p:spPr>
          <a:xfrm>
            <a:off x="2831637" y="1892829"/>
            <a:ext cx="3168352" cy="748988"/>
          </a:xfrm>
          <a:prstGeom prst="rect">
            <a:avLst/>
          </a:prstGeom>
          <a:noFill/>
        </p:spPr>
        <p:txBody>
          <a:bodyPr wrap="square" rtlCol="0">
            <a:spAutoFit/>
          </a:bodyPr>
          <a:lstStyle/>
          <a:p>
            <a:r>
              <a:rPr lang="zh-TW" altLang="en-US" sz="4267" dirty="0">
                <a:solidFill>
                  <a:prstClr val="black"/>
                </a:solidFill>
                <a:latin typeface="微軟正黑體" panose="020B0604030504040204" pitchFamily="34" charset="-120"/>
                <a:ea typeface="微軟正黑體" panose="020B0604030504040204" pitchFamily="34" charset="-120"/>
              </a:rPr>
              <a:t>成本</a:t>
            </a:r>
          </a:p>
        </p:txBody>
      </p:sp>
      <p:sp>
        <p:nvSpPr>
          <p:cNvPr id="10" name="文字方塊 9"/>
          <p:cNvSpPr txBox="1"/>
          <p:nvPr/>
        </p:nvSpPr>
        <p:spPr>
          <a:xfrm>
            <a:off x="3311691" y="3374469"/>
            <a:ext cx="2112235" cy="748988"/>
          </a:xfrm>
          <a:prstGeom prst="rect">
            <a:avLst/>
          </a:prstGeom>
          <a:noFill/>
        </p:spPr>
        <p:txBody>
          <a:bodyPr wrap="square" rtlCol="0">
            <a:spAutoFit/>
          </a:bodyPr>
          <a:lstStyle/>
          <a:p>
            <a:r>
              <a:rPr lang="zh-TW" altLang="en-US" sz="4267" dirty="0">
                <a:solidFill>
                  <a:prstClr val="black"/>
                </a:solidFill>
                <a:latin typeface="微軟正黑體" panose="020B0604030504040204" pitchFamily="34" charset="-120"/>
                <a:ea typeface="微軟正黑體" panose="020B0604030504040204" pitchFamily="34" charset="-120"/>
              </a:rPr>
              <a:t>人力</a:t>
            </a:r>
          </a:p>
        </p:txBody>
      </p:sp>
      <p:sp>
        <p:nvSpPr>
          <p:cNvPr id="11" name="文字方塊 10"/>
          <p:cNvSpPr txBox="1"/>
          <p:nvPr/>
        </p:nvSpPr>
        <p:spPr>
          <a:xfrm>
            <a:off x="2960883" y="4801285"/>
            <a:ext cx="2496277" cy="748988"/>
          </a:xfrm>
          <a:prstGeom prst="rect">
            <a:avLst/>
          </a:prstGeom>
          <a:noFill/>
        </p:spPr>
        <p:txBody>
          <a:bodyPr wrap="square" rtlCol="0">
            <a:spAutoFit/>
          </a:bodyPr>
          <a:lstStyle/>
          <a:p>
            <a:r>
              <a:rPr lang="zh-TW" altLang="en-US" sz="4267" dirty="0">
                <a:solidFill>
                  <a:prstClr val="black"/>
                </a:solidFill>
                <a:latin typeface="微軟正黑體" panose="020B0604030504040204" pitchFamily="34" charset="-120"/>
                <a:ea typeface="微軟正黑體" panose="020B0604030504040204" pitchFamily="34" charset="-120"/>
              </a:rPr>
              <a:t>彈性</a:t>
            </a:r>
          </a:p>
        </p:txBody>
      </p:sp>
      <p:sp>
        <p:nvSpPr>
          <p:cNvPr id="12" name="文字方塊 11"/>
          <p:cNvSpPr txBox="1"/>
          <p:nvPr/>
        </p:nvSpPr>
        <p:spPr>
          <a:xfrm>
            <a:off x="4152026" y="1974903"/>
            <a:ext cx="7406613" cy="584775"/>
          </a:xfrm>
          <a:prstGeom prst="rect">
            <a:avLst/>
          </a:prstGeom>
          <a:noFill/>
        </p:spPr>
        <p:txBody>
          <a:bodyPr wrap="square" rtlCol="0">
            <a:spAutoFit/>
          </a:bodyPr>
          <a:lstStyle/>
          <a:p>
            <a:r>
              <a:rPr lang="zh-TW" altLang="en-US" sz="3200" dirty="0">
                <a:solidFill>
                  <a:prstClr val="black"/>
                </a:solidFill>
                <a:latin typeface="微軟正黑體" panose="020B0604030504040204" pitchFamily="34" charset="-120"/>
                <a:ea typeface="微軟正黑體" panose="020B0604030504040204" pitchFamily="34" charset="-120"/>
              </a:rPr>
              <a:t>妥善利用剩食，降低社會福利支出</a:t>
            </a:r>
          </a:p>
        </p:txBody>
      </p:sp>
    </p:spTree>
    <p:extLst>
      <p:ext uri="{BB962C8B-B14F-4D97-AF65-F5344CB8AC3E}">
        <p14:creationId xmlns:p14="http://schemas.microsoft.com/office/powerpoint/2010/main" val="58567733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831638" y="356659"/>
            <a:ext cx="8558741" cy="1143000"/>
          </a:xfrm>
        </p:spPr>
        <p:txBody>
          <a:bodyPr>
            <a:normAutofit/>
          </a:bodyPr>
          <a:lstStyle/>
          <a:p>
            <a:r>
              <a:rPr lang="zh-TW" altLang="en-US" sz="4400" b="1" dirty="0" smtClean="0"/>
              <a:t>制度優點 </a:t>
            </a:r>
            <a:r>
              <a:rPr lang="en-US" altLang="zh-TW" sz="4400" b="1" dirty="0" smtClean="0"/>
              <a:t>–</a:t>
            </a:r>
            <a:r>
              <a:rPr lang="zh-TW" altLang="en-US" sz="4400" b="1" dirty="0" smtClean="0"/>
              <a:t> </a:t>
            </a:r>
            <a:r>
              <a:rPr lang="zh-TW" altLang="en-US" sz="4000" b="1" dirty="0"/>
              <a:t>社福成本</a:t>
            </a:r>
          </a:p>
        </p:txBody>
      </p:sp>
      <p:sp>
        <p:nvSpPr>
          <p:cNvPr id="3" name="內容版面配置區 2"/>
          <p:cNvSpPr>
            <a:spLocks noGrp="1"/>
          </p:cNvSpPr>
          <p:nvPr>
            <p:ph idx="1"/>
          </p:nvPr>
        </p:nvSpPr>
        <p:spPr>
          <a:xfrm>
            <a:off x="2831638" y="2084851"/>
            <a:ext cx="8558741" cy="4525963"/>
          </a:xfrm>
        </p:spPr>
        <p:txBody>
          <a:bodyPr>
            <a:normAutofit/>
          </a:bodyPr>
          <a:lstStyle/>
          <a:p>
            <a:r>
              <a:rPr lang="zh-TW" altLang="en-US" sz="3200" dirty="0" smtClean="0">
                <a:latin typeface="微軟正黑體" panose="020B0604030504040204" pitchFamily="34" charset="-120"/>
              </a:rPr>
              <a:t>我國平均社會福利支出每年平均</a:t>
            </a:r>
            <a:r>
              <a:rPr lang="en-US" altLang="zh-TW" sz="3200" dirty="0" smtClean="0">
                <a:latin typeface="微軟正黑體" panose="020B0604030504040204" pitchFamily="34" charset="-120"/>
              </a:rPr>
              <a:t>4000</a:t>
            </a:r>
            <a:r>
              <a:rPr lang="zh-TW" altLang="en-US" sz="3200" dirty="0" smtClean="0">
                <a:latin typeface="微軟正黑體" panose="020B0604030504040204" pitchFamily="34" charset="-120"/>
              </a:rPr>
              <a:t>億，又我國每年平均浪費價值</a:t>
            </a:r>
            <a:r>
              <a:rPr lang="en-US" altLang="zh-TW" sz="3200" dirty="0" smtClean="0">
                <a:latin typeface="微軟正黑體" panose="020B0604030504040204" pitchFamily="34" charset="-120"/>
              </a:rPr>
              <a:t>2400</a:t>
            </a:r>
            <a:r>
              <a:rPr lang="zh-TW" altLang="en-US" sz="3200" dirty="0" smtClean="0">
                <a:latin typeface="微軟正黑體" panose="020B0604030504040204" pitchFamily="34" charset="-120"/>
              </a:rPr>
              <a:t>億的食物，若能有效運用補助弱勢，則既可</a:t>
            </a:r>
            <a:r>
              <a:rPr lang="zh-TW" altLang="en-US" sz="3200" b="1" dirty="0" smtClean="0">
                <a:solidFill>
                  <a:srgbClr val="FF0000"/>
                </a:solidFill>
                <a:latin typeface="微軟正黑體" panose="020B0604030504040204" pitchFamily="34" charset="-120"/>
              </a:rPr>
              <a:t>降低食物浪費，亦得減少社福支出</a:t>
            </a:r>
            <a:r>
              <a:rPr lang="zh-TW" altLang="en-US" sz="3200" dirty="0" smtClean="0">
                <a:latin typeface="微軟正黑體" panose="020B0604030504040204" pitchFamily="34" charset="-120"/>
              </a:rPr>
              <a:t>。</a:t>
            </a:r>
            <a:endParaRPr lang="zh-TW" altLang="en-US" sz="3200" dirty="0">
              <a:latin typeface="微軟正黑體" panose="020B0604030504040204" pitchFamily="34" charset="-120"/>
            </a:endParaRPr>
          </a:p>
        </p:txBody>
      </p:sp>
    </p:spTree>
    <p:extLst>
      <p:ext uri="{BB962C8B-B14F-4D97-AF65-F5344CB8AC3E}">
        <p14:creationId xmlns:p14="http://schemas.microsoft.com/office/powerpoint/2010/main" val="186080934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831638" y="356659"/>
            <a:ext cx="8558741" cy="1143000"/>
          </a:xfrm>
        </p:spPr>
        <p:txBody>
          <a:bodyPr>
            <a:normAutofit/>
          </a:bodyPr>
          <a:lstStyle/>
          <a:p>
            <a:r>
              <a:rPr lang="zh-TW" altLang="en-US" sz="4400" b="1" dirty="0"/>
              <a:t>制度優點 </a:t>
            </a:r>
            <a:r>
              <a:rPr lang="en-US" altLang="zh-TW" sz="4400" b="1" dirty="0"/>
              <a:t>–</a:t>
            </a:r>
            <a:r>
              <a:rPr lang="zh-TW" altLang="en-US" sz="4400" b="1" dirty="0" smtClean="0"/>
              <a:t> </a:t>
            </a:r>
            <a:r>
              <a:rPr lang="zh-TW" altLang="en-US" sz="4000" b="1" dirty="0"/>
              <a:t>人力</a:t>
            </a:r>
            <a:endParaRPr lang="zh-TW" altLang="en-US" sz="4400" dirty="0"/>
          </a:p>
        </p:txBody>
      </p:sp>
      <p:sp>
        <p:nvSpPr>
          <p:cNvPr id="3" name="內容版面配置區 2"/>
          <p:cNvSpPr>
            <a:spLocks noGrp="1"/>
          </p:cNvSpPr>
          <p:nvPr>
            <p:ph idx="1"/>
          </p:nvPr>
        </p:nvSpPr>
        <p:spPr>
          <a:xfrm>
            <a:off x="2831638" y="2084851"/>
            <a:ext cx="8558741" cy="4525963"/>
          </a:xfrm>
        </p:spPr>
        <p:txBody>
          <a:bodyPr>
            <a:normAutofit/>
          </a:bodyPr>
          <a:lstStyle/>
          <a:p>
            <a:r>
              <a:rPr lang="zh-TW" altLang="en-US" sz="3200" dirty="0" smtClean="0"/>
              <a:t>我國現況下食物銀行耗用大量人力於物流管理，我方制度係由民眾自行捐贈、領取，大幅</a:t>
            </a:r>
            <a:r>
              <a:rPr lang="zh-TW" altLang="en-US" sz="3200" b="1" dirty="0" smtClean="0">
                <a:solidFill>
                  <a:srgbClr val="FF0000"/>
                </a:solidFill>
              </a:rPr>
              <a:t>降低運送食物的人力成本</a:t>
            </a:r>
            <a:r>
              <a:rPr lang="zh-TW" altLang="en-US" sz="3200" dirty="0" smtClean="0"/>
              <a:t>。</a:t>
            </a:r>
            <a:endParaRPr lang="zh-TW" altLang="en-US" sz="3200" dirty="0"/>
          </a:p>
        </p:txBody>
      </p:sp>
    </p:spTree>
    <p:extLst>
      <p:ext uri="{BB962C8B-B14F-4D97-AF65-F5344CB8AC3E}">
        <p14:creationId xmlns:p14="http://schemas.microsoft.com/office/powerpoint/2010/main" val="152133033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838984" y="356659"/>
            <a:ext cx="8558741" cy="1143000"/>
          </a:xfrm>
        </p:spPr>
        <p:txBody>
          <a:bodyPr>
            <a:normAutofit/>
          </a:bodyPr>
          <a:lstStyle/>
          <a:p>
            <a:r>
              <a:rPr lang="zh-TW" altLang="en-US" sz="4400" b="1" dirty="0"/>
              <a:t>制度優點 </a:t>
            </a:r>
            <a:r>
              <a:rPr lang="en-US" altLang="zh-TW" sz="4400" b="1" dirty="0"/>
              <a:t>–</a:t>
            </a:r>
            <a:r>
              <a:rPr lang="zh-TW" altLang="en-US" sz="4400" b="1" dirty="0" smtClean="0"/>
              <a:t> </a:t>
            </a:r>
            <a:r>
              <a:rPr lang="zh-TW" altLang="en-US" sz="4000" b="1" dirty="0"/>
              <a:t>彈性</a:t>
            </a:r>
            <a:endParaRPr lang="zh-TW" altLang="en-US" sz="4400" dirty="0"/>
          </a:p>
        </p:txBody>
      </p:sp>
      <p:sp>
        <p:nvSpPr>
          <p:cNvPr id="3" name="內容版面配置區 2"/>
          <p:cNvSpPr>
            <a:spLocks noGrp="1"/>
          </p:cNvSpPr>
          <p:nvPr>
            <p:ph idx="1"/>
          </p:nvPr>
        </p:nvSpPr>
        <p:spPr>
          <a:xfrm>
            <a:off x="2831638" y="2084851"/>
            <a:ext cx="8558741" cy="4525963"/>
          </a:xfrm>
        </p:spPr>
        <p:txBody>
          <a:bodyPr>
            <a:normAutofit/>
          </a:bodyPr>
          <a:lstStyle/>
          <a:p>
            <a:r>
              <a:rPr lang="zh-TW" altLang="en-US" sz="3200" dirty="0" smtClean="0"/>
              <a:t>使用網路平台管理，並統計食物集中地之營運狀況，以形成大數據得監測成效，並隨時對政策進行微調</a:t>
            </a:r>
            <a:r>
              <a:rPr lang="zh-TW" altLang="en-US" sz="3200" b="1" dirty="0" smtClean="0">
                <a:solidFill>
                  <a:srgbClr val="FF0000"/>
                </a:solidFill>
              </a:rPr>
              <a:t>具高度政策彈性</a:t>
            </a:r>
            <a:r>
              <a:rPr lang="zh-TW" altLang="en-US" sz="3200" dirty="0" smtClean="0"/>
              <a:t>。</a:t>
            </a:r>
            <a:endParaRPr lang="zh-TW" altLang="en-US" sz="3200" dirty="0"/>
          </a:p>
        </p:txBody>
      </p:sp>
    </p:spTree>
    <p:extLst>
      <p:ext uri="{BB962C8B-B14F-4D97-AF65-F5344CB8AC3E}">
        <p14:creationId xmlns:p14="http://schemas.microsoft.com/office/powerpoint/2010/main" val="32192829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831638" y="356659"/>
            <a:ext cx="8558741" cy="1143000"/>
          </a:xfrm>
        </p:spPr>
        <p:txBody>
          <a:bodyPr>
            <a:normAutofit/>
          </a:bodyPr>
          <a:lstStyle/>
          <a:p>
            <a:r>
              <a:rPr lang="zh-TW" altLang="en-US" sz="4400" b="1" dirty="0" smtClean="0"/>
              <a:t>制度</a:t>
            </a:r>
            <a:r>
              <a:rPr lang="zh-TW" altLang="en-US" sz="4400" b="1" dirty="0"/>
              <a:t>缺</a:t>
            </a:r>
            <a:r>
              <a:rPr lang="zh-TW" altLang="en-US" sz="4400" b="1" dirty="0" smtClean="0"/>
              <a:t>點 </a:t>
            </a:r>
            <a:r>
              <a:rPr lang="en-US" altLang="zh-TW" sz="4400" b="1" dirty="0"/>
              <a:t>–</a:t>
            </a:r>
            <a:r>
              <a:rPr lang="zh-TW" altLang="en-US" sz="4400" b="1" dirty="0" smtClean="0"/>
              <a:t> </a:t>
            </a:r>
            <a:r>
              <a:rPr lang="zh-TW" altLang="en-US" sz="4000" b="1" dirty="0"/>
              <a:t>食安風險</a:t>
            </a:r>
            <a:endParaRPr lang="zh-TW" altLang="en-US" sz="4400" dirty="0"/>
          </a:p>
        </p:txBody>
      </p:sp>
      <p:sp>
        <p:nvSpPr>
          <p:cNvPr id="3" name="內容版面配置區 2"/>
          <p:cNvSpPr>
            <a:spLocks noGrp="1"/>
          </p:cNvSpPr>
          <p:nvPr>
            <p:ph idx="1"/>
          </p:nvPr>
        </p:nvSpPr>
        <p:spPr>
          <a:xfrm>
            <a:off x="2821003" y="2084851"/>
            <a:ext cx="8558741" cy="4525963"/>
          </a:xfrm>
        </p:spPr>
        <p:txBody>
          <a:bodyPr>
            <a:normAutofit/>
          </a:bodyPr>
          <a:lstStyle/>
          <a:p>
            <a:r>
              <a:rPr lang="zh-TW" altLang="en-US" sz="3200" dirty="0" smtClean="0"/>
              <a:t>雖可透過網路控管，惟冰箱內食物流通性高，難免會有漏網之魚，隱藏食安風險。</a:t>
            </a:r>
            <a:endParaRPr lang="zh-TW" altLang="en-US" sz="3200" dirty="0"/>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0149" y="3717032"/>
            <a:ext cx="4064000" cy="2768600"/>
          </a:xfrm>
          <a:prstGeom prst="rect">
            <a:avLst/>
          </a:prstGeom>
        </p:spPr>
      </p:pic>
      <p:sp>
        <p:nvSpPr>
          <p:cNvPr id="5" name="文字方塊 4"/>
          <p:cNvSpPr txBox="1"/>
          <p:nvPr/>
        </p:nvSpPr>
        <p:spPr>
          <a:xfrm>
            <a:off x="9168342" y="6178891"/>
            <a:ext cx="2031325" cy="338554"/>
          </a:xfrm>
          <a:prstGeom prst="rect">
            <a:avLst/>
          </a:prstGeom>
          <a:noFill/>
        </p:spPr>
        <p:txBody>
          <a:bodyPr wrap="none" rtlCol="0">
            <a:spAutoFit/>
          </a:bodyPr>
          <a:lstStyle/>
          <a:p>
            <a:r>
              <a:rPr lang="zh-TW" altLang="en-US" sz="1600" dirty="0">
                <a:solidFill>
                  <a:prstClr val="white">
                    <a:lumMod val="65000"/>
                  </a:prstClr>
                </a:solidFill>
                <a:latin typeface="微軟正黑體" panose="020B0604030504040204" pitchFamily="34" charset="-120"/>
                <a:ea typeface="微軟正黑體" panose="020B0604030504040204" pitchFamily="34" charset="-120"/>
              </a:rPr>
              <a:t>圖片取自優活健康網</a:t>
            </a:r>
          </a:p>
        </p:txBody>
      </p:sp>
    </p:spTree>
    <p:extLst>
      <p:ext uri="{BB962C8B-B14F-4D97-AF65-F5344CB8AC3E}">
        <p14:creationId xmlns:p14="http://schemas.microsoft.com/office/powerpoint/2010/main" val="288625403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023659" y="274637"/>
            <a:ext cx="8736971" cy="2578299"/>
          </a:xfrm>
        </p:spPr>
        <p:txBody>
          <a:bodyPr>
            <a:normAutofit fontScale="90000"/>
          </a:bodyPr>
          <a:lstStyle/>
          <a:p>
            <a:r>
              <a:rPr lang="en-US" altLang="zh-TW" b="1" dirty="0" smtClean="0"/>
              <a:t/>
            </a:r>
            <a:br>
              <a:rPr lang="en-US" altLang="zh-TW" b="1" dirty="0" smtClean="0"/>
            </a:br>
            <a:r>
              <a:rPr lang="en-US" altLang="zh-TW" b="1" dirty="0"/>
              <a:t/>
            </a:r>
            <a:br>
              <a:rPr lang="en-US" altLang="zh-TW" b="1" dirty="0"/>
            </a:br>
            <a:r>
              <a:rPr lang="zh-TW" altLang="en-US" sz="4400" b="1" dirty="0" smtClean="0"/>
              <a:t>負責政府層級</a:t>
            </a:r>
            <a:r>
              <a:rPr lang="en-US" altLang="zh-TW" sz="3600" dirty="0" smtClean="0"/>
              <a:t/>
            </a:r>
            <a:br>
              <a:rPr lang="en-US" altLang="zh-TW" sz="3600" dirty="0" smtClean="0"/>
            </a:br>
            <a:r>
              <a:rPr lang="en-US" altLang="zh-TW" sz="3600" dirty="0" smtClean="0"/>
              <a:t>—</a:t>
            </a:r>
            <a:r>
              <a:rPr lang="zh-TW" altLang="en-US" sz="3600" dirty="0"/>
              <a:t>社會局、社會處</a:t>
            </a:r>
            <a:r>
              <a:rPr lang="en-US" altLang="zh-TW" sz="4900" dirty="0"/>
              <a:t/>
            </a:r>
            <a:br>
              <a:rPr lang="en-US" altLang="zh-TW" sz="4900" dirty="0"/>
            </a:br>
            <a:r>
              <a:rPr lang="en-US" altLang="zh-TW" b="1" dirty="0" smtClean="0"/>
              <a:t/>
            </a:r>
            <a:br>
              <a:rPr lang="en-US" altLang="zh-TW" b="1" dirty="0" smtClean="0"/>
            </a:br>
            <a:endParaRPr lang="zh-TW" altLang="en-US" b="1" dirty="0"/>
          </a:p>
        </p:txBody>
      </p:sp>
      <p:sp>
        <p:nvSpPr>
          <p:cNvPr id="3" name="內容版面配置區 2"/>
          <p:cNvSpPr>
            <a:spLocks noGrp="1"/>
          </p:cNvSpPr>
          <p:nvPr>
            <p:ph idx="1"/>
          </p:nvPr>
        </p:nvSpPr>
        <p:spPr>
          <a:xfrm>
            <a:off x="2831638" y="1678675"/>
            <a:ext cx="8558741" cy="4260064"/>
          </a:xfrm>
        </p:spPr>
        <p:txBody>
          <a:bodyPr/>
          <a:lstStyle/>
          <a:p>
            <a:endParaRPr lang="en-US" altLang="zh-TW" sz="4800" dirty="0"/>
          </a:p>
          <a:p>
            <a:pPr marL="0" indent="0">
              <a:buNone/>
            </a:pPr>
            <a:endParaRPr lang="en-US" altLang="zh-TW" sz="4800" dirty="0"/>
          </a:p>
          <a:p>
            <a:pPr marL="0" indent="0">
              <a:buNone/>
            </a:pPr>
            <a:r>
              <a:rPr lang="zh-TW" altLang="en-US" sz="3200" dirty="0" smtClean="0"/>
              <a:t>剩食得做為弱勢家庭之補助，故有則輔導民眾使用本資源</a:t>
            </a:r>
            <a:endParaRPr lang="zh-TW" altLang="en-US" sz="3200" dirty="0"/>
          </a:p>
        </p:txBody>
      </p:sp>
    </p:spTree>
    <p:extLst>
      <p:ext uri="{BB962C8B-B14F-4D97-AF65-F5344CB8AC3E}">
        <p14:creationId xmlns:p14="http://schemas.microsoft.com/office/powerpoint/2010/main" val="284899309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023659" y="274637"/>
            <a:ext cx="8736971" cy="2578299"/>
          </a:xfrm>
        </p:spPr>
        <p:txBody>
          <a:bodyPr>
            <a:normAutofit fontScale="90000"/>
          </a:bodyPr>
          <a:lstStyle/>
          <a:p>
            <a:r>
              <a:rPr lang="en-US" altLang="zh-TW" b="1" dirty="0" smtClean="0"/>
              <a:t/>
            </a:r>
            <a:br>
              <a:rPr lang="en-US" altLang="zh-TW" b="1" dirty="0" smtClean="0"/>
            </a:br>
            <a:r>
              <a:rPr lang="en-US" altLang="zh-TW" b="1" dirty="0"/>
              <a:t/>
            </a:r>
            <a:br>
              <a:rPr lang="en-US" altLang="zh-TW" b="1" dirty="0"/>
            </a:br>
            <a:r>
              <a:rPr lang="zh-TW" altLang="en-US" sz="4400" b="1" dirty="0" smtClean="0"/>
              <a:t>負責政府層級</a:t>
            </a:r>
            <a:r>
              <a:rPr lang="en-US" altLang="zh-TW" dirty="0" smtClean="0"/>
              <a:t/>
            </a:r>
            <a:br>
              <a:rPr lang="en-US" altLang="zh-TW" dirty="0" smtClean="0"/>
            </a:br>
            <a:r>
              <a:rPr lang="en-US" altLang="zh-TW" sz="3600" dirty="0" smtClean="0"/>
              <a:t>—</a:t>
            </a:r>
            <a:r>
              <a:rPr lang="zh-TW" altLang="en-US" sz="3600" dirty="0" smtClean="0"/>
              <a:t>衛生</a:t>
            </a:r>
            <a:r>
              <a:rPr lang="zh-TW" altLang="en-US" sz="3600" dirty="0"/>
              <a:t>局</a:t>
            </a:r>
            <a:r>
              <a:rPr lang="en-US" altLang="zh-TW" dirty="0"/>
              <a:t/>
            </a:r>
            <a:br>
              <a:rPr lang="en-US" altLang="zh-TW" dirty="0"/>
            </a:br>
            <a:r>
              <a:rPr lang="en-US" altLang="zh-TW" b="1" dirty="0" smtClean="0"/>
              <a:t/>
            </a:r>
            <a:br>
              <a:rPr lang="en-US" altLang="zh-TW" b="1" dirty="0" smtClean="0"/>
            </a:br>
            <a:endParaRPr lang="zh-TW" altLang="en-US" b="1" dirty="0"/>
          </a:p>
        </p:txBody>
      </p:sp>
      <p:sp>
        <p:nvSpPr>
          <p:cNvPr id="3" name="內容版面配置區 2"/>
          <p:cNvSpPr>
            <a:spLocks noGrp="1"/>
          </p:cNvSpPr>
          <p:nvPr>
            <p:ph idx="1"/>
          </p:nvPr>
        </p:nvSpPr>
        <p:spPr>
          <a:xfrm>
            <a:off x="2831638" y="1009935"/>
            <a:ext cx="8558741" cy="4544762"/>
          </a:xfrm>
        </p:spPr>
        <p:txBody>
          <a:bodyPr>
            <a:normAutofit/>
          </a:bodyPr>
          <a:lstStyle/>
          <a:p>
            <a:endParaRPr lang="en-US" altLang="zh-TW" sz="4800" dirty="0"/>
          </a:p>
          <a:p>
            <a:pPr marL="0" indent="0">
              <a:buNone/>
            </a:pPr>
            <a:endParaRPr lang="en-US" altLang="zh-TW" sz="4800" dirty="0"/>
          </a:p>
          <a:p>
            <a:pPr marL="0" indent="0">
              <a:buNone/>
            </a:pPr>
            <a:r>
              <a:rPr lang="zh-TW" altLang="en-US" sz="3200" dirty="0" smtClean="0"/>
              <a:t>因有食</a:t>
            </a:r>
            <a:r>
              <a:rPr lang="zh-TW" altLang="en-US" sz="3200" dirty="0"/>
              <a:t>安</a:t>
            </a:r>
            <a:r>
              <a:rPr lang="zh-TW" altLang="en-US" sz="3200" dirty="0" smtClean="0"/>
              <a:t>風險，衛生局應為監督單位，定期抽檢，以保障民眾健康</a:t>
            </a:r>
            <a:endParaRPr lang="en-US" altLang="zh-TW" sz="3200" dirty="0" smtClean="0"/>
          </a:p>
        </p:txBody>
      </p:sp>
      <p:pic>
        <p:nvPicPr>
          <p:cNvPr id="5" name="圖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8021" y="4098941"/>
            <a:ext cx="4916832" cy="2193019"/>
          </a:xfrm>
          <a:prstGeom prst="rect">
            <a:avLst/>
          </a:prstGeom>
        </p:spPr>
      </p:pic>
      <p:sp>
        <p:nvSpPr>
          <p:cNvPr id="6" name="文字方塊 5"/>
          <p:cNvSpPr txBox="1"/>
          <p:nvPr/>
        </p:nvSpPr>
        <p:spPr>
          <a:xfrm>
            <a:off x="8976320" y="6124126"/>
            <a:ext cx="3360373" cy="338554"/>
          </a:xfrm>
          <a:prstGeom prst="rect">
            <a:avLst/>
          </a:prstGeom>
          <a:noFill/>
        </p:spPr>
        <p:txBody>
          <a:bodyPr wrap="square" rtlCol="0">
            <a:spAutoFit/>
          </a:bodyPr>
          <a:lstStyle/>
          <a:p>
            <a:r>
              <a:rPr lang="zh-TW" altLang="en-US" sz="1600" dirty="0">
                <a:solidFill>
                  <a:prstClr val="white">
                    <a:lumMod val="65000"/>
                  </a:prstClr>
                </a:solidFill>
                <a:latin typeface="微軟正黑體" panose="020B0604030504040204" pitchFamily="34" charset="-120"/>
                <a:ea typeface="微軟正黑體" panose="020B0604030504040204" pitchFamily="34" charset="-120"/>
              </a:rPr>
              <a:t>圖片取自衛服部網站</a:t>
            </a:r>
          </a:p>
        </p:txBody>
      </p:sp>
    </p:spTree>
    <p:extLst>
      <p:ext uri="{BB962C8B-B14F-4D97-AF65-F5344CB8AC3E}">
        <p14:creationId xmlns:p14="http://schemas.microsoft.com/office/powerpoint/2010/main" val="214224321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normAutofit/>
          </a:bodyPr>
          <a:lstStyle/>
          <a:p>
            <a:r>
              <a:rPr lang="zh-TW" altLang="en-US" sz="4800" dirty="0">
                <a:latin typeface="微軟正黑體" panose="020B0604030504040204" pitchFamily="34" charset="-120"/>
                <a:ea typeface="微軟正黑體" panose="020B0604030504040204" pitchFamily="34" charset="-120"/>
              </a:rPr>
              <a:t>第四步驟</a:t>
            </a:r>
          </a:p>
        </p:txBody>
      </p:sp>
      <p:sp>
        <p:nvSpPr>
          <p:cNvPr id="3" name="副標題 2"/>
          <p:cNvSpPr>
            <a:spLocks noGrp="1"/>
          </p:cNvSpPr>
          <p:nvPr>
            <p:ph type="subTitle" idx="1"/>
          </p:nvPr>
        </p:nvSpPr>
        <p:spPr>
          <a:xfrm>
            <a:off x="1828800" y="4718083"/>
            <a:ext cx="8534400" cy="790939"/>
          </a:xfrm>
        </p:spPr>
        <p:txBody>
          <a:bodyPr>
            <a:normAutofit/>
          </a:bodyPr>
          <a:lstStyle/>
          <a:p>
            <a:r>
              <a:rPr lang="zh-TW" altLang="en-US" sz="3600" b="1" dirty="0">
                <a:latin typeface="微軟正黑體" panose="020B0604030504040204" pitchFamily="34" charset="-120"/>
                <a:ea typeface="微軟正黑體" panose="020B0604030504040204" pitchFamily="34" charset="-120"/>
              </a:rPr>
              <a:t>擬定行動計畫</a:t>
            </a:r>
          </a:p>
        </p:txBody>
      </p:sp>
    </p:spTree>
    <p:extLst>
      <p:ext uri="{BB962C8B-B14F-4D97-AF65-F5344CB8AC3E}">
        <p14:creationId xmlns:p14="http://schemas.microsoft.com/office/powerpoint/2010/main" val="18408644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pPr lvl="0"/>
            <a:r>
              <a:rPr lang="zh-TW" altLang="zh-TW" sz="4000" b="1" dirty="0"/>
              <a:t>我方政策制定成法律及執行</a:t>
            </a:r>
            <a:r>
              <a:rPr lang="zh-TW" altLang="zh-TW" sz="4000" b="1" dirty="0" smtClean="0"/>
              <a:t>步驟</a:t>
            </a:r>
            <a:endParaRPr lang="zh-TW" altLang="en-US" sz="4000" b="1" dirty="0"/>
          </a:p>
        </p:txBody>
      </p:sp>
      <p:sp>
        <p:nvSpPr>
          <p:cNvPr id="3" name="內容版面配置區 2"/>
          <p:cNvSpPr>
            <a:spLocks noGrp="1"/>
          </p:cNvSpPr>
          <p:nvPr>
            <p:ph idx="1"/>
          </p:nvPr>
        </p:nvSpPr>
        <p:spPr/>
        <p:txBody>
          <a:bodyPr/>
          <a:lstStyle/>
          <a:p>
            <a:r>
              <a:rPr lang="zh-TW" altLang="en-US" sz="3200" dirty="0" smtClean="0"/>
              <a:t>目前各黨團都有草擬食物銀行相關法規</a:t>
            </a:r>
            <a:endParaRPr lang="en-US" altLang="zh-TW" sz="3200" dirty="0" smtClean="0"/>
          </a:p>
          <a:p>
            <a:endParaRPr lang="en-US" altLang="zh-TW" sz="3200" dirty="0" smtClean="0"/>
          </a:p>
          <a:p>
            <a:r>
              <a:rPr lang="zh-TW" altLang="en-US" sz="3200" dirty="0"/>
              <a:t>食</a:t>
            </a:r>
            <a:r>
              <a:rPr lang="zh-TW" altLang="en-US" sz="3200" dirty="0" smtClean="0"/>
              <a:t>安責任歸屬問題要特別留意</a:t>
            </a:r>
            <a:endParaRPr lang="en-US" altLang="zh-TW" sz="3200" dirty="0" smtClean="0"/>
          </a:p>
          <a:p>
            <a:endParaRPr lang="en-US" altLang="zh-TW" sz="3200" dirty="0" smtClean="0"/>
          </a:p>
          <a:p>
            <a:r>
              <a:rPr lang="zh-TW" altLang="en-US" sz="3200" dirty="0" smtClean="0"/>
              <a:t>訪談目前已設置冰箱的團體，沒有食安問題</a:t>
            </a:r>
            <a:endParaRPr lang="en-US" altLang="zh-TW" sz="3200" dirty="0" smtClean="0"/>
          </a:p>
          <a:p>
            <a:endParaRPr lang="en-US" altLang="zh-TW" dirty="0" smtClean="0"/>
          </a:p>
          <a:p>
            <a:endParaRPr lang="en-US" altLang="zh-TW" dirty="0" smtClean="0"/>
          </a:p>
        </p:txBody>
      </p:sp>
    </p:spTree>
    <p:extLst>
      <p:ext uri="{BB962C8B-B14F-4D97-AF65-F5344CB8AC3E}">
        <p14:creationId xmlns:p14="http://schemas.microsoft.com/office/powerpoint/2010/main" val="155466345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zh-TW" sz="4000" b="1" dirty="0"/>
              <a:t>我方已獨立完成之方案內容</a:t>
            </a:r>
            <a:endParaRPr lang="zh-TW" altLang="en-US" sz="4000" b="1" dirty="0"/>
          </a:p>
        </p:txBody>
      </p:sp>
      <p:sp>
        <p:nvSpPr>
          <p:cNvPr id="3" name="內容版面配置區 2"/>
          <p:cNvSpPr>
            <a:spLocks noGrp="1"/>
          </p:cNvSpPr>
          <p:nvPr>
            <p:ph idx="1"/>
          </p:nvPr>
        </p:nvSpPr>
        <p:spPr>
          <a:xfrm>
            <a:off x="3023659" y="1494971"/>
            <a:ext cx="8558741" cy="4631194"/>
          </a:xfrm>
        </p:spPr>
        <p:txBody>
          <a:bodyPr>
            <a:normAutofit lnSpcReduction="10000"/>
          </a:bodyPr>
          <a:lstStyle/>
          <a:p>
            <a:r>
              <a:rPr lang="zh-TW" altLang="en-US" sz="3200" dirty="0" smtClean="0"/>
              <a:t>建立食物銀行及社區冰箱地圖</a:t>
            </a:r>
            <a:endParaRPr lang="en-US" altLang="zh-TW" sz="3200" dirty="0" smtClean="0"/>
          </a:p>
          <a:p>
            <a:endParaRPr lang="en-US" altLang="zh-TW" sz="3200" dirty="0" smtClean="0"/>
          </a:p>
          <a:p>
            <a:r>
              <a:rPr lang="zh-TW" altLang="en-US" sz="3200" dirty="0" smtClean="0"/>
              <a:t>將目前已有社會團體建立食物銀行進行彙整並將資訊公開給社會大眾，將讓供給者與領取者有更明確的地點掌握。</a:t>
            </a:r>
            <a:endParaRPr lang="en-US" altLang="zh-TW" sz="3200" dirty="0" smtClean="0"/>
          </a:p>
          <a:p>
            <a:endParaRPr lang="en-US" altLang="zh-TW" sz="3200" dirty="0" smtClean="0"/>
          </a:p>
          <a:p>
            <a:r>
              <a:rPr lang="zh-TW" altLang="en-US" sz="3200" dirty="0" smtClean="0"/>
              <a:t>同時配合未來可以建立的資訊網站，把所有資訊甚至包含負責人電話以及該地區有的食物品項更新到網站上。</a:t>
            </a:r>
            <a:endParaRPr lang="zh-TW" altLang="en-US" sz="3200" dirty="0"/>
          </a:p>
        </p:txBody>
      </p:sp>
    </p:spTree>
    <p:extLst>
      <p:ext uri="{BB962C8B-B14F-4D97-AF65-F5344CB8AC3E}">
        <p14:creationId xmlns:p14="http://schemas.microsoft.com/office/powerpoint/2010/main" val="219479311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p:cNvPicPr>
            <a:picLocks noGrp="1"/>
          </p:cNvPicPr>
          <p:nvPr>
            <p:ph idx="1"/>
          </p:nvPr>
        </p:nvPicPr>
        <p:blipFill rotWithShape="1">
          <a:blip r:embed="rId2"/>
          <a:srcRect t="8362" b="4502"/>
          <a:stretch/>
        </p:blipFill>
        <p:spPr bwMode="auto">
          <a:xfrm>
            <a:off x="0" y="0"/>
            <a:ext cx="12192000" cy="6858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3153830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zh-TW" sz="4000" b="1" dirty="0" smtClean="0"/>
              <a:t>社會</a:t>
            </a:r>
            <a:r>
              <a:rPr lang="zh-TW" altLang="zh-TW" sz="4000" b="1" dirty="0"/>
              <a:t>團體與相關人士支持</a:t>
            </a:r>
            <a:endParaRPr lang="zh-TW" altLang="en-US" sz="4000" b="1" dirty="0"/>
          </a:p>
        </p:txBody>
      </p:sp>
      <p:sp>
        <p:nvSpPr>
          <p:cNvPr id="3" name="內容版面配置區 2"/>
          <p:cNvSpPr>
            <a:spLocks noGrp="1"/>
          </p:cNvSpPr>
          <p:nvPr>
            <p:ph idx="1"/>
          </p:nvPr>
        </p:nvSpPr>
        <p:spPr/>
        <p:txBody>
          <a:bodyPr>
            <a:normAutofit/>
          </a:bodyPr>
          <a:lstStyle/>
          <a:p>
            <a:r>
              <a:rPr lang="zh-TW" altLang="zh-TW" sz="3200" dirty="0"/>
              <a:t>街頭冰箱的率先推動者－德國學生</a:t>
            </a:r>
            <a:r>
              <a:rPr lang="en-US" altLang="zh-TW" sz="3200" dirty="0"/>
              <a:t>Stefan </a:t>
            </a:r>
            <a:r>
              <a:rPr lang="en-US" altLang="zh-TW" sz="3200" dirty="0" smtClean="0"/>
              <a:t>Simon</a:t>
            </a:r>
            <a:endParaRPr lang="en-US" altLang="zh-TW" sz="3200" dirty="0"/>
          </a:p>
        </p:txBody>
      </p:sp>
      <p:pic>
        <p:nvPicPr>
          <p:cNvPr id="4" name="圖片 3"/>
          <p:cNvPicPr/>
          <p:nvPr/>
        </p:nvPicPr>
        <p:blipFill rotWithShape="1">
          <a:blip r:embed="rId2">
            <a:extLst>
              <a:ext uri="{28A0092B-C50C-407E-A947-70E740481C1C}">
                <a14:useLocalDpi xmlns:a14="http://schemas.microsoft.com/office/drawing/2010/main" val="0"/>
              </a:ext>
            </a:extLst>
          </a:blip>
          <a:srcRect t="1" b="27433"/>
          <a:stretch/>
        </p:blipFill>
        <p:spPr bwMode="auto">
          <a:xfrm>
            <a:off x="4229144" y="3289394"/>
            <a:ext cx="5897494" cy="203323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9370300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pPr lvl="0"/>
            <a:r>
              <a:rPr lang="zh-TW" altLang="zh-TW" sz="3200" dirty="0">
                <a:solidFill>
                  <a:prstClr val="black"/>
                </a:solidFill>
              </a:rPr>
              <a:t>南機場幸福食物銀行負責人－程詠逸先生</a:t>
            </a:r>
            <a:endParaRPr lang="en-US" altLang="zh-TW" sz="3200" dirty="0">
              <a:solidFill>
                <a:prstClr val="black"/>
              </a:solidFill>
            </a:endParaRPr>
          </a:p>
          <a:p>
            <a:endParaRPr lang="zh-TW" altLang="en-US" dirty="0"/>
          </a:p>
        </p:txBody>
      </p:sp>
      <p:pic>
        <p:nvPicPr>
          <p:cNvPr id="5" name="圖片 4" descr="C:\Users\A00507\Downloads\IMG_1954.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55132" y="2557724"/>
            <a:ext cx="5274310" cy="3914775"/>
          </a:xfrm>
          <a:prstGeom prst="rect">
            <a:avLst/>
          </a:prstGeom>
          <a:noFill/>
          <a:ln>
            <a:noFill/>
          </a:ln>
        </p:spPr>
      </p:pic>
    </p:spTree>
    <p:extLst>
      <p:ext uri="{BB962C8B-B14F-4D97-AF65-F5344CB8AC3E}">
        <p14:creationId xmlns:p14="http://schemas.microsoft.com/office/powerpoint/2010/main" val="30861485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pPr lvl="0"/>
            <a:r>
              <a:rPr lang="zh-TW" altLang="en-US" sz="3200" dirty="0" smtClean="0">
                <a:solidFill>
                  <a:prstClr val="black"/>
                </a:solidFill>
              </a:rPr>
              <a:t>小結：</a:t>
            </a:r>
            <a:endParaRPr lang="en-US" altLang="zh-TW" sz="3200" dirty="0" smtClean="0">
              <a:solidFill>
                <a:prstClr val="black"/>
              </a:solidFill>
            </a:endParaRPr>
          </a:p>
          <a:p>
            <a:pPr marL="533386" lvl="1" indent="0">
              <a:buNone/>
            </a:pPr>
            <a:r>
              <a:rPr lang="zh-TW" altLang="en-US" sz="3200" dirty="0" smtClean="0">
                <a:solidFill>
                  <a:prstClr val="black"/>
                </a:solidFill>
              </a:rPr>
              <a:t>均</a:t>
            </a:r>
            <a:r>
              <a:rPr lang="zh-TW" altLang="en-US" sz="3200" dirty="0">
                <a:solidFill>
                  <a:prstClr val="black"/>
                </a:solidFill>
              </a:rPr>
              <a:t>希望可以經這個概念更加推廣出去，因此很支持透過網路的形式傳播，讓更多人知道</a:t>
            </a:r>
            <a:endParaRPr lang="en-US" altLang="zh-TW" sz="3200" dirty="0">
              <a:solidFill>
                <a:prstClr val="black"/>
              </a:solidFill>
            </a:endParaRPr>
          </a:p>
          <a:p>
            <a:pPr marL="533386" lvl="1" indent="0">
              <a:buNone/>
            </a:pPr>
            <a:r>
              <a:rPr lang="zh-TW" altLang="en-US" sz="3200" dirty="0">
                <a:solidFill>
                  <a:prstClr val="black"/>
                </a:solidFill>
              </a:rPr>
              <a:t>但程詠逸先生提醒我們，如果是社會</a:t>
            </a:r>
            <a:r>
              <a:rPr lang="zh-TW" altLang="en-US" sz="3200" dirty="0" smtClean="0">
                <a:solidFill>
                  <a:prstClr val="black"/>
                </a:solidFill>
              </a:rPr>
              <a:t>弱勢，使用</a:t>
            </a:r>
            <a:r>
              <a:rPr lang="zh-TW" altLang="en-US" sz="3200" dirty="0">
                <a:solidFill>
                  <a:prstClr val="black"/>
                </a:solidFill>
              </a:rPr>
              <a:t>網路的可能性較低，這裡可能要多加輔導</a:t>
            </a:r>
          </a:p>
          <a:p>
            <a:endParaRPr lang="zh-TW" altLang="en-US" dirty="0"/>
          </a:p>
        </p:txBody>
      </p:sp>
    </p:spTree>
    <p:extLst>
      <p:ext uri="{BB962C8B-B14F-4D97-AF65-F5344CB8AC3E}">
        <p14:creationId xmlns:p14="http://schemas.microsoft.com/office/powerpoint/2010/main" val="42397922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r>
              <a:rPr lang="zh-TW" altLang="zh-TW" sz="4000" b="1" dirty="0"/>
              <a:t>尋求政府部門</a:t>
            </a:r>
            <a:r>
              <a:rPr lang="zh-TW" altLang="zh-TW" sz="4000" b="1" dirty="0" smtClean="0"/>
              <a:t>支持</a:t>
            </a:r>
            <a:r>
              <a:rPr lang="zh-TW" altLang="en-US" sz="4000" b="1" dirty="0" smtClean="0"/>
              <a:t>──</a:t>
            </a:r>
            <a:r>
              <a:rPr lang="zh-TW" altLang="zh-TW" sz="4000" b="1" dirty="0"/>
              <a:t>向行政部門陳情</a:t>
            </a:r>
            <a:endParaRPr lang="zh-TW" altLang="en-US" sz="4000" b="1" dirty="0"/>
          </a:p>
        </p:txBody>
      </p:sp>
      <p:sp>
        <p:nvSpPr>
          <p:cNvPr id="3" name="內容版面配置區 2"/>
          <p:cNvSpPr>
            <a:spLocks noGrp="1"/>
          </p:cNvSpPr>
          <p:nvPr>
            <p:ph idx="1"/>
          </p:nvPr>
        </p:nvSpPr>
        <p:spPr/>
        <p:txBody>
          <a:bodyPr>
            <a:noAutofit/>
          </a:bodyPr>
          <a:lstStyle/>
          <a:p>
            <a:r>
              <a:rPr lang="zh-TW" altLang="zh-TW" sz="3200" dirty="0" smtClean="0"/>
              <a:t>臺北市</a:t>
            </a:r>
            <a:r>
              <a:rPr lang="zh-TW" altLang="zh-TW" sz="3200" dirty="0"/>
              <a:t>政府與市場處合作推動之「盛食交流</a:t>
            </a:r>
            <a:r>
              <a:rPr lang="zh-TW" altLang="zh-TW" sz="3200" dirty="0" smtClean="0"/>
              <a:t>平台</a:t>
            </a:r>
            <a:r>
              <a:rPr lang="zh-TW" altLang="en-US" sz="3200" dirty="0" smtClean="0"/>
              <a:t>」</a:t>
            </a:r>
            <a:endParaRPr lang="en-US" altLang="zh-TW" sz="3200" dirty="0" smtClean="0"/>
          </a:p>
          <a:p>
            <a:r>
              <a:rPr lang="zh-TW" altLang="zh-TW" sz="3200" dirty="0"/>
              <a:t>新北市政府規畫辦理「新北惜食分享</a:t>
            </a:r>
            <a:r>
              <a:rPr lang="zh-TW" altLang="zh-TW" sz="3200" dirty="0" smtClean="0"/>
              <a:t>網</a:t>
            </a:r>
            <a:r>
              <a:rPr lang="zh-TW" altLang="en-US" sz="3200" dirty="0" smtClean="0"/>
              <a:t>」</a:t>
            </a:r>
            <a:endParaRPr lang="en-US" altLang="zh-TW" sz="3200" dirty="0" smtClean="0"/>
          </a:p>
          <a:p>
            <a:r>
              <a:rPr lang="zh-TW" altLang="zh-TW" sz="3200" dirty="0"/>
              <a:t>衛福部社工司亦以建置「實</a:t>
            </a:r>
            <a:r>
              <a:rPr lang="en-US" altLang="zh-TW" sz="3200" dirty="0"/>
              <a:t>(</a:t>
            </a:r>
            <a:r>
              <a:rPr lang="zh-TW" altLang="zh-TW" sz="3200" dirty="0"/>
              <a:t>食</a:t>
            </a:r>
            <a:r>
              <a:rPr lang="en-US" altLang="zh-TW" sz="3200" dirty="0"/>
              <a:t>)</a:t>
            </a:r>
            <a:r>
              <a:rPr lang="zh-TW" altLang="zh-TW" sz="3200" dirty="0"/>
              <a:t>物銀行資訊管理</a:t>
            </a:r>
            <a:r>
              <a:rPr lang="zh-TW" altLang="zh-TW" sz="3200" dirty="0" smtClean="0"/>
              <a:t>系統</a:t>
            </a:r>
            <a:r>
              <a:rPr lang="zh-TW" altLang="en-US" sz="3200" dirty="0" smtClean="0"/>
              <a:t>」</a:t>
            </a:r>
            <a:endParaRPr lang="en-US" altLang="zh-TW" sz="3200" dirty="0" smtClean="0"/>
          </a:p>
          <a:p>
            <a:r>
              <a:rPr lang="zh-TW" altLang="zh-TW" sz="3200" dirty="0"/>
              <a:t>新竹市社會處所設置「社區愛享</a:t>
            </a:r>
            <a:r>
              <a:rPr lang="zh-TW" altLang="zh-TW" sz="3200" dirty="0" smtClean="0"/>
              <a:t>冰箱</a:t>
            </a:r>
            <a:r>
              <a:rPr lang="zh-TW" altLang="en-US" sz="3200" dirty="0" smtClean="0"/>
              <a:t>」</a:t>
            </a:r>
            <a:endParaRPr lang="en-US" altLang="zh-TW" sz="3200" dirty="0" smtClean="0"/>
          </a:p>
          <a:p>
            <a:endParaRPr lang="en-US" altLang="zh-TW" sz="1200" dirty="0"/>
          </a:p>
          <a:p>
            <a:pPr algn="ctr">
              <a:buNone/>
            </a:pPr>
            <a:r>
              <a:rPr lang="zh-TW" altLang="en-US" sz="3600" b="1" dirty="0" smtClean="0">
                <a:solidFill>
                  <a:srgbClr val="FF0000"/>
                </a:solidFill>
              </a:rPr>
              <a:t>我方之方案仍獲得各單位認同與納入考量</a:t>
            </a:r>
            <a:endParaRPr lang="en-US" altLang="zh-TW" sz="3600" b="1" dirty="0">
              <a:solidFill>
                <a:srgbClr val="FF0000"/>
              </a:solidFill>
            </a:endParaRPr>
          </a:p>
        </p:txBody>
      </p:sp>
    </p:spTree>
    <p:extLst>
      <p:ext uri="{BB962C8B-B14F-4D97-AF65-F5344CB8AC3E}">
        <p14:creationId xmlns:p14="http://schemas.microsoft.com/office/powerpoint/2010/main" val="265133615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pPr lvl="0"/>
            <a:r>
              <a:rPr lang="zh-TW" altLang="zh-TW" sz="3600" b="1" dirty="0" smtClean="0"/>
              <a:t>尋求政府部門支持</a:t>
            </a:r>
            <a:r>
              <a:rPr lang="zh-TW" altLang="en-US" sz="3600" b="1" dirty="0" smtClean="0"/>
              <a:t>──</a:t>
            </a:r>
            <a:r>
              <a:rPr lang="zh-TW" altLang="zh-TW" sz="3600" b="1" dirty="0"/>
              <a:t>拜訪與遊說</a:t>
            </a:r>
            <a:r>
              <a:rPr lang="zh-TW" altLang="zh-TW" sz="3600" b="1" dirty="0" smtClean="0"/>
              <a:t>立法委員</a:t>
            </a:r>
            <a:endParaRPr lang="zh-TW" altLang="en-US" sz="3600" b="1" dirty="0"/>
          </a:p>
        </p:txBody>
      </p:sp>
      <p:sp>
        <p:nvSpPr>
          <p:cNvPr id="3" name="內容版面配置區 2"/>
          <p:cNvSpPr>
            <a:spLocks noGrp="1"/>
          </p:cNvSpPr>
          <p:nvPr>
            <p:ph idx="1"/>
          </p:nvPr>
        </p:nvSpPr>
        <p:spPr/>
        <p:txBody>
          <a:bodyPr>
            <a:normAutofit/>
          </a:bodyPr>
          <a:lstStyle/>
          <a:p>
            <a:r>
              <a:rPr lang="zh-TW" altLang="zh-TW" sz="3200" dirty="0"/>
              <a:t>洪慈</a:t>
            </a:r>
            <a:r>
              <a:rPr lang="zh-TW" altLang="zh-TW" sz="3200" dirty="0" smtClean="0"/>
              <a:t>庸委</a:t>
            </a:r>
            <a:r>
              <a:rPr lang="zh-TW" altLang="en-US" sz="3200" dirty="0" smtClean="0"/>
              <a:t>員</a:t>
            </a:r>
            <a:r>
              <a:rPr lang="zh-TW" altLang="zh-TW" sz="3200" dirty="0" smtClean="0"/>
              <a:t>、陳曼麗委</a:t>
            </a:r>
            <a:r>
              <a:rPr lang="zh-TW" altLang="en-US" sz="3200" dirty="0" smtClean="0"/>
              <a:t>員</a:t>
            </a:r>
            <a:r>
              <a:rPr lang="zh-TW" altLang="zh-TW" sz="3200" dirty="0" smtClean="0"/>
              <a:t>推出</a:t>
            </a:r>
            <a:r>
              <a:rPr lang="zh-TW" altLang="zh-TW" sz="3200" dirty="0"/>
              <a:t>的「食物銀行法草案</a:t>
            </a:r>
            <a:r>
              <a:rPr lang="zh-TW" altLang="zh-TW" sz="3200" dirty="0" smtClean="0"/>
              <a:t>」</a:t>
            </a:r>
            <a:endParaRPr lang="en-US" altLang="zh-TW" sz="3200" dirty="0" smtClean="0"/>
          </a:p>
        </p:txBody>
      </p:sp>
      <p:grpSp>
        <p:nvGrpSpPr>
          <p:cNvPr id="5" name="群組 4"/>
          <p:cNvGrpSpPr/>
          <p:nvPr/>
        </p:nvGrpSpPr>
        <p:grpSpPr>
          <a:xfrm>
            <a:off x="3721539" y="2698893"/>
            <a:ext cx="6289652" cy="4159107"/>
            <a:chOff x="0" y="0"/>
            <a:chExt cx="6076950" cy="3590925"/>
          </a:xfrm>
        </p:grpSpPr>
        <p:grpSp>
          <p:nvGrpSpPr>
            <p:cNvPr id="6" name="群組 5"/>
            <p:cNvGrpSpPr/>
            <p:nvPr/>
          </p:nvGrpSpPr>
          <p:grpSpPr>
            <a:xfrm>
              <a:off x="0" y="0"/>
              <a:ext cx="6076950" cy="3590925"/>
              <a:chOff x="0" y="0"/>
              <a:chExt cx="6076950" cy="3590925"/>
            </a:xfrm>
          </p:grpSpPr>
          <p:grpSp>
            <p:nvGrpSpPr>
              <p:cNvPr id="8" name="群組 7"/>
              <p:cNvGrpSpPr/>
              <p:nvPr/>
            </p:nvGrpSpPr>
            <p:grpSpPr>
              <a:xfrm>
                <a:off x="0" y="0"/>
                <a:ext cx="6076950" cy="3590925"/>
                <a:chOff x="0" y="0"/>
                <a:chExt cx="6076950" cy="3590925"/>
              </a:xfrm>
            </p:grpSpPr>
            <p:grpSp>
              <p:nvGrpSpPr>
                <p:cNvPr id="10" name="群組 9"/>
                <p:cNvGrpSpPr/>
                <p:nvPr/>
              </p:nvGrpSpPr>
              <p:grpSpPr>
                <a:xfrm>
                  <a:off x="0" y="0"/>
                  <a:ext cx="6076950" cy="3590925"/>
                  <a:chOff x="0" y="0"/>
                  <a:chExt cx="6076950" cy="3590925"/>
                </a:xfrm>
              </p:grpSpPr>
              <p:pic>
                <p:nvPicPr>
                  <p:cNvPr id="12" name="圖片 11"/>
                  <p:cNvPicPr>
                    <a:picLocks noChangeAspect="1"/>
                  </p:cNvPicPr>
                  <p:nvPr/>
                </p:nvPicPr>
                <p:blipFill>
                  <a:blip r:embed="rId2">
                    <a:extLst>
                      <a:ext uri="{28A0092B-C50C-407E-A947-70E740481C1C}">
                        <a14:useLocalDpi xmlns:a14="http://schemas.microsoft.com/office/drawing/2010/main" val="0"/>
                      </a:ext>
                    </a:extLst>
                  </a:blip>
                  <a:srcRect l="13591" t="24765" r="20033" b="5312"/>
                  <a:stretch>
                    <a:fillRect/>
                  </a:stretch>
                </p:blipFill>
                <p:spPr bwMode="auto">
                  <a:xfrm>
                    <a:off x="0" y="0"/>
                    <a:ext cx="6076950" cy="3590925"/>
                  </a:xfrm>
                  <a:prstGeom prst="rect">
                    <a:avLst/>
                  </a:prstGeom>
                  <a:solidFill>
                    <a:srgbClr val="FFFFFF"/>
                  </a:solidFill>
                  <a:ln>
                    <a:noFill/>
                  </a:ln>
                </p:spPr>
              </p:pic>
              <p:sp>
                <p:nvSpPr>
                  <p:cNvPr id="13" name="矩形 12"/>
                  <p:cNvSpPr/>
                  <p:nvPr/>
                </p:nvSpPr>
                <p:spPr>
                  <a:xfrm>
                    <a:off x="438150" y="762000"/>
                    <a:ext cx="123825" cy="142875"/>
                  </a:xfrm>
                  <a:prstGeom prst="rect">
                    <a:avLst/>
                  </a:prstGeom>
                  <a:solidFill>
                    <a:sysClr val="window" lastClr="FFFFFF"/>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sysClr val="window" lastClr="FFFFFF"/>
                      </a:solidFill>
                      <a:effectLst/>
                      <a:uLnTx/>
                      <a:uFillTx/>
                      <a:latin typeface="Calibri"/>
                      <a:ea typeface="新細明體" panose="02020500000000000000" pitchFamily="18" charset="-120"/>
                      <a:cs typeface="+mn-cs"/>
                    </a:endParaRPr>
                  </a:p>
                </p:txBody>
              </p:sp>
            </p:grpSp>
            <p:sp>
              <p:nvSpPr>
                <p:cNvPr id="11" name="矩形 10"/>
                <p:cNvSpPr/>
                <p:nvPr/>
              </p:nvSpPr>
              <p:spPr>
                <a:xfrm>
                  <a:off x="2152650" y="104775"/>
                  <a:ext cx="219075" cy="180975"/>
                </a:xfrm>
                <a:prstGeom prst="rect">
                  <a:avLst/>
                </a:prstGeom>
                <a:solidFill>
                  <a:sysClr val="window" lastClr="FFFFFF"/>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sysClr val="window" lastClr="FFFFFF"/>
                    </a:solidFill>
                    <a:effectLst/>
                    <a:uLnTx/>
                    <a:uFillTx/>
                    <a:latin typeface="Calibri"/>
                    <a:ea typeface="新細明體" panose="02020500000000000000" pitchFamily="18" charset="-120"/>
                    <a:cs typeface="+mn-cs"/>
                  </a:endParaRPr>
                </a:p>
              </p:txBody>
            </p:sp>
          </p:grpSp>
          <p:sp>
            <p:nvSpPr>
              <p:cNvPr id="9" name="矩形 8"/>
              <p:cNvSpPr/>
              <p:nvPr/>
            </p:nvSpPr>
            <p:spPr>
              <a:xfrm>
                <a:off x="438150" y="2371725"/>
                <a:ext cx="828675" cy="95250"/>
              </a:xfrm>
              <a:prstGeom prst="rect">
                <a:avLst/>
              </a:prstGeom>
              <a:solidFill>
                <a:sysClr val="window" lastClr="FFFFFF"/>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sysClr val="window" lastClr="FFFFFF"/>
                  </a:solidFill>
                  <a:effectLst/>
                  <a:uLnTx/>
                  <a:uFillTx/>
                  <a:latin typeface="Calibri"/>
                  <a:ea typeface="新細明體" panose="02020500000000000000" pitchFamily="18" charset="-120"/>
                  <a:cs typeface="+mn-cs"/>
                </a:endParaRPr>
              </a:p>
            </p:txBody>
          </p:sp>
        </p:grpSp>
        <p:sp>
          <p:nvSpPr>
            <p:cNvPr id="7" name="矩形 6"/>
            <p:cNvSpPr/>
            <p:nvPr/>
          </p:nvSpPr>
          <p:spPr>
            <a:xfrm>
              <a:off x="619125" y="3371850"/>
              <a:ext cx="123825" cy="142875"/>
            </a:xfrm>
            <a:prstGeom prst="rect">
              <a:avLst/>
            </a:prstGeom>
            <a:solidFill>
              <a:sysClr val="window" lastClr="FFFFFF"/>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sysClr val="window" lastClr="FFFFFF"/>
                </a:solidFill>
                <a:effectLst/>
                <a:uLnTx/>
                <a:uFillTx/>
                <a:latin typeface="Calibri"/>
                <a:ea typeface="新細明體" panose="02020500000000000000" pitchFamily="18" charset="-120"/>
                <a:cs typeface="+mn-cs"/>
              </a:endParaRPr>
            </a:p>
          </p:txBody>
        </p:sp>
      </p:grpSp>
      <p:pic>
        <p:nvPicPr>
          <p:cNvPr id="4" name="圖片 3" descr="https://scontent-tpe1-1.xx.fbcdn.net/v/t34.0-12/17392733_120300002637265733_1519305065_n.jpg?oh=bbee38dd3326a357463e7ddaed81df67&amp;oe=58E5BCDE"/>
          <p:cNvPicPr/>
          <p:nvPr/>
        </p:nvPicPr>
        <p:blipFill>
          <a:blip r:embed="rId3">
            <a:extLst>
              <a:ext uri="{28A0092B-C50C-407E-A947-70E740481C1C}">
                <a14:useLocalDpi xmlns:a14="http://schemas.microsoft.com/office/drawing/2010/main" val="0"/>
              </a:ext>
            </a:extLst>
          </a:blip>
          <a:srcRect/>
          <a:stretch>
            <a:fillRect/>
          </a:stretch>
        </p:blipFill>
        <p:spPr bwMode="auto">
          <a:xfrm>
            <a:off x="8089837" y="3357982"/>
            <a:ext cx="3842707" cy="2840927"/>
          </a:xfrm>
          <a:prstGeom prst="rect">
            <a:avLst/>
          </a:prstGeom>
          <a:noFill/>
          <a:ln>
            <a:noFill/>
          </a:ln>
        </p:spPr>
      </p:pic>
    </p:spTree>
    <p:extLst>
      <p:ext uri="{BB962C8B-B14F-4D97-AF65-F5344CB8AC3E}">
        <p14:creationId xmlns:p14="http://schemas.microsoft.com/office/powerpoint/2010/main" val="373763389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pPr lvl="0"/>
            <a:r>
              <a:rPr lang="zh-TW" altLang="zh-TW" sz="3200" dirty="0" smtClean="0">
                <a:solidFill>
                  <a:prstClr val="black"/>
                </a:solidFill>
              </a:rPr>
              <a:t>林麗蟬委</a:t>
            </a:r>
            <a:r>
              <a:rPr lang="zh-TW" altLang="en-US" sz="3200" dirty="0" smtClean="0">
                <a:solidFill>
                  <a:prstClr val="black"/>
                </a:solidFill>
              </a:rPr>
              <a:t>員</a:t>
            </a:r>
            <a:r>
              <a:rPr lang="zh-TW" altLang="zh-TW" sz="3200" dirty="0" smtClean="0">
                <a:solidFill>
                  <a:prstClr val="black"/>
                </a:solidFill>
              </a:rPr>
              <a:t>提出</a:t>
            </a:r>
            <a:r>
              <a:rPr lang="zh-TW" altLang="zh-TW" sz="3200" dirty="0">
                <a:solidFill>
                  <a:prstClr val="black"/>
                </a:solidFill>
              </a:rPr>
              <a:t>的「實物給付法草案」</a:t>
            </a:r>
            <a:endParaRPr lang="en-US" altLang="zh-TW" sz="3200" dirty="0">
              <a:solidFill>
                <a:prstClr val="black"/>
              </a:solidFill>
            </a:endParaRPr>
          </a:p>
          <a:p>
            <a:pPr lvl="0"/>
            <a:endParaRPr lang="en-US" altLang="zh-TW" sz="3200" dirty="0">
              <a:solidFill>
                <a:prstClr val="black"/>
              </a:solidFill>
            </a:endParaRPr>
          </a:p>
          <a:p>
            <a:pPr marL="0" lvl="0" indent="0">
              <a:buNone/>
            </a:pPr>
            <a:endParaRPr lang="zh-TW" altLang="en-US" dirty="0">
              <a:solidFill>
                <a:prstClr val="black"/>
              </a:solidFill>
            </a:endParaRPr>
          </a:p>
        </p:txBody>
      </p:sp>
      <p:pic>
        <p:nvPicPr>
          <p:cNvPr id="4" name="圖片 3" descr="https://scontent-tpe1-1.xx.fbcdn.net/v/t35.0-12/17692969_1371121446286155_869628498_o.jpg?oh=9d6a717e1e77c22efd8612187034c9ba&amp;oe=58E1A88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13936" y="2743555"/>
            <a:ext cx="5807985" cy="3382609"/>
          </a:xfrm>
          <a:prstGeom prst="rect">
            <a:avLst/>
          </a:prstGeom>
          <a:noFill/>
          <a:ln>
            <a:noFill/>
          </a:ln>
        </p:spPr>
      </p:pic>
    </p:spTree>
    <p:extLst>
      <p:ext uri="{BB962C8B-B14F-4D97-AF65-F5344CB8AC3E}">
        <p14:creationId xmlns:p14="http://schemas.microsoft.com/office/powerpoint/2010/main" val="18489498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pPr lvl="0">
              <a:buNone/>
            </a:pPr>
            <a:r>
              <a:rPr lang="zh-TW" altLang="en-US" sz="3200" dirty="0" smtClean="0"/>
              <a:t>小結：</a:t>
            </a:r>
            <a:endParaRPr lang="en-US" altLang="zh-TW" sz="3200" dirty="0" smtClean="0"/>
          </a:p>
          <a:p>
            <a:pPr lvl="0">
              <a:buNone/>
            </a:pPr>
            <a:endParaRPr lang="en-US" altLang="zh-TW" sz="3600" b="1" dirty="0">
              <a:solidFill>
                <a:srgbClr val="FF0000"/>
              </a:solidFill>
            </a:endParaRPr>
          </a:p>
          <a:p>
            <a:pPr lvl="0" algn="ctr">
              <a:buNone/>
            </a:pPr>
            <a:r>
              <a:rPr lang="zh-TW" altLang="en-US" sz="3600" b="1" dirty="0" smtClean="0">
                <a:solidFill>
                  <a:srgbClr val="FF0000"/>
                </a:solidFill>
              </a:rPr>
              <a:t>獲得</a:t>
            </a:r>
            <a:r>
              <a:rPr lang="zh-TW" altLang="en-US" sz="3600" b="1" dirty="0">
                <a:solidFill>
                  <a:srgbClr val="FF0000"/>
                </a:solidFill>
              </a:rPr>
              <a:t>大力支持，並給予諸多建議</a:t>
            </a:r>
            <a:endParaRPr lang="en-US" altLang="zh-TW" sz="3600" b="1" dirty="0">
              <a:solidFill>
                <a:srgbClr val="FF0000"/>
              </a:solidFill>
            </a:endParaRPr>
          </a:p>
          <a:p>
            <a:pPr lvl="0" algn="ctr">
              <a:buNone/>
            </a:pPr>
            <a:endParaRPr lang="en-US" altLang="zh-TW" sz="1000" b="1" dirty="0">
              <a:solidFill>
                <a:srgbClr val="FF0000"/>
              </a:solidFill>
            </a:endParaRPr>
          </a:p>
          <a:p>
            <a:pPr lvl="0" algn="ctr">
              <a:buNone/>
            </a:pPr>
            <a:r>
              <a:rPr lang="zh-TW" altLang="en-US" sz="3200" b="1" dirty="0">
                <a:solidFill>
                  <a:prstClr val="black"/>
                </a:solidFill>
              </a:rPr>
              <a:t>考</a:t>
            </a:r>
            <a:r>
              <a:rPr lang="zh-TW" altLang="zh-TW" sz="3200" b="1" dirty="0">
                <a:solidFill>
                  <a:prstClr val="black"/>
                </a:solidFill>
              </a:rPr>
              <a:t>量預算成本、績效評估、注意食安等事項</a:t>
            </a:r>
            <a:endParaRPr lang="en-US" altLang="zh-TW" sz="3200" b="1" dirty="0">
              <a:solidFill>
                <a:prstClr val="black"/>
              </a:solidFill>
            </a:endParaRPr>
          </a:p>
          <a:p>
            <a:endParaRPr lang="zh-TW" altLang="en-US" dirty="0"/>
          </a:p>
        </p:txBody>
      </p:sp>
    </p:spTree>
    <p:extLst>
      <p:ext uri="{BB962C8B-B14F-4D97-AF65-F5344CB8AC3E}">
        <p14:creationId xmlns:p14="http://schemas.microsoft.com/office/powerpoint/2010/main" val="416619283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lvl="0"/>
            <a:r>
              <a:rPr lang="zh-TW" altLang="zh-TW" sz="4000" b="1" dirty="0"/>
              <a:t>可能反對我方方案之相關人士</a:t>
            </a:r>
          </a:p>
        </p:txBody>
      </p:sp>
      <p:sp>
        <p:nvSpPr>
          <p:cNvPr id="3" name="內容版面配置區 2"/>
          <p:cNvSpPr>
            <a:spLocks noGrp="1"/>
          </p:cNvSpPr>
          <p:nvPr>
            <p:ph idx="1"/>
          </p:nvPr>
        </p:nvSpPr>
        <p:spPr/>
        <p:txBody>
          <a:bodyPr>
            <a:normAutofit/>
          </a:bodyPr>
          <a:lstStyle/>
          <a:p>
            <a:r>
              <a:rPr lang="zh-TW" altLang="en-US" sz="3200" dirty="0" smtClean="0"/>
              <a:t>多是以政策的不足處提出建議，政策的核心概念沒有被反對。</a:t>
            </a:r>
            <a:endParaRPr lang="en-US" altLang="zh-TW" sz="3200" dirty="0" smtClean="0"/>
          </a:p>
          <a:p>
            <a:r>
              <a:rPr lang="zh-TW" altLang="zh-TW" sz="3200" dirty="0" smtClean="0"/>
              <a:t>洪</a:t>
            </a:r>
            <a:r>
              <a:rPr lang="zh-TW" altLang="zh-TW" sz="3200" dirty="0"/>
              <a:t>慈庸立法委員認為，我方之社區冰箱政策，可能會有食品安全維護不足之</a:t>
            </a:r>
            <a:r>
              <a:rPr lang="zh-TW" altLang="zh-TW" sz="3200" dirty="0" smtClean="0"/>
              <a:t>疑慮</a:t>
            </a:r>
            <a:r>
              <a:rPr lang="zh-TW" altLang="en-US" sz="3200" dirty="0" smtClean="0"/>
              <a:t>。</a:t>
            </a:r>
            <a:endParaRPr lang="en-US" altLang="zh-TW" sz="3200" dirty="0" smtClean="0"/>
          </a:p>
          <a:p>
            <a:r>
              <a:rPr lang="zh-TW" altLang="zh-TW" sz="3200" dirty="0"/>
              <a:t>陳曼麗立法委員認為，我方之社區冰箱政策，如果有要收受需冷藏之食品，則會有買冰箱之建置成本</a:t>
            </a:r>
            <a:r>
              <a:rPr lang="zh-TW" altLang="zh-TW" sz="3200" dirty="0" smtClean="0"/>
              <a:t>，是</a:t>
            </a:r>
            <a:r>
              <a:rPr lang="zh-TW" altLang="zh-TW" sz="3200" dirty="0"/>
              <a:t>一筆不輕的負擔。</a:t>
            </a:r>
            <a:endParaRPr lang="zh-TW" altLang="en-US" sz="3200" dirty="0"/>
          </a:p>
        </p:txBody>
      </p:sp>
    </p:spTree>
    <p:extLst>
      <p:ext uri="{BB962C8B-B14F-4D97-AF65-F5344CB8AC3E}">
        <p14:creationId xmlns:p14="http://schemas.microsoft.com/office/powerpoint/2010/main" val="277472823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p:nvPr>
        </p:nvSpPr>
        <p:spPr>
          <a:xfrm>
            <a:off x="914400" y="4277733"/>
            <a:ext cx="10363200" cy="914532"/>
          </a:xfrm>
        </p:spPr>
        <p:txBody>
          <a:bodyPr>
            <a:noAutofit/>
          </a:bodyPr>
          <a:lstStyle/>
          <a:p>
            <a:r>
              <a:rPr lang="zh-TW" altLang="en-US" sz="6000" b="1" dirty="0" smtClean="0"/>
              <a:t>感謝您的聆聽</a:t>
            </a:r>
            <a:r>
              <a:rPr lang="zh-TW" altLang="en-US" sz="6000" b="1" dirty="0"/>
              <a:t>！</a:t>
            </a:r>
          </a:p>
        </p:txBody>
      </p:sp>
    </p:spTree>
    <p:extLst>
      <p:ext uri="{BB962C8B-B14F-4D97-AF65-F5344CB8AC3E}">
        <p14:creationId xmlns:p14="http://schemas.microsoft.com/office/powerpoint/2010/main" val="3904513763"/>
      </p:ext>
    </p:extLst>
  </p:cSld>
  <p:clrMapOvr>
    <a:masterClrMapping/>
  </p:clrMapOvr>
  <p:timing>
    <p:tnLst>
      <p:par>
        <p:cTn id="1" dur="indefinite" restart="never" nodeType="tmRoot"/>
      </p:par>
    </p:tnLst>
  </p:timing>
</p:sld>
</file>

<file path=ppt/theme/theme1.xml><?xml version="1.0" encoding="utf-8"?>
<a:theme xmlns:a="http://schemas.openxmlformats.org/drawingml/2006/main" name="22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22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22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22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215</TotalTime>
  <Words>2157</Words>
  <Application>Microsoft Office PowerPoint</Application>
  <PresentationFormat>寬螢幕</PresentationFormat>
  <Paragraphs>205</Paragraphs>
  <Slides>54</Slides>
  <Notes>0</Notes>
  <HiddenSlides>0</HiddenSlides>
  <MMClips>0</MMClips>
  <ScaleCrop>false</ScaleCrop>
  <HeadingPairs>
    <vt:vector size="6" baseType="variant">
      <vt:variant>
        <vt:lpstr>使用字型</vt:lpstr>
      </vt:variant>
      <vt:variant>
        <vt:i4>6</vt:i4>
      </vt:variant>
      <vt:variant>
        <vt:lpstr>佈景主題</vt:lpstr>
      </vt:variant>
      <vt:variant>
        <vt:i4>4</vt:i4>
      </vt:variant>
      <vt:variant>
        <vt:lpstr>投影片標題</vt:lpstr>
      </vt:variant>
      <vt:variant>
        <vt:i4>54</vt:i4>
      </vt:variant>
    </vt:vector>
  </HeadingPairs>
  <TitlesOfParts>
    <vt:vector size="64" baseType="lpstr">
      <vt:lpstr>微軟正黑體</vt:lpstr>
      <vt:lpstr>新細明體</vt:lpstr>
      <vt:lpstr>Arial</vt:lpstr>
      <vt:lpstr>Calibri</vt:lpstr>
      <vt:lpstr>Calibri Light</vt:lpstr>
      <vt:lpstr>Wingdings</vt:lpstr>
      <vt:lpstr>227</vt:lpstr>
      <vt:lpstr>1_227</vt:lpstr>
      <vt:lpstr>2_227</vt:lpstr>
      <vt:lpstr>3_227</vt:lpstr>
      <vt:lpstr>逆轉債留子孫－以剩食供需為中心</vt:lpstr>
      <vt:lpstr>第一步驟</vt:lpstr>
      <vt:lpstr>研究問題說明</vt:lpstr>
      <vt:lpstr>PowerPoint 簡報</vt:lpstr>
      <vt:lpstr>研究問題之嚴重性、普遍性及公眾性</vt:lpstr>
      <vt:lpstr>PowerPoint 簡報</vt:lpstr>
      <vt:lpstr>PowerPoint 簡報</vt:lpstr>
      <vt:lpstr>目前對於本案之相關法案與適切性</vt:lpstr>
      <vt:lpstr>相關團體於本案的立場及其優缺點，現況下如何使政府受其影響</vt:lpstr>
      <vt:lpstr>PowerPoint 簡報</vt:lpstr>
      <vt:lpstr>PowerPoint 簡報</vt:lpstr>
      <vt:lpstr>本案應負責之政府機關</vt:lpstr>
      <vt:lpstr>PowerPoint 簡報</vt:lpstr>
      <vt:lpstr>第二步驟</vt:lpstr>
      <vt:lpstr>制定捐贈免責法案</vt:lpstr>
      <vt:lpstr>制定捐贈免責法案</vt:lpstr>
      <vt:lpstr>制定禁止丟棄剩食法案</vt:lpstr>
      <vt:lpstr>制定禁止丟棄剩食法案</vt:lpstr>
      <vt:lpstr>更改保存期限規定</vt:lpstr>
      <vt:lpstr>更改保存期限規定</vt:lpstr>
      <vt:lpstr>建立社區冰箱(街頭冰箱)制度</vt:lpstr>
      <vt:lpstr>建立社區冰箱(街頭冰箱)制度</vt:lpstr>
      <vt:lpstr>建立完善的剩食資訊平台</vt:lpstr>
      <vt:lpstr>建立完善的剩食資訊平台</vt:lpstr>
      <vt:lpstr>建立企業社會責任CSR、消費者教育 </vt:lpstr>
      <vt:lpstr>建立企業社會責任CSR、消費者教育 </vt:lpstr>
      <vt:lpstr>第三步驟</vt:lpstr>
      <vt:lpstr>PowerPoint 簡報</vt:lpstr>
      <vt:lpstr>社區冰箱經營方式</vt:lpstr>
      <vt:lpstr>社區冰箱經營方式</vt:lpstr>
      <vt:lpstr>社區冰箱設立地點與管理</vt:lpstr>
      <vt:lpstr>社區冰箱設立地點與管理</vt:lpstr>
      <vt:lpstr>PowerPoint 簡報</vt:lpstr>
      <vt:lpstr>PowerPoint 簡報</vt:lpstr>
      <vt:lpstr>制度優點</vt:lpstr>
      <vt:lpstr>制度優點 – 社福成本</vt:lpstr>
      <vt:lpstr>制度優點 – 人力</vt:lpstr>
      <vt:lpstr>制度優點 – 彈性</vt:lpstr>
      <vt:lpstr>制度缺點 – 食安風險</vt:lpstr>
      <vt:lpstr>  負責政府層級 —社會局、社會處  </vt:lpstr>
      <vt:lpstr>  負責政府層級 —衛生局  </vt:lpstr>
      <vt:lpstr>第四步驟</vt:lpstr>
      <vt:lpstr>我方政策制定成法律及執行步驟</vt:lpstr>
      <vt:lpstr>我方已獨立完成之方案內容</vt:lpstr>
      <vt:lpstr>PowerPoint 簡報</vt:lpstr>
      <vt:lpstr>社會團體與相關人士支持</vt:lpstr>
      <vt:lpstr>PowerPoint 簡報</vt:lpstr>
      <vt:lpstr>PowerPoint 簡報</vt:lpstr>
      <vt:lpstr>尋求政府部門支持──向行政部門陳情</vt:lpstr>
      <vt:lpstr>尋求政府部門支持──拜訪與遊說立法委員</vt:lpstr>
      <vt:lpstr>PowerPoint 簡報</vt:lpstr>
      <vt:lpstr>PowerPoint 簡報</vt:lpstr>
      <vt:lpstr>可能反對我方方案之相關人士</vt:lpstr>
      <vt:lpstr>感謝您的聆聽！</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逆轉債留子孫－以剩食供需為中心</dc:title>
  <dc:creator>采宸</dc:creator>
  <cp:lastModifiedBy>Guest</cp:lastModifiedBy>
  <cp:revision>48</cp:revision>
  <dcterms:created xsi:type="dcterms:W3CDTF">2017-04-10T14:47:14Z</dcterms:created>
  <dcterms:modified xsi:type="dcterms:W3CDTF">2017-04-21T04:01:10Z</dcterms:modified>
</cp:coreProperties>
</file>