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52"/>
  </p:notesMasterIdLst>
  <p:sldIdLst>
    <p:sldId id="256" r:id="rId5"/>
    <p:sldId id="285" r:id="rId6"/>
    <p:sldId id="257" r:id="rId7"/>
    <p:sldId id="273" r:id="rId8"/>
    <p:sldId id="274" r:id="rId9"/>
    <p:sldId id="258" r:id="rId10"/>
    <p:sldId id="270" r:id="rId11"/>
    <p:sldId id="271" r:id="rId12"/>
    <p:sldId id="260" r:id="rId13"/>
    <p:sldId id="275" r:id="rId14"/>
    <p:sldId id="276" r:id="rId15"/>
    <p:sldId id="259" r:id="rId16"/>
    <p:sldId id="262" r:id="rId17"/>
    <p:sldId id="261" r:id="rId18"/>
    <p:sldId id="263" r:id="rId19"/>
    <p:sldId id="264" r:id="rId20"/>
    <p:sldId id="265" r:id="rId21"/>
    <p:sldId id="266" r:id="rId22"/>
    <p:sldId id="267" r:id="rId23"/>
    <p:sldId id="268" r:id="rId24"/>
    <p:sldId id="289" r:id="rId25"/>
    <p:sldId id="269" r:id="rId26"/>
    <p:sldId id="277" r:id="rId27"/>
    <p:sldId id="278" r:id="rId28"/>
    <p:sldId id="279" r:id="rId29"/>
    <p:sldId id="290" r:id="rId30"/>
    <p:sldId id="280" r:id="rId31"/>
    <p:sldId id="281" r:id="rId32"/>
    <p:sldId id="282" r:id="rId33"/>
    <p:sldId id="283" r:id="rId34"/>
    <p:sldId id="284" r:id="rId35"/>
    <p:sldId id="286" r:id="rId36"/>
    <p:sldId id="291" r:id="rId37"/>
    <p:sldId id="311" r:id="rId38"/>
    <p:sldId id="292" r:id="rId39"/>
    <p:sldId id="312" r:id="rId40"/>
    <p:sldId id="293" r:id="rId41"/>
    <p:sldId id="298" r:id="rId42"/>
    <p:sldId id="299" r:id="rId43"/>
    <p:sldId id="300" r:id="rId44"/>
    <p:sldId id="287" r:id="rId45"/>
    <p:sldId id="301" r:id="rId46"/>
    <p:sldId id="302" r:id="rId47"/>
    <p:sldId id="303" r:id="rId48"/>
    <p:sldId id="309" r:id="rId49"/>
    <p:sldId id="305" r:id="rId50"/>
    <p:sldId id="310" r:id="rId51"/>
  </p:sldIdLst>
  <p:sldSz cx="9906000" cy="6858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F6F9"/>
    <a:srgbClr val="FFFFE7"/>
    <a:srgbClr val="C6FAF8"/>
    <a:srgbClr val="FDF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18" autoAdjust="0"/>
  </p:normalViewPr>
  <p:slideViewPr>
    <p:cSldViewPr>
      <p:cViewPr>
        <p:scale>
          <a:sx n="75" d="100"/>
          <a:sy n="75" d="100"/>
        </p:scale>
        <p:origin x="-1478" y="-11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AAD02-E33E-4130-B6A1-45A23D5149AF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D3209-2934-4097-982D-708C582CD52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859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講開頭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918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8771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講說我們透過問卷得到的結果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7395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600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558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zh-TW" sz="1200" kern="100" dirty="0" smtClean="0">
                <a:latin typeface="微軟正黑體" panose="020B0604030504040204" pitchFamily="34" charset="-120"/>
                <a:cs typeface="Times New Roman" panose="02020603050405020304" pitchFamily="18" charset="0"/>
              </a:rPr>
              <a:t>雖然有部分廠商願意投入，但是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3658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講前言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9902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參考布朗嘉：「從搖籃到搖籃</a:t>
            </a:r>
            <a:r>
              <a:rPr lang="en-US" altLang="zh-TW" dirty="0" smtClean="0"/>
              <a:t>(Cradle to Cradle)</a:t>
            </a:r>
            <a:r>
              <a:rPr lang="zh-TW" altLang="en-US" dirty="0" smtClean="0"/>
              <a:t>」的概念，</a:t>
            </a:r>
          </a:p>
          <a:p>
            <a:r>
              <a:rPr lang="zh-TW" altLang="en-US" dirty="0" smtClean="0"/>
              <a:t>建立「塑膠循環經濟」產業鏈而制定的政策。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A244-2AF6-41EE-A34A-FC2D36390F75}" type="slidenum">
              <a:rPr lang="en-US" altLang="zh-TW">
                <a:solidFill>
                  <a:prstClr val="black"/>
                </a:solidFill>
              </a:rPr>
              <a:pPr/>
              <a:t>35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2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A244-2AF6-41EE-A34A-FC2D36390F75}" type="slidenum">
              <a:rPr lang="en-US" altLang="zh-TW">
                <a:solidFill>
                  <a:prstClr val="black"/>
                </a:solidFill>
              </a:rPr>
              <a:pPr/>
              <a:t>37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39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A244-2AF6-41EE-A34A-FC2D36390F75}" type="slidenum">
              <a:rPr lang="en-US" altLang="zh-TW">
                <a:solidFill>
                  <a:prstClr val="black"/>
                </a:solidFill>
              </a:rPr>
              <a:pPr/>
              <a:t>38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49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A244-2AF6-41EE-A34A-FC2D36390F75}" type="slidenum">
              <a:rPr lang="en-US" altLang="zh-TW">
                <a:solidFill>
                  <a:prstClr val="black"/>
                </a:solidFill>
              </a:rPr>
              <a:pPr/>
              <a:t>39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383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5A244-2AF6-41EE-A34A-FC2D36390F75}" type="slidenum">
              <a:rPr lang="en-US" altLang="zh-TW">
                <a:solidFill>
                  <a:prstClr val="black"/>
                </a:solidFill>
              </a:rPr>
              <a:pPr/>
              <a:t>40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72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結合民間團體力量：</a:t>
            </a:r>
            <a:endParaRPr lang="en-US" altLang="zh-TW" dirty="0" smtClean="0"/>
          </a:p>
          <a:p>
            <a:r>
              <a:rPr lang="zh-TW" altLang="en-US" dirty="0" smtClean="0"/>
              <a:t>尋求相關團體的合作，藉由舉辦演講、傳媒宣導等方式，讓更多民眾能正視這個議題，進而支持我方政策。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公共政策網路參與平台</a:t>
            </a:r>
            <a:r>
              <a:rPr lang="en-US" altLang="zh-TW" dirty="0" smtClean="0"/>
              <a:t>:</a:t>
            </a:r>
            <a:endParaRPr lang="zh-TW" altLang="en-US" dirty="0" smtClean="0"/>
          </a:p>
          <a:p>
            <a:r>
              <a:rPr lang="zh-TW" altLang="en-US" dirty="0" smtClean="0"/>
              <a:t>將「塑膠循環經濟推廣實施計畫」放上公共政策網路參與平台進行提案，讓行政機關能正視此議題並對我方政策進行回覆，我方也將在附議過程中吸納各方意見，以提升政策的完整性。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政策制定</a:t>
            </a:r>
            <a:r>
              <a:rPr lang="en-US" altLang="zh-TW" dirty="0" smtClean="0"/>
              <a:t>:</a:t>
            </a:r>
          </a:p>
          <a:p>
            <a:r>
              <a:rPr lang="zh-TW" altLang="zh-TW" sz="1200" dirty="0" smtClean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我方希望透過在公共政策網路參與平台提案，喚起民眾對提案的重視，並讓主管機關正視「塑膠廢棄物處理議題」的嚴重性，進而採納我方的政策</a:t>
            </a:r>
            <a:endParaRPr lang="zh-TW" altLang="en-US" dirty="0" smtClean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D3209-2934-4097-982D-708C582CD525}" type="slidenum">
              <a:rPr lang="zh-TW" altLang="en-US" smtClean="0"/>
              <a:t>45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750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42950" y="2130502"/>
            <a:ext cx="84201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675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055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2506" y="4406977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984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985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4615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895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670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72971" y="273127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369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297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5727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81850" y="274715"/>
            <a:ext cx="222885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95300" y="274715"/>
            <a:ext cx="652145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6444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911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174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5878" y="170974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75878" y="458947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98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186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29" y="365129"/>
            <a:ext cx="8543925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986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222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378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11345" y="98743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798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11345" y="98743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516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115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845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632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3241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5878" y="1709745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75878" y="4589470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76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172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29" y="365129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65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0973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557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11343" y="987432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282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30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11343" y="987432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2330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59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52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330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09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540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353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44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0796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9139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166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28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6655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8000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538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95300" y="635642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C76B1-183F-4E8E-AFF8-124737BE3848}" type="datetimeFigureOut">
              <a:rPr lang="zh-TW" altLang="en-US" smtClean="0"/>
              <a:t>2017/4/15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384550" y="6356427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099300" y="6356427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F03E0-F606-4F17-9499-6280990917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4352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81038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81038" y="635636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DCE3D-5B3F-470D-85DC-3A19B177D0CE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281363" y="635636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996113" y="635636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F4181-3D28-47F8-BD9B-933C2BFEB9A1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58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81038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81038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EF9D-446A-4BA9-9A8F-8795C824CFA3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281363" y="6356357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996113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A2E34-17E6-46B6-A0CD-23734D57E7FF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56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D910F-AEDA-4F7F-B0CD-AB7F890F733C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2017/4/15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56CA9-01F5-417C-9242-C4366C0FC4D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69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3.png"/><Relationship Id="rId4" Type="http://schemas.openxmlformats.org/officeDocument/2006/relationships/image" Target="../media/image112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jpe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1.png"/><Relationship Id="rId5" Type="http://schemas.openxmlformats.org/officeDocument/2006/relationships/image" Target="../media/image120.jpeg"/><Relationship Id="rId4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6.jpg"/><Relationship Id="rId4" Type="http://schemas.openxmlformats.org/officeDocument/2006/relationships/image" Target="../media/image1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8.jp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4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12" y="1772816"/>
            <a:ext cx="8418513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244" y="3861048"/>
            <a:ext cx="3489108" cy="330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8" y="-243408"/>
            <a:ext cx="9073008" cy="6981966"/>
          </a:xfrm>
          <a:prstGeom prst="rect">
            <a:avLst/>
          </a:prstGeom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6" y="2370150"/>
            <a:ext cx="8913813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128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6" y="2348956"/>
            <a:ext cx="8424863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903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92" y="1772816"/>
            <a:ext cx="2664296" cy="214253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2"/>
          <a:stretch/>
        </p:blipFill>
        <p:spPr>
          <a:xfrm>
            <a:off x="5457055" y="4311040"/>
            <a:ext cx="4330055" cy="236509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609" y="4414856"/>
            <a:ext cx="2880320" cy="215746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14" y="332660"/>
            <a:ext cx="89185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52" y="1772892"/>
            <a:ext cx="4260850" cy="280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532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32" y="1988840"/>
            <a:ext cx="3384376" cy="203062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404665"/>
            <a:ext cx="89185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844831"/>
            <a:ext cx="9083675" cy="462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039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6" y="2132932"/>
            <a:ext cx="8424863" cy="165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330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-圖案 1"/>
          <p:cNvSpPr/>
          <p:nvPr/>
        </p:nvSpPr>
        <p:spPr>
          <a:xfrm rot="19064294">
            <a:off x="8046909" y="769081"/>
            <a:ext cx="954737" cy="540372"/>
          </a:xfrm>
          <a:prstGeom prst="corner">
            <a:avLst>
              <a:gd name="adj1" fmla="val 34935"/>
              <a:gd name="adj2" fmla="val 3239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26" y="764780"/>
            <a:ext cx="9437687" cy="401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201" y="5085260"/>
            <a:ext cx="6797675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01" y="548756"/>
            <a:ext cx="8918575" cy="118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2" y="2035973"/>
            <a:ext cx="4371975" cy="33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183" y="1731367"/>
            <a:ext cx="489585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632" y="5343799"/>
            <a:ext cx="68214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064" y="4199446"/>
            <a:ext cx="3888432" cy="217752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82" y="4043058"/>
            <a:ext cx="3742251" cy="249029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088" y="1844900"/>
            <a:ext cx="3304442" cy="1787649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55" y="188716"/>
            <a:ext cx="89185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4" y="1688554"/>
            <a:ext cx="5207000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538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3" y="1556868"/>
            <a:ext cx="9059863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50" y="3810001"/>
            <a:ext cx="83581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6" y="3573092"/>
            <a:ext cx="3700463" cy="149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88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16" y="241773"/>
            <a:ext cx="89185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488" y="1556794"/>
            <a:ext cx="9053513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918" y="1406724"/>
            <a:ext cx="37861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04" y="2628478"/>
            <a:ext cx="344487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441" y="3986760"/>
            <a:ext cx="3267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52" y="5091667"/>
            <a:ext cx="3798887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142" y="2628554"/>
            <a:ext cx="2395537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069" y="3561928"/>
            <a:ext cx="11398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068" y="4490987"/>
            <a:ext cx="11398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102" y="5517117"/>
            <a:ext cx="1493837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89" y="1514627"/>
            <a:ext cx="7772824" cy="4755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1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1700884"/>
            <a:ext cx="2011363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954" y="1725775"/>
            <a:ext cx="31765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9" y="321347"/>
            <a:ext cx="89185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6" y="3540720"/>
            <a:ext cx="3553664" cy="266181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506" y="3573636"/>
            <a:ext cx="3601483" cy="269676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14262" y="654906"/>
            <a:ext cx="8946932" cy="56154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210" y="1340768"/>
            <a:ext cx="5328592" cy="3994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288" y="1763013"/>
            <a:ext cx="5979095" cy="3108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325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76" y="2200275"/>
            <a:ext cx="9255125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/>
          <p:cNvSpPr/>
          <p:nvPr/>
        </p:nvSpPr>
        <p:spPr>
          <a:xfrm>
            <a:off x="416496" y="221332"/>
            <a:ext cx="9001000" cy="64087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下箭號 7"/>
          <p:cNvSpPr/>
          <p:nvPr/>
        </p:nvSpPr>
        <p:spPr>
          <a:xfrm>
            <a:off x="4570276" y="1746572"/>
            <a:ext cx="936104" cy="93610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向下箭號 10"/>
          <p:cNvSpPr/>
          <p:nvPr/>
        </p:nvSpPr>
        <p:spPr>
          <a:xfrm>
            <a:off x="4632854" y="4225304"/>
            <a:ext cx="810952" cy="93610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459" y="404667"/>
            <a:ext cx="5859463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2" y="5301284"/>
            <a:ext cx="688340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513" y="2892425"/>
            <a:ext cx="585946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27" y="509590"/>
            <a:ext cx="7931150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向右箭號 4"/>
          <p:cNvSpPr/>
          <p:nvPr/>
        </p:nvSpPr>
        <p:spPr>
          <a:xfrm rot="16200000">
            <a:off x="4448982" y="3753072"/>
            <a:ext cx="864095" cy="194421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ysClr val="windowText" lastClr="00000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301" y="2312463"/>
            <a:ext cx="240188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2564904"/>
            <a:ext cx="11525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731" y="4509120"/>
            <a:ext cx="11525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748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970736" y="4077072"/>
            <a:ext cx="3384376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4" y="1576686"/>
            <a:ext cx="9120187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192" y="4869236"/>
            <a:ext cx="2376264" cy="1779905"/>
          </a:xfrm>
          <a:prstGeom prst="rect">
            <a:avLst/>
          </a:prstGeom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608" y="348085"/>
            <a:ext cx="68214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672" y="531368"/>
            <a:ext cx="62245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9" y="1848071"/>
            <a:ext cx="9004300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2" y="620764"/>
            <a:ext cx="65532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043" y="3429007"/>
            <a:ext cx="355441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048" y="4941254"/>
            <a:ext cx="354806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989" y="1988851"/>
            <a:ext cx="3554413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12840" y="4077072"/>
            <a:ext cx="1656184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4330651" y="3476104"/>
            <a:ext cx="838374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028151" y="2852936"/>
            <a:ext cx="828505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69" y="2722240"/>
            <a:ext cx="77247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445" y="3068960"/>
            <a:ext cx="4020693" cy="1728192"/>
          </a:xfrm>
          <a:prstGeom prst="rect">
            <a:avLst/>
          </a:prstGeom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151" y="548692"/>
            <a:ext cx="8918575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01" y="1858082"/>
            <a:ext cx="79311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01" y="404667"/>
            <a:ext cx="1976810" cy="127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992560" y="5949280"/>
            <a:ext cx="2016224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060405" y="3714805"/>
            <a:ext cx="1548779" cy="5030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944889" y="3068960"/>
            <a:ext cx="648072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12" y="343080"/>
            <a:ext cx="891857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568" y="15594"/>
            <a:ext cx="2852163" cy="1897985"/>
          </a:xfrm>
          <a:prstGeom prst="rect">
            <a:avLst/>
          </a:prstGeom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720" y="1441151"/>
            <a:ext cx="65659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25" y="2060860"/>
            <a:ext cx="9351963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94"/>
          <a:stretch/>
        </p:blipFill>
        <p:spPr>
          <a:xfrm>
            <a:off x="6825208" y="2266490"/>
            <a:ext cx="2495550" cy="16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745090" y="4615656"/>
            <a:ext cx="1584176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520954" y="2636912"/>
            <a:ext cx="1224136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92" y="2420895"/>
            <a:ext cx="9053513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22" y="116644"/>
            <a:ext cx="2720752" cy="217876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802" y="321332"/>
            <a:ext cx="4103687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224" y="1412788"/>
            <a:ext cx="63277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493" y="4984951"/>
            <a:ext cx="2993901" cy="186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2054091" y="5219637"/>
            <a:ext cx="6264696" cy="934343"/>
          </a:xfrm>
          <a:prstGeom prst="rect">
            <a:avLst/>
          </a:prstGeom>
          <a:solidFill>
            <a:srgbClr val="C6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25" y="2492897"/>
            <a:ext cx="3061224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454" y="2492896"/>
            <a:ext cx="305528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937" y="2471936"/>
            <a:ext cx="414334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2" y="332668"/>
            <a:ext cx="353060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82" y="4293108"/>
            <a:ext cx="7834313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09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9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9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8" y="-243408"/>
            <a:ext cx="9073008" cy="6981966"/>
          </a:xfrm>
          <a:prstGeom prst="rect">
            <a:avLst/>
          </a:prstGeom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6" y="2370150"/>
            <a:ext cx="8913813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22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 rot="5400000">
            <a:off x="4729162" y="1681163"/>
            <a:ext cx="447676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64" y="1412779"/>
            <a:ext cx="89011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61" y="2492906"/>
            <a:ext cx="7888287" cy="370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43" y="505521"/>
            <a:ext cx="8534400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7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10" y="476682"/>
            <a:ext cx="8967787" cy="1027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60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群組 34"/>
          <p:cNvGrpSpPr/>
          <p:nvPr/>
        </p:nvGrpSpPr>
        <p:grpSpPr>
          <a:xfrm>
            <a:off x="494005" y="1805384"/>
            <a:ext cx="1506317" cy="4270478"/>
            <a:chOff x="4842148" y="521913"/>
            <a:chExt cx="1853928" cy="1775924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4" name="橢圓 33"/>
            <p:cNvSpPr/>
            <p:nvPr/>
          </p:nvSpPr>
          <p:spPr>
            <a:xfrm>
              <a:off x="4842148" y="521913"/>
              <a:ext cx="1739628" cy="1775924"/>
            </a:xfrm>
            <a:prstGeom prst="ellipse">
              <a:avLst/>
            </a:prstGeom>
            <a:solidFill>
              <a:srgbClr val="99FFCC"/>
            </a:solidFill>
            <a:ln>
              <a:solidFill>
                <a:srgbClr val="99FF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4956448" y="756940"/>
              <a:ext cx="1739628" cy="307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</a:endParaRP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3394316" y="2535094"/>
            <a:ext cx="1413448" cy="1775924"/>
            <a:chOff x="3860116" y="2694230"/>
            <a:chExt cx="1739628" cy="1775924"/>
          </a:xfrm>
        </p:grpSpPr>
        <p:sp>
          <p:nvSpPr>
            <p:cNvPr id="43" name="橢圓 42"/>
            <p:cNvSpPr/>
            <p:nvPr/>
          </p:nvSpPr>
          <p:spPr>
            <a:xfrm>
              <a:off x="3860116" y="2694230"/>
              <a:ext cx="1739628" cy="1775924"/>
            </a:xfrm>
            <a:prstGeom prst="ellipse">
              <a:avLst/>
            </a:prstGeom>
            <a:solidFill>
              <a:srgbClr val="FFFF9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文字方塊 17"/>
            <p:cNvSpPr txBox="1"/>
            <p:nvPr/>
          </p:nvSpPr>
          <p:spPr>
            <a:xfrm>
              <a:off x="4354137" y="3181095"/>
              <a:ext cx="75158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dirty="0" smtClean="0">
                  <a:solidFill>
                    <a:prstClr val="black"/>
                  </a:solidFill>
                  <a:latin typeface="微軟正黑體" panose="020B0604030504040204" pitchFamily="34" charset="-120"/>
                </a:rPr>
                <a:t>政府</a:t>
              </a:r>
              <a:endPara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</a:endParaRPr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6228357" y="1617968"/>
            <a:ext cx="2717100" cy="917126"/>
            <a:chOff x="7502963" y="748870"/>
            <a:chExt cx="1739628" cy="1775924"/>
          </a:xfrm>
        </p:grpSpPr>
        <p:sp>
          <p:nvSpPr>
            <p:cNvPr id="37" name="橢圓 36"/>
            <p:cNvSpPr/>
            <p:nvPr/>
          </p:nvSpPr>
          <p:spPr>
            <a:xfrm>
              <a:off x="7502963" y="748870"/>
              <a:ext cx="1739628" cy="1775924"/>
            </a:xfrm>
            <a:prstGeom prst="ellipse">
              <a:avLst/>
            </a:prstGeom>
            <a:solidFill>
              <a:srgbClr val="FEA8C5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21957" y="1207315"/>
              <a:ext cx="1101640" cy="1013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zh-TW" sz="2800" dirty="0">
                  <a:solidFill>
                    <a:prstClr val="black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回收處理</a:t>
              </a:r>
              <a:endPara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</a:endParaRPr>
            </a:p>
          </p:txBody>
        </p:sp>
      </p:grpSp>
      <p:grpSp>
        <p:nvGrpSpPr>
          <p:cNvPr id="49" name="群組 48"/>
          <p:cNvGrpSpPr/>
          <p:nvPr/>
        </p:nvGrpSpPr>
        <p:grpSpPr>
          <a:xfrm>
            <a:off x="6228362" y="4373791"/>
            <a:ext cx="2950109" cy="877904"/>
            <a:chOff x="7833450" y="3962198"/>
            <a:chExt cx="1739628" cy="1775924"/>
          </a:xfrm>
        </p:grpSpPr>
        <p:sp>
          <p:nvSpPr>
            <p:cNvPr id="45" name="橢圓 44"/>
            <p:cNvSpPr/>
            <p:nvPr/>
          </p:nvSpPr>
          <p:spPr>
            <a:xfrm>
              <a:off x="7833450" y="3962198"/>
              <a:ext cx="1739628" cy="1775924"/>
            </a:xfrm>
            <a:prstGeom prst="ellipse">
              <a:avLst/>
            </a:prstGeom>
            <a:solidFill>
              <a:srgbClr val="FEA8C5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211779" y="4253439"/>
              <a:ext cx="1106077" cy="10584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zh-TW" sz="2800" dirty="0">
                  <a:solidFill>
                    <a:prstClr val="black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研究分析</a:t>
              </a:r>
              <a:endPara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</a:endParaRP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6212834" y="2985309"/>
            <a:ext cx="2961105" cy="816082"/>
            <a:chOff x="9728170" y="2332572"/>
            <a:chExt cx="1739628" cy="1775924"/>
          </a:xfrm>
        </p:grpSpPr>
        <p:sp>
          <p:nvSpPr>
            <p:cNvPr id="44" name="橢圓 43"/>
            <p:cNvSpPr/>
            <p:nvPr/>
          </p:nvSpPr>
          <p:spPr>
            <a:xfrm>
              <a:off x="9728170" y="2332572"/>
              <a:ext cx="1739628" cy="1775924"/>
            </a:xfrm>
            <a:prstGeom prst="ellipse">
              <a:avLst/>
            </a:prstGeom>
            <a:solidFill>
              <a:srgbClr val="FEA8C5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0081825" y="2609671"/>
              <a:ext cx="1032318" cy="1138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TW" altLang="zh-TW" sz="2800" dirty="0">
                  <a:solidFill>
                    <a:prstClr val="black"/>
                  </a:solidFill>
                  <a:latin typeface="微軟正黑體" panose="020B0604030504040204" pitchFamily="34" charset="-120"/>
                  <a:cs typeface="Times New Roman" panose="02020603050405020304" pitchFamily="18" charset="0"/>
                </a:rPr>
                <a:t>教育推廣</a:t>
              </a:r>
              <a:endParaRPr lang="zh-TW" altLang="en-US" sz="2800" dirty="0">
                <a:solidFill>
                  <a:prstClr val="black"/>
                </a:solidFill>
                <a:latin typeface="微軟正黑體" panose="020B0604030504040204" pitchFamily="34" charset="-120"/>
              </a:endParaRPr>
            </a:p>
          </p:txBody>
        </p:sp>
      </p:grpSp>
      <p:cxnSp>
        <p:nvCxnSpPr>
          <p:cNvPr id="51" name="直線單箭頭接點 50"/>
          <p:cNvCxnSpPr/>
          <p:nvPr/>
        </p:nvCxnSpPr>
        <p:spPr>
          <a:xfrm>
            <a:off x="2274638" y="3499012"/>
            <a:ext cx="880458" cy="13672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/>
          <p:cNvSpPr txBox="1"/>
          <p:nvPr/>
        </p:nvSpPr>
        <p:spPr>
          <a:xfrm>
            <a:off x="920213" y="2055007"/>
            <a:ext cx="6138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solidFill>
                  <a:prstClr val="black"/>
                </a:solidFill>
              </a:rPr>
              <a:t>塑膠袋所獲得的利益</a:t>
            </a:r>
            <a:endParaRPr lang="zh-TW" altLang="en-US" sz="2800" dirty="0">
              <a:solidFill>
                <a:prstClr val="black"/>
              </a:solidFill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2274638" y="2370553"/>
            <a:ext cx="1141382" cy="584775"/>
          </a:xfrm>
          <a:prstGeom prst="rect">
            <a:avLst/>
          </a:prstGeom>
          <a:solidFill>
            <a:srgbClr val="C6FAF8"/>
          </a:solidFill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prstClr val="black"/>
                </a:solidFill>
              </a:rPr>
              <a:t>部 分</a:t>
            </a:r>
            <a:endParaRPr lang="zh-TW" altLang="en-US" sz="3200" b="1" dirty="0">
              <a:solidFill>
                <a:prstClr val="black"/>
              </a:solidFill>
            </a:endParaRPr>
          </a:p>
        </p:txBody>
      </p:sp>
      <p:cxnSp>
        <p:nvCxnSpPr>
          <p:cNvPr id="25" name="直線單箭頭接點 24"/>
          <p:cNvCxnSpPr/>
          <p:nvPr/>
        </p:nvCxnSpPr>
        <p:spPr>
          <a:xfrm>
            <a:off x="5137503" y="4062862"/>
            <a:ext cx="711994" cy="759153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25"/>
          <p:cNvCxnSpPr/>
          <p:nvPr/>
        </p:nvCxnSpPr>
        <p:spPr>
          <a:xfrm flipV="1">
            <a:off x="4986189" y="3350439"/>
            <a:ext cx="1070182" cy="23814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V="1">
            <a:off x="5133121" y="2019308"/>
            <a:ext cx="716376" cy="752575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21" y="548682"/>
            <a:ext cx="512762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矩形 29"/>
          <p:cNvSpPr/>
          <p:nvPr/>
        </p:nvSpPr>
        <p:spPr>
          <a:xfrm rot="5400000">
            <a:off x="4844340" y="1644591"/>
            <a:ext cx="447676" cy="104268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79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4" y="476672"/>
            <a:ext cx="421322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矩形 8"/>
          <p:cNvSpPr/>
          <p:nvPr/>
        </p:nvSpPr>
        <p:spPr>
          <a:xfrm rot="5400000">
            <a:off x="4844340" y="1644591"/>
            <a:ext cx="447676" cy="104268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0" y="2060848"/>
            <a:ext cx="6164263" cy="351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498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00672" y="2204864"/>
            <a:ext cx="5760640" cy="953199"/>
          </a:xfrm>
          <a:prstGeom prst="rect">
            <a:avLst/>
          </a:prstGeom>
          <a:solidFill>
            <a:srgbClr val="6FF6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1" t="30363" r="581" b="33950"/>
          <a:stretch/>
        </p:blipFill>
        <p:spPr bwMode="auto">
          <a:xfrm>
            <a:off x="1335967" y="2132856"/>
            <a:ext cx="7090050" cy="95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向下箭號 5"/>
          <p:cNvSpPr/>
          <p:nvPr/>
        </p:nvSpPr>
        <p:spPr>
          <a:xfrm>
            <a:off x="4429668" y="3356992"/>
            <a:ext cx="1171403" cy="1400646"/>
          </a:xfrm>
          <a:prstGeom prst="down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solidFill>
                  <a:prstClr val="white"/>
                </a:solidFill>
              </a:rPr>
              <a:t>追求</a:t>
            </a:r>
            <a:endParaRPr lang="zh-TW" altLang="en-US" sz="2800" b="1" dirty="0">
              <a:solidFill>
                <a:prstClr val="white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867" y="225153"/>
            <a:ext cx="39687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497" y="5157202"/>
            <a:ext cx="377348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899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線單箭頭接點 9"/>
          <p:cNvCxnSpPr/>
          <p:nvPr/>
        </p:nvCxnSpPr>
        <p:spPr>
          <a:xfrm>
            <a:off x="2876299" y="3863088"/>
            <a:ext cx="774435" cy="0"/>
          </a:xfrm>
          <a:prstGeom prst="straightConnector1">
            <a:avLst/>
          </a:prstGeom>
          <a:ln w="123825">
            <a:solidFill>
              <a:srgbClr val="66CC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單箭頭接點 10"/>
          <p:cNvCxnSpPr/>
          <p:nvPr/>
        </p:nvCxnSpPr>
        <p:spPr>
          <a:xfrm>
            <a:off x="6609189" y="3935835"/>
            <a:ext cx="774435" cy="0"/>
          </a:xfrm>
          <a:prstGeom prst="straightConnector1">
            <a:avLst/>
          </a:prstGeom>
          <a:ln w="123825">
            <a:solidFill>
              <a:srgbClr val="66CC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859891" y="4941168"/>
            <a:ext cx="99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  <a:latin typeface="微軟正黑體" panose="020B0604030504040204" pitchFamily="34" charset="-120"/>
              </a:rPr>
              <a:t>取用</a:t>
            </a:r>
            <a:endParaRPr lang="zh-TW" altLang="en-US" sz="2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302326" y="4941168"/>
            <a:ext cx="1670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  <a:latin typeface="微軟正黑體" panose="020B0604030504040204" pitchFamily="34" charset="-120"/>
              </a:rPr>
              <a:t>製造生產</a:t>
            </a:r>
            <a:endParaRPr lang="zh-TW" altLang="en-US" sz="2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040668" y="4941168"/>
            <a:ext cx="1059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0070C0"/>
                </a:solidFill>
                <a:latin typeface="微軟正黑體" panose="020B0604030504040204" pitchFamily="34" charset="-120"/>
              </a:rPr>
              <a:t>丟棄</a:t>
            </a:r>
            <a:endParaRPr lang="zh-TW" altLang="en-US" sz="2800" b="1" dirty="0">
              <a:solidFill>
                <a:srgbClr val="0070C0"/>
              </a:solidFill>
              <a:latin typeface="微軟正黑體" panose="020B0604030504040204" pitchFamily="34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699" b="66515" l="16327" r="753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72" t="15000" r="28047" b="32353"/>
          <a:stretch/>
        </p:blipFill>
        <p:spPr>
          <a:xfrm>
            <a:off x="8021539" y="2786909"/>
            <a:ext cx="991864" cy="1954804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t="20897" r="12773" b="19487"/>
          <a:stretch/>
        </p:blipFill>
        <p:spPr>
          <a:xfrm>
            <a:off x="4327726" y="2420889"/>
            <a:ext cx="1425427" cy="2234407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2" t="12761" r="37850" b="33215"/>
          <a:stretch/>
        </p:blipFill>
        <p:spPr>
          <a:xfrm>
            <a:off x="375228" y="2559271"/>
            <a:ext cx="1802402" cy="223440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 rot="5400000">
            <a:off x="4729162" y="1905000"/>
            <a:ext cx="447676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597" y="620698"/>
            <a:ext cx="31765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131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20" y="4213358"/>
            <a:ext cx="2705100" cy="1685925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4653590" y="3168521"/>
            <a:ext cx="980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92D050"/>
                </a:solidFill>
              </a:rPr>
              <a:t>回收</a:t>
            </a:r>
            <a:endParaRPr lang="zh-TW" altLang="en-US" sz="2800" b="1" dirty="0">
              <a:solidFill>
                <a:srgbClr val="92D050"/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817089" y="5899273"/>
            <a:ext cx="1366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92D050"/>
                </a:solidFill>
              </a:rPr>
              <a:t>再利用</a:t>
            </a:r>
            <a:endParaRPr lang="zh-TW" altLang="en-US" sz="2800" b="1" dirty="0">
              <a:solidFill>
                <a:srgbClr val="92D05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7245775" y="5773649"/>
            <a:ext cx="1112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92D050"/>
                </a:solidFill>
              </a:rPr>
              <a:t>更新</a:t>
            </a:r>
            <a:endParaRPr lang="zh-TW" altLang="en-US" sz="2800" b="1" dirty="0">
              <a:solidFill>
                <a:srgbClr val="92D05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3" y="1529382"/>
            <a:ext cx="2705100" cy="168592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704" y="4374797"/>
            <a:ext cx="2180841" cy="1363026"/>
          </a:xfrm>
          <a:prstGeom prst="rect">
            <a:avLst/>
          </a:prstGeom>
        </p:spPr>
      </p:pic>
      <p:sp>
        <p:nvSpPr>
          <p:cNvPr id="20" name="上-下雙向箭號 19"/>
          <p:cNvSpPr/>
          <p:nvPr/>
        </p:nvSpPr>
        <p:spPr>
          <a:xfrm rot="2006999">
            <a:off x="3302415" y="2869783"/>
            <a:ext cx="524743" cy="1735162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上-下雙向箭號 20"/>
          <p:cNvSpPr/>
          <p:nvPr/>
        </p:nvSpPr>
        <p:spPr>
          <a:xfrm rot="5400000">
            <a:off x="4883895" y="4198137"/>
            <a:ext cx="524743" cy="2586882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上-下雙向箭號 21"/>
          <p:cNvSpPr/>
          <p:nvPr/>
        </p:nvSpPr>
        <p:spPr>
          <a:xfrm rot="19356631">
            <a:off x="6226410" y="2869213"/>
            <a:ext cx="524743" cy="1806667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121" y="243499"/>
            <a:ext cx="31765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891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9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31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81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7" grpId="0"/>
      <p:bldP spid="20" grpId="0" animBg="1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20557" y="1676226"/>
            <a:ext cx="61177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TW" sz="24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	</a:t>
            </a:r>
            <a:r>
              <a:rPr lang="zh-TW" altLang="zh-TW" sz="24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目前</a:t>
            </a:r>
            <a:r>
              <a:rPr lang="zh-TW" altLang="zh-TW" sz="2400" dirty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台灣的廠商已經有足夠的技術投入塑膠的循環經濟這個領域，像是將廢塑膠經過熱裂解再加工製造新產品或以廢塑膠煉油等，都運用了回收再生的概念，賦予塑膠廢棄物</a:t>
            </a:r>
            <a:r>
              <a:rPr lang="zh-TW" altLang="zh-TW" sz="24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新</a:t>
            </a:r>
            <a:r>
              <a:rPr lang="zh-TW" altLang="en-US" sz="24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的</a:t>
            </a:r>
            <a:r>
              <a:rPr lang="zh-TW" altLang="zh-TW" sz="24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生命</a:t>
            </a:r>
            <a:r>
              <a:rPr lang="zh-TW" altLang="en-US" sz="2400" dirty="0" smtClean="0">
                <a:solidFill>
                  <a:prstClr val="black"/>
                </a:solidFill>
                <a:latin typeface="標楷體" pitchFamily="65" charset="-120"/>
                <a:ea typeface="標楷體" pitchFamily="65" charset="-120"/>
                <a:cs typeface="Times New Roman" panose="02020603050405020304" pitchFamily="18" charset="0"/>
              </a:rPr>
              <a:t>。</a:t>
            </a:r>
            <a:endParaRPr lang="zh-TW" altLang="en-US" sz="2400" dirty="0">
              <a:solidFill>
                <a:prstClr val="black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49484" y="649706"/>
            <a:ext cx="26753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b="1" dirty="0" smtClean="0">
                <a:solidFill>
                  <a:srgbClr val="54A021">
                    <a:lumMod val="75000"/>
                  </a:srgbClr>
                </a:solidFill>
                <a:latin typeface="標楷體" pitchFamily="65" charset="-120"/>
                <a:ea typeface="標楷體" pitchFamily="65" charset="-120"/>
              </a:rPr>
              <a:t>台灣現況</a:t>
            </a:r>
            <a:endParaRPr lang="zh-TW" altLang="en-US" sz="4400" b="1" dirty="0">
              <a:solidFill>
                <a:srgbClr val="54A021">
                  <a:lumMod val="75000"/>
                </a:srgb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 rot="5400000">
            <a:off x="4732537" y="1905000"/>
            <a:ext cx="447676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251" y="4041535"/>
            <a:ext cx="2491906" cy="249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9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4650308"/>
            <a:ext cx="3478753" cy="1948102"/>
          </a:xfrm>
          <a:prstGeom prst="rect">
            <a:avLst/>
          </a:prstGeom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188640"/>
            <a:ext cx="8609013" cy="229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05" y="2204865"/>
            <a:ext cx="8572500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91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8" y="-243408"/>
            <a:ext cx="9073008" cy="6981966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6" y="2370150"/>
            <a:ext cx="8913813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3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3" y="2538413"/>
            <a:ext cx="74310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49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3" t="17585"/>
          <a:stretch/>
        </p:blipFill>
        <p:spPr>
          <a:xfrm>
            <a:off x="2720752" y="1700808"/>
            <a:ext cx="4237405" cy="5068670"/>
          </a:xfrm>
        </p:spPr>
      </p:pic>
      <p:sp>
        <p:nvSpPr>
          <p:cNvPr id="5" name="矩形 4"/>
          <p:cNvSpPr/>
          <p:nvPr/>
        </p:nvSpPr>
        <p:spPr>
          <a:xfrm>
            <a:off x="2576736" y="1317625"/>
            <a:ext cx="93610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3" y="288032"/>
            <a:ext cx="6469063" cy="131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0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81" y="332656"/>
            <a:ext cx="8540750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2"/>
          <a:stretch/>
        </p:blipFill>
        <p:spPr>
          <a:xfrm>
            <a:off x="6436543" y="5157192"/>
            <a:ext cx="2944813" cy="1524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00" y="1727200"/>
            <a:ext cx="7645400" cy="340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945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476672"/>
            <a:ext cx="485933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280" y="4077072"/>
            <a:ext cx="1933157" cy="2479908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438" y="2587625"/>
            <a:ext cx="6205537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06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/>
          <p:cNvSpPr/>
          <p:nvPr/>
        </p:nvSpPr>
        <p:spPr>
          <a:xfrm>
            <a:off x="819608" y="1923364"/>
            <a:ext cx="2808312" cy="8696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原料取得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75728" y="3803849"/>
            <a:ext cx="2808312" cy="8696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再製造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793032" y="5638612"/>
            <a:ext cx="2808312" cy="8696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銷售市場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088904" y="2127339"/>
            <a:ext cx="4249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建立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「再生塑膠資源媒合平台」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4323198" y="3961816"/>
            <a:ext cx="3780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建立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「再生塑料資料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中心」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4454168" y="5876501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「綠色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消費」 概念的倡導 </a:t>
            </a:r>
          </a:p>
        </p:txBody>
      </p:sp>
      <p:sp>
        <p:nvSpPr>
          <p:cNvPr id="11" name="向下箭號 10"/>
          <p:cNvSpPr/>
          <p:nvPr/>
        </p:nvSpPr>
        <p:spPr>
          <a:xfrm>
            <a:off x="1902548" y="3011761"/>
            <a:ext cx="792088" cy="648072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向下箭號 15"/>
          <p:cNvSpPr/>
          <p:nvPr/>
        </p:nvSpPr>
        <p:spPr>
          <a:xfrm>
            <a:off x="1902548" y="4883969"/>
            <a:ext cx="792088" cy="648072"/>
          </a:xfrm>
          <a:prstGeom prst="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332656"/>
            <a:ext cx="4591050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126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4" grpId="0"/>
      <p:bldP spid="5" grpId="0"/>
      <p:bldP spid="7" grpId="0"/>
      <p:bldP spid="11" grpId="0" animBg="1"/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76736" y="1196752"/>
            <a:ext cx="1225002" cy="3600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9683" y="2080027"/>
            <a:ext cx="1880592" cy="2105025"/>
          </a:xfrm>
          <a:prstGeom prst="rect">
            <a:avLst/>
          </a:prstGeom>
        </p:spPr>
      </p:pic>
      <p:pic>
        <p:nvPicPr>
          <p:cNvPr id="7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567" y="2384512"/>
            <a:ext cx="1285309" cy="1581919"/>
          </a:xfrm>
          <a:prstGeom prst="rect">
            <a:avLst/>
          </a:prstGeom>
        </p:spPr>
      </p:pic>
      <p:pic>
        <p:nvPicPr>
          <p:cNvPr id="9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8348" y="2438268"/>
            <a:ext cx="1547813" cy="1428750"/>
          </a:xfrm>
          <a:prstGeom prst="rect">
            <a:avLst/>
          </a:prstGeom>
        </p:spPr>
      </p:pic>
      <p:pic>
        <p:nvPicPr>
          <p:cNvPr id="11" name="圖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9064" y="2191402"/>
            <a:ext cx="1377746" cy="166710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16496" y="416596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傳播媒體</a:t>
            </a: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81351" y="421677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社群網路</a:t>
            </a: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304928" y="4216775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台灣搖籃到搖籃平台</a:t>
            </a: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476146" y="4191009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循環台灣基金會</a:t>
            </a: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71" y="116632"/>
            <a:ext cx="8602663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738" y="5373216"/>
            <a:ext cx="6572250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517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27" y="404664"/>
            <a:ext cx="36639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700808"/>
            <a:ext cx="8907463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00" y="3717032"/>
            <a:ext cx="1944216" cy="2449712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8337376" y="6021288"/>
            <a:ext cx="504056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502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664968" y="3861048"/>
            <a:ext cx="2304256" cy="5760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40" y="1700808"/>
            <a:ext cx="8328025" cy="295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4797152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sharpenSoften amount="-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8" y="-243408"/>
            <a:ext cx="9073008" cy="6981966"/>
          </a:xfrm>
          <a:prstGeom prst="rect">
            <a:avLst/>
          </a:prstGeom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6" y="2370150"/>
            <a:ext cx="8913813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9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73080" y="5984800"/>
            <a:ext cx="2820392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17" y="4378499"/>
            <a:ext cx="2789506" cy="2408334"/>
          </a:xfrm>
          <a:prstGeom prst="rect">
            <a:avLst/>
          </a:prstGeom>
        </p:spPr>
      </p:pic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969" y="0"/>
            <a:ext cx="682148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04" y="1222854"/>
            <a:ext cx="1852613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43" y="1988840"/>
            <a:ext cx="6072187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971" y="4149948"/>
            <a:ext cx="6316663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90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84848" y="1916832"/>
            <a:ext cx="2592288" cy="50405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48" y="597049"/>
            <a:ext cx="2120900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1628800"/>
            <a:ext cx="7016750" cy="286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895" y="4221088"/>
            <a:ext cx="5108575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81" y="4494237"/>
            <a:ext cx="2448567" cy="1840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15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266" y="512730"/>
            <a:ext cx="6821487" cy="117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77" y="1701767"/>
            <a:ext cx="73834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84" y="2996952"/>
            <a:ext cx="8248650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35" y="2373156"/>
            <a:ext cx="8739548" cy="3342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034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089" y="252725"/>
            <a:ext cx="3176587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613" y="1700808"/>
            <a:ext cx="468153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2000672" y="2333685"/>
            <a:ext cx="3437406" cy="578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zh-TW" altLang="zh-TW" sz="2400" kern="1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4" y="3140968"/>
            <a:ext cx="56943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025" y="4581128"/>
            <a:ext cx="2646363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288" y="4214118"/>
            <a:ext cx="1932806" cy="2439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45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214634"/>
            <a:ext cx="8985448" cy="6730413"/>
          </a:xfrm>
          <a:prstGeom prst="rect">
            <a:avLst/>
          </a:prstGeom>
        </p:spPr>
      </p:pic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96" y="1916832"/>
            <a:ext cx="4949825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31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755" y="716980"/>
            <a:ext cx="10924821" cy="6145212"/>
          </a:xfrm>
          <a:prstGeom prst="rect">
            <a:avLst/>
          </a:prstGeom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281" y="2348880"/>
            <a:ext cx="396875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1258</TotalTime>
  <Words>263</Words>
  <Application>Microsoft Office PowerPoint</Application>
  <PresentationFormat>A4 紙張 (210x297 公釐)</PresentationFormat>
  <Paragraphs>53</Paragraphs>
  <Slides>47</Slides>
  <Notes>13</Notes>
  <HiddenSlides>0</HiddenSlides>
  <MMClips>0</MMClips>
  <ScaleCrop>false</ScaleCrop>
  <HeadingPairs>
    <vt:vector size="4" baseType="variant">
      <vt:variant>
        <vt:lpstr>佈景主題</vt:lpstr>
      </vt:variant>
      <vt:variant>
        <vt:i4>4</vt:i4>
      </vt:variant>
      <vt:variant>
        <vt:lpstr>投影片標題</vt:lpstr>
      </vt:variant>
      <vt:variant>
        <vt:i4>47</vt:i4>
      </vt:variant>
    </vt:vector>
  </HeadingPairs>
  <TitlesOfParts>
    <vt:vector size="51" baseType="lpstr">
      <vt:lpstr>Office 佈景主題</vt:lpstr>
      <vt:lpstr>1_Office 佈景主題</vt:lpstr>
      <vt:lpstr>2_Office 佈景主題</vt:lpstr>
      <vt:lpstr>3_Office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</dc:creator>
  <cp:lastModifiedBy>user</cp:lastModifiedBy>
  <cp:revision>112</cp:revision>
  <dcterms:created xsi:type="dcterms:W3CDTF">2017-04-12T06:28:13Z</dcterms:created>
  <dcterms:modified xsi:type="dcterms:W3CDTF">2017-04-15T02:06:51Z</dcterms:modified>
</cp:coreProperties>
</file>