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0"/>
  </p:notesMasterIdLst>
  <p:handoutMasterIdLst>
    <p:handoutMasterId r:id="rId61"/>
  </p:handoutMasterIdLst>
  <p:sldIdLst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259" r:id="rId28"/>
    <p:sldId id="277" r:id="rId29"/>
    <p:sldId id="278" r:id="rId30"/>
    <p:sldId id="279" r:id="rId31"/>
    <p:sldId id="280" r:id="rId32"/>
    <p:sldId id="271" r:id="rId33"/>
    <p:sldId id="262" r:id="rId34"/>
    <p:sldId id="263" r:id="rId35"/>
    <p:sldId id="272" r:id="rId36"/>
    <p:sldId id="273" r:id="rId37"/>
    <p:sldId id="269" r:id="rId38"/>
    <p:sldId id="270" r:id="rId39"/>
    <p:sldId id="274" r:id="rId40"/>
    <p:sldId id="281" r:id="rId41"/>
    <p:sldId id="264" r:id="rId42"/>
    <p:sldId id="265" r:id="rId43"/>
    <p:sldId id="275" r:id="rId44"/>
    <p:sldId id="282" r:id="rId45"/>
    <p:sldId id="283" r:id="rId46"/>
    <p:sldId id="284" r:id="rId47"/>
    <p:sldId id="285" r:id="rId48"/>
    <p:sldId id="286" r:id="rId49"/>
    <p:sldId id="333" r:id="rId50"/>
    <p:sldId id="287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334" r:id="rId5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pin chen" initials="sc" lastIdx="1" clrIdx="0">
    <p:extLst>
      <p:ext uri="{19B8F6BF-5375-455C-9EA6-DF929625EA0E}">
        <p15:presenceInfo xmlns:p15="http://schemas.microsoft.com/office/powerpoint/2012/main" userId="52b32531e917a8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CC99FF"/>
    <a:srgbClr val="FFFFFF"/>
    <a:srgbClr val="FF7171"/>
    <a:srgbClr val="9DC3E6"/>
    <a:srgbClr val="831010"/>
    <a:srgbClr val="CCCCFF"/>
    <a:srgbClr val="99CC00"/>
    <a:srgbClr val="CCFF3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79" d="100"/>
          <a:sy n="79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271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FE-4EF7-AE66-E99C197E6FF1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FE-4EF7-AE66-E99C197E6FF1}"/>
              </c:ext>
            </c:extLst>
          </c:dPt>
          <c:cat>
            <c:strRef>
              <c:f>工作表1!$A$2:$A$3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FE-4EF7-AE66-E99C197E6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CA-46EF-B88A-9770EC47150C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CA-46EF-B88A-9770EC47150C}"/>
              </c:ext>
            </c:extLst>
          </c:dPt>
          <c:cat>
            <c:strRef>
              <c:f>工作表1!$A$2:$A$3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0.14000000000000001</c:v>
                </c:pt>
                <c:pt idx="1">
                  <c:v>0.86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6CA-46EF-B88A-9770EC471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17T21:23:27.352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1C157-DCDD-4848-A19E-7B643C285237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FE4A2-D6A2-4423-BA72-C433A8228319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05458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3FB14-B960-4215-A49F-48A0142CBE35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D1E22-13FD-4295-B083-3D05EEE9011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792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D1E22-13FD-4295-B083-3D05EEE9011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1356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8FAA-D59B-4CE9-8A27-ABD1AFAD1397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6356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88FAA-D59B-4CE9-8A27-ABD1AFAD1397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864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430977" cy="535689"/>
          </a:xfrm>
          <a:prstGeom prst="rect">
            <a:avLst/>
          </a:prstGeom>
        </p:spPr>
        <p:txBody>
          <a:bodyPr/>
          <a:lstStyle/>
          <a:p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179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E66635-9A6C-4EF0-958B-666C3C73DD92}" type="datetime1">
              <a:rPr lang="zh-TW" altLang="en-US" smtClean="0"/>
              <a:t>2018/5/7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760034" y="6279325"/>
            <a:ext cx="593766" cy="450406"/>
          </a:xfrm>
          <a:prstGeom prst="rect">
            <a:avLst/>
          </a:prstGeom>
        </p:spPr>
        <p:txBody>
          <a:bodyPr/>
          <a:lstStyle/>
          <a:p>
            <a:r>
              <a:rPr lang="en-US" altLang="zh-TW" dirty="0" smtClean="0"/>
              <a:t> </a:t>
            </a:r>
            <a:endParaRPr lang="zh-TW" altLang="en-US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4663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F37FE5F6-BC60-4ED5-A11C-664F96BB9F39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015341" cy="535689"/>
          </a:xfrm>
          <a:prstGeom prst="rect">
            <a:avLst/>
          </a:prstGeom>
        </p:spPr>
        <p:txBody>
          <a:bodyPr/>
          <a:lstStyle/>
          <a:p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954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AE1A8521-796D-484D-9F3E-8471BB733B33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134094" cy="535689"/>
          </a:xfrm>
          <a:prstGeom prst="rect">
            <a:avLst/>
          </a:prstGeom>
        </p:spPr>
        <p:txBody>
          <a:bodyPr/>
          <a:lstStyle/>
          <a:p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6312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02709FDA-2DBC-459A-A716-1FB01BF6CEB0}" type="datetime1">
              <a:rPr lang="zh-TW" altLang="en-US" smtClean="0"/>
              <a:t>2018/5/7</a:t>
            </a:fld>
            <a:endParaRPr lang="zh-TW" alt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498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C89537F7-1D4A-4364-9D33-D19B7C23324B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7692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2B84EAF5-1B76-451A-B2FC-D800DBC7AFB9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300348" cy="535689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3700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ED5EE0A9-833E-40F2-90AA-4D41B6840336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300348" cy="535689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480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9C2C5136-262B-4462-A8D8-24C53F87B807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430977" cy="535689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0898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181766B7-08FF-4ABE-952D-6ED67A89C0DF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3449" y="6176962"/>
            <a:ext cx="1050967" cy="535689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9074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351311" y="6326827"/>
            <a:ext cx="2743200" cy="365125"/>
          </a:xfrm>
          <a:prstGeom prst="rect">
            <a:avLst/>
          </a:prstGeom>
        </p:spPr>
        <p:txBody>
          <a:bodyPr/>
          <a:lstStyle/>
          <a:p>
            <a:fld id="{3C1C1663-4E14-4607-A6C4-148F64F21F74}" type="datetime1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780319" y="6346000"/>
            <a:ext cx="1573481" cy="385824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373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zh-CN"/>
              <a:t>1</a:t>
            </a:r>
            <a:endParaRPr lang="zh-TW" altLang="zh-CN" sz="18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986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5270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582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4292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9981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060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2245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7970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3831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1578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01408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2712-804F-4D6E-A09A-9087ABF0A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25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 dirty="0" smtClean="0"/>
              <a:t>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186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12B8C-92DF-4448-BA5E-8EC80E2FD89A}" type="datetimeFigureOut">
              <a:rPr lang="zh-TW" altLang="en-US" smtClean="0"/>
              <a:t>2018/5/7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en-US" altLang="zh-TW" dirty="0" smtClean="0"/>
              <a:t>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575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72.png"/><Relationship Id="rId7" Type="http://schemas.microsoft.com/office/2007/relationships/hdphoto" Target="../media/hdphoto4.wdp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jpg"/><Relationship Id="rId4" Type="http://schemas.microsoft.com/office/2007/relationships/hdphoto" Target="../media/hdphoto3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9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13" Type="http://schemas.openxmlformats.org/officeDocument/2006/relationships/image" Target="../media/image112.jpeg"/><Relationship Id="rId18" Type="http://schemas.openxmlformats.org/officeDocument/2006/relationships/image" Target="../media/image117.jpeg"/><Relationship Id="rId3" Type="http://schemas.openxmlformats.org/officeDocument/2006/relationships/image" Target="../media/image102.jpeg"/><Relationship Id="rId21" Type="http://schemas.openxmlformats.org/officeDocument/2006/relationships/image" Target="../media/image120.jpe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17" Type="http://schemas.openxmlformats.org/officeDocument/2006/relationships/image" Target="../media/image116.jpeg"/><Relationship Id="rId25" Type="http://schemas.openxmlformats.org/officeDocument/2006/relationships/image" Target="../media/image124.jpeg"/><Relationship Id="rId2" Type="http://schemas.openxmlformats.org/officeDocument/2006/relationships/image" Target="../media/image101.jpeg"/><Relationship Id="rId16" Type="http://schemas.openxmlformats.org/officeDocument/2006/relationships/image" Target="../media/image115.jpeg"/><Relationship Id="rId20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24" Type="http://schemas.openxmlformats.org/officeDocument/2006/relationships/image" Target="../media/image123.jpeg"/><Relationship Id="rId5" Type="http://schemas.openxmlformats.org/officeDocument/2006/relationships/image" Target="../media/image104.jpeg"/><Relationship Id="rId15" Type="http://schemas.openxmlformats.org/officeDocument/2006/relationships/image" Target="../media/image114.jpeg"/><Relationship Id="rId23" Type="http://schemas.openxmlformats.org/officeDocument/2006/relationships/image" Target="../media/image122.jpeg"/><Relationship Id="rId10" Type="http://schemas.openxmlformats.org/officeDocument/2006/relationships/image" Target="../media/image109.jpeg"/><Relationship Id="rId19" Type="http://schemas.openxmlformats.org/officeDocument/2006/relationships/image" Target="../media/image118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Relationship Id="rId14" Type="http://schemas.openxmlformats.org/officeDocument/2006/relationships/image" Target="../media/image113.jpeg"/><Relationship Id="rId22" Type="http://schemas.openxmlformats.org/officeDocument/2006/relationships/image" Target="../media/image12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4.png"/><Relationship Id="rId4" Type="http://schemas.openxmlformats.org/officeDocument/2006/relationships/image" Target="../media/image1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66203" y="1755409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TW" sz="8000" b="1" dirty="0" smtClean="0">
                <a:solidFill>
                  <a:schemeClr val="accent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1807</a:t>
            </a:r>
            <a:endParaRPr lang="zh-TW" altLang="en-US" sz="8000" b="1" dirty="0">
              <a:solidFill>
                <a:schemeClr val="accent1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0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655626" y="1832230"/>
            <a:ext cx="5675497" cy="1908215"/>
            <a:chOff x="1847400" y="1742719"/>
            <a:chExt cx="5675497" cy="1908215"/>
          </a:xfrm>
        </p:grpSpPr>
        <p:grpSp>
          <p:nvGrpSpPr>
            <p:cNvPr id="4" name="群組 3"/>
            <p:cNvGrpSpPr/>
            <p:nvPr/>
          </p:nvGrpSpPr>
          <p:grpSpPr>
            <a:xfrm>
              <a:off x="1847400" y="1840176"/>
              <a:ext cx="5675497" cy="1480023"/>
              <a:chOff x="1515878" y="1830832"/>
              <a:chExt cx="5675497" cy="1480023"/>
            </a:xfrm>
          </p:grpSpPr>
          <p:sp>
            <p:nvSpPr>
              <p:cNvPr id="6" name="圓角矩形 5"/>
              <p:cNvSpPr/>
              <p:nvPr/>
            </p:nvSpPr>
            <p:spPr>
              <a:xfrm>
                <a:off x="2534443" y="2023155"/>
                <a:ext cx="4656932" cy="1095375"/>
              </a:xfrm>
              <a:prstGeom prst="roundRect">
                <a:avLst/>
              </a:prstGeom>
              <a:solidFill>
                <a:srgbClr val="FF7C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5878" y="1830832"/>
                <a:ext cx="1522598" cy="14800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文字方塊 11"/>
              <p:cNvSpPr txBox="1"/>
              <p:nvPr/>
            </p:nvSpPr>
            <p:spPr>
              <a:xfrm>
                <a:off x="3038475" y="2247676"/>
                <a:ext cx="38766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solidFill>
                      <a:schemeClr val="bg1"/>
                    </a:solidFill>
                    <a:latin typeface="Microsoft JhengHei UI" pitchFamily="34" charset="-120"/>
                    <a:ea typeface="Microsoft JhengHei UI" pitchFamily="34" charset="-120"/>
                  </a:rPr>
                  <a:t>研究各項可行</a:t>
                </a:r>
                <a:r>
                  <a:rPr lang="zh-TW" altLang="en-US" sz="3600" b="1" dirty="0" smtClean="0">
                    <a:solidFill>
                      <a:schemeClr val="bg1"/>
                    </a:solidFill>
                    <a:latin typeface="Microsoft JhengHei UI" pitchFamily="34" charset="-120"/>
                    <a:ea typeface="Microsoft JhengHei UI" pitchFamily="34" charset="-120"/>
                  </a:rPr>
                  <a:t>政策</a:t>
                </a:r>
                <a:endParaRPr lang="zh-TW" altLang="en-US" sz="3600" dirty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2178925" y="1742719"/>
              <a:ext cx="860955" cy="19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0" b="1" dirty="0" smtClean="0">
                  <a:solidFill>
                    <a:schemeClr val="bg1"/>
                  </a:solidFill>
                  <a:ea typeface="Microsoft JhengHei UI" panose="020B0604030504040204" pitchFamily="34" charset="-120"/>
                </a:rPr>
                <a:t>2</a:t>
              </a:r>
            </a:p>
            <a:p>
              <a:endParaRPr lang="zh-TW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656329" y="3552214"/>
            <a:ext cx="5674794" cy="1908215"/>
            <a:chOff x="2865262" y="3447391"/>
            <a:chExt cx="5674794" cy="1908215"/>
          </a:xfrm>
        </p:grpSpPr>
        <p:sp>
          <p:nvSpPr>
            <p:cNvPr id="7" name="圓角矩形 6"/>
            <p:cNvSpPr/>
            <p:nvPr/>
          </p:nvSpPr>
          <p:spPr>
            <a:xfrm>
              <a:off x="3883125" y="3749833"/>
              <a:ext cx="4656931" cy="1095375"/>
            </a:xfrm>
            <a:prstGeom prst="roundRect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5262" y="3557511"/>
              <a:ext cx="1522597" cy="1480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文字方塊 12"/>
            <p:cNvSpPr txBox="1"/>
            <p:nvPr/>
          </p:nvSpPr>
          <p:spPr>
            <a:xfrm>
              <a:off x="4387156" y="3974355"/>
              <a:ext cx="3876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rPr>
                <a:t>提出</a:t>
              </a:r>
              <a:r>
                <a:rPr lang="zh-TW" altLang="en-US" sz="3600" b="1" dirty="0" smtClean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rPr>
                <a:t>我方</a:t>
              </a:r>
              <a:r>
                <a:rPr lang="zh-TW" altLang="en-US" sz="3600" b="1" dirty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rPr>
                <a:t>解決方案</a:t>
              </a:r>
              <a:endParaRPr lang="zh-TW" altLang="en-US" sz="3600" dirty="0">
                <a:solidFill>
                  <a:schemeClr val="bg1"/>
                </a:solidFill>
                <a:latin typeface="Microsoft JhengHei UI" pitchFamily="34" charset="-120"/>
                <a:ea typeface="Microsoft JhengHei UI" pitchFamily="34" charset="-12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196082" y="3447391"/>
              <a:ext cx="860955" cy="19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0" b="1" dirty="0" smtClean="0">
                  <a:solidFill>
                    <a:schemeClr val="bg1"/>
                  </a:solidFill>
                  <a:ea typeface="Microsoft JhengHei UI" panose="020B0604030504040204" pitchFamily="34" charset="-120"/>
                </a:rPr>
                <a:t>3</a:t>
              </a:r>
            </a:p>
            <a:p>
              <a:endParaRPr lang="zh-TW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655626" y="5174553"/>
            <a:ext cx="5675497" cy="1908215"/>
            <a:chOff x="3883125" y="5166587"/>
            <a:chExt cx="5675497" cy="1908215"/>
          </a:xfrm>
        </p:grpSpPr>
        <p:sp>
          <p:nvSpPr>
            <p:cNvPr id="10" name="圓角矩形 9"/>
            <p:cNvSpPr/>
            <p:nvPr/>
          </p:nvSpPr>
          <p:spPr>
            <a:xfrm>
              <a:off x="4901692" y="5459075"/>
              <a:ext cx="4656930" cy="107870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3125" y="5258418"/>
              <a:ext cx="1522598" cy="14800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文字方塊 13"/>
            <p:cNvSpPr txBox="1"/>
            <p:nvPr/>
          </p:nvSpPr>
          <p:spPr>
            <a:xfrm>
              <a:off x="5406425" y="5675262"/>
              <a:ext cx="3876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rPr>
                <a:t>提出</a:t>
              </a:r>
              <a:r>
                <a:rPr lang="zh-TW" altLang="en-US" sz="3600" b="1" dirty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rPr>
                <a:t>行動方案</a:t>
              </a:r>
              <a:endParaRPr lang="zh-TW" altLang="en-US" sz="3600" dirty="0">
                <a:solidFill>
                  <a:schemeClr val="bg1"/>
                </a:solidFill>
                <a:latin typeface="Microsoft JhengHei UI" pitchFamily="34" charset="-120"/>
                <a:ea typeface="Microsoft JhengHei UI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213946" y="5166587"/>
              <a:ext cx="860955" cy="19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0" b="1" dirty="0" smtClean="0">
                  <a:solidFill>
                    <a:schemeClr val="bg1"/>
                  </a:solidFill>
                  <a:ea typeface="Microsoft JhengHei UI" panose="020B0604030504040204" pitchFamily="34" charset="-120"/>
                </a:rPr>
                <a:t>4</a:t>
              </a:r>
            </a:p>
            <a:p>
              <a:endParaRPr lang="zh-TW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655626" y="18872"/>
            <a:ext cx="5675497" cy="1908215"/>
            <a:chOff x="655626" y="18872"/>
            <a:chExt cx="5675497" cy="1908215"/>
          </a:xfrm>
        </p:grpSpPr>
        <p:sp>
          <p:nvSpPr>
            <p:cNvPr id="5" name="圓角矩形 4"/>
            <p:cNvSpPr/>
            <p:nvPr/>
          </p:nvSpPr>
          <p:spPr>
            <a:xfrm>
              <a:off x="1674192" y="328343"/>
              <a:ext cx="4656931" cy="1095375"/>
            </a:xfrm>
            <a:prstGeom prst="roundRect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626" y="136022"/>
              <a:ext cx="1522597" cy="1480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987148" y="18872"/>
              <a:ext cx="860955" cy="19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0" b="1" dirty="0" smtClean="0">
                  <a:solidFill>
                    <a:schemeClr val="bg1"/>
                  </a:solidFill>
                  <a:ea typeface="Microsoft JhengHei UI" panose="020B0604030504040204" pitchFamily="34" charset="-120"/>
                </a:rPr>
                <a:t>1</a:t>
              </a:r>
            </a:p>
            <a:p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文字方塊 2"/>
            <p:cNvSpPr txBox="1"/>
            <p:nvPr/>
          </p:nvSpPr>
          <p:spPr>
            <a:xfrm>
              <a:off x="2178223" y="552864"/>
              <a:ext cx="3876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solidFill>
                    <a:schemeClr val="bg1"/>
                  </a:solidFill>
                  <a:latin typeface="Microsoft JhengHei UI" pitchFamily="34" charset="-120"/>
                  <a:ea typeface="Microsoft JhengHei UI" pitchFamily="34" charset="-120"/>
                </a:rPr>
                <a:t>確認公共政策問題</a:t>
              </a:r>
              <a:endParaRPr lang="zh-TW" altLang="en-US" sz="3600" dirty="0">
                <a:solidFill>
                  <a:schemeClr val="bg1"/>
                </a:solidFill>
                <a:latin typeface="Microsoft JhengHei UI" pitchFamily="34" charset="-120"/>
                <a:ea typeface="Microsoft JhengHei UI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52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0987 -0.00116 " pathEditMode="relative" rAng="0" ptsTypes="AA">
                                      <p:cBhvr>
                                        <p:cTn id="6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5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0.18515 -0.0007 " pathEditMode="relative" rAng="0" ptsTypes="AA">
                                      <p:cBhvr>
                                        <p:cTn id="8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8" y="-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022E-16 L 0.2457 0.00116 " pathEditMode="relative" rAng="0" ptsTypes="AA">
                                      <p:cBhvr>
                                        <p:cTn id="10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23274" y="3842720"/>
            <a:ext cx="7152249" cy="1325563"/>
          </a:xfrm>
        </p:spPr>
        <p:txBody>
          <a:bodyPr>
            <a:noAutofit/>
          </a:bodyPr>
          <a:lstStyle/>
          <a:p>
            <a:r>
              <a:rPr lang="zh-TW" altLang="en-US" sz="6600" b="1" dirty="0" smtClean="0">
                <a:solidFill>
                  <a:srgbClr val="99CC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確認公共政策問題</a:t>
            </a:r>
            <a:endParaRPr lang="zh-TW" altLang="en-US" sz="6600" b="1" dirty="0">
              <a:solidFill>
                <a:srgbClr val="99CC0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0" y="2039816"/>
            <a:ext cx="12192000" cy="0"/>
          </a:xfrm>
          <a:prstGeom prst="line">
            <a:avLst/>
          </a:prstGeom>
          <a:ln w="254000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橢圓 6"/>
          <p:cNvSpPr/>
          <p:nvPr/>
        </p:nvSpPr>
        <p:spPr>
          <a:xfrm>
            <a:off x="5018653" y="998805"/>
            <a:ext cx="2154703" cy="2096086"/>
          </a:xfrm>
          <a:prstGeom prst="ellipse">
            <a:avLst/>
          </a:prstGeom>
          <a:solidFill>
            <a:srgbClr val="99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614645" y="1069151"/>
            <a:ext cx="962715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1500" b="1" dirty="0" smtClean="0">
                <a:solidFill>
                  <a:schemeClr val="bg1"/>
                </a:solidFill>
                <a:ea typeface="Microsoft JhengHei UI" panose="020B0604030504040204" pitchFamily="34" charset="-120"/>
              </a:rPr>
              <a:t>1</a:t>
            </a:r>
          </a:p>
          <a:p>
            <a:endParaRPr lang="zh-TW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2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4" name="橢圓 3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45" y="2471737"/>
            <a:ext cx="3767137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 descr="C:\Users\Steven Hung\Desktop\簡報檔案\圖片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08" y="3464824"/>
            <a:ext cx="3614737" cy="324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352865" y="2017024"/>
            <a:ext cx="3160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82</a:t>
            </a:r>
            <a:r>
              <a:rPr lang="zh-TW" altLang="en-US" sz="66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 萬人</a:t>
            </a:r>
            <a:endParaRPr lang="zh-TW" altLang="en-US" sz="66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一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台灣的新移民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534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標題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7973" y="2068694"/>
            <a:ext cx="7456054" cy="386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二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問題調查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1337796" y="10269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-</a:t>
            </a:r>
            <a:r>
              <a:rPr lang="zh-TW" altLang="en-US" sz="40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台中 東協廣場</a:t>
            </a:r>
            <a:endParaRPr lang="zh-TW" altLang="en-US" sz="40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9" name="橢圓 18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398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標題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2783" y="2563579"/>
            <a:ext cx="2730154" cy="221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二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問題調查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586" y="1466850"/>
            <a:ext cx="1796196" cy="1796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群組 1"/>
          <p:cNvGrpSpPr/>
          <p:nvPr/>
        </p:nvGrpSpPr>
        <p:grpSpPr>
          <a:xfrm>
            <a:off x="6931451" y="4280753"/>
            <a:ext cx="1796196" cy="1796196"/>
            <a:chOff x="6931451" y="4280753"/>
            <a:chExt cx="1796196" cy="179619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1451" y="4280753"/>
              <a:ext cx="1796196" cy="1796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流程圖: 接點 10"/>
            <p:cNvSpPr/>
            <p:nvPr/>
          </p:nvSpPr>
          <p:spPr>
            <a:xfrm>
              <a:off x="7311053" y="4981575"/>
              <a:ext cx="122577" cy="95250"/>
            </a:xfrm>
            <a:prstGeom prst="flowChartConnector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746684" y="5572125"/>
            <a:ext cx="288307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2362199" y="5040094"/>
            <a:ext cx="2143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訪談</a:t>
            </a:r>
            <a:endParaRPr lang="zh-TW" altLang="en-US" sz="36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8838863" y="4855685"/>
            <a:ext cx="2143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真實想法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8838863" y="2045214"/>
            <a:ext cx="2143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問題核心</a:t>
            </a:r>
            <a:endParaRPr lang="zh-TW" altLang="en-US" sz="36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cxnSp>
        <p:nvCxnSpPr>
          <p:cNvPr id="20" name="直線單箭頭接點 19"/>
          <p:cNvCxnSpPr/>
          <p:nvPr/>
        </p:nvCxnSpPr>
        <p:spPr>
          <a:xfrm flipV="1">
            <a:off x="5210175" y="2828925"/>
            <a:ext cx="1066800" cy="53340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>
            <a:off x="5210175" y="4124325"/>
            <a:ext cx="1066800" cy="65516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9" name="橢圓 18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橢圓 24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橢圓 25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21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二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問題調查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952875"/>
            <a:ext cx="21907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56" y="3952875"/>
            <a:ext cx="21907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橢圓形圖說文字 13"/>
          <p:cNvSpPr/>
          <p:nvPr/>
        </p:nvSpPr>
        <p:spPr>
          <a:xfrm>
            <a:off x="8085124" y="1943100"/>
            <a:ext cx="2010317" cy="1733549"/>
          </a:xfrm>
          <a:prstGeom prst="wedgeEllipseCallout">
            <a:avLst>
              <a:gd name="adj1" fmla="val -31389"/>
              <a:gd name="adj2" fmla="val 72438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圖說文字 14"/>
          <p:cNvSpPr/>
          <p:nvPr/>
        </p:nvSpPr>
        <p:spPr>
          <a:xfrm>
            <a:off x="819150" y="1695451"/>
            <a:ext cx="3124200" cy="1819274"/>
          </a:xfrm>
          <a:prstGeom prst="wedgeRoundRectCallout">
            <a:avLst>
              <a:gd name="adj1" fmla="val 46744"/>
              <a:gd name="adj2" fmla="val 8577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excuse me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942974" y="1820258"/>
            <a:ext cx="3152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你好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請問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……</a:t>
            </a:r>
          </a:p>
          <a:p>
            <a:endParaRPr lang="en-US" altLang="zh-TW" sz="3200" dirty="0" smtClean="0"/>
          </a:p>
          <a:p>
            <a:r>
              <a:rPr lang="en-US" altLang="zh-TW" sz="3200" dirty="0" smtClean="0">
                <a:cs typeface="Times New Roman" pitchFamily="18" charset="0"/>
              </a:rPr>
              <a:t>Excuse me,……</a:t>
            </a:r>
            <a:endParaRPr lang="zh-TW" altLang="en-US" sz="3200" dirty="0">
              <a:cs typeface="Times New Roman" pitchFamily="18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8575932" y="1891545"/>
            <a:ext cx="10287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0" b="1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?</a:t>
            </a:r>
            <a:endParaRPr lang="zh-TW" altLang="en-US" sz="11000" b="1" dirty="0">
              <a:solidFill>
                <a:srgbClr val="FF000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7" name="橢圓 16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016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副標題 2"/>
          <p:cNvSpPr txBox="1">
            <a:spLocks/>
          </p:cNvSpPr>
          <p:nvPr/>
        </p:nvSpPr>
        <p:spPr>
          <a:xfrm>
            <a:off x="4567096" y="4949824"/>
            <a:ext cx="3752850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4400" b="1" dirty="0" smtClean="0">
                <a:solidFill>
                  <a:srgbClr val="99CC00"/>
                </a:solidFill>
                <a:latin typeface="微軟正黑體" pitchFamily="34" charset="-120"/>
                <a:ea typeface="微軟正黑體" pitchFamily="34" charset="-120"/>
              </a:rPr>
              <a:t>語言問題</a:t>
            </a:r>
            <a:endParaRPr lang="zh-TW" altLang="en-US" sz="4400" b="1" dirty="0">
              <a:solidFill>
                <a:srgbClr val="99CC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373" y="1681304"/>
            <a:ext cx="2738296" cy="273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三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問卷分析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21" name="橢圓 20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144" name="內容版面配置區 614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333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三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問卷分析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aphicFrame>
        <p:nvGraphicFramePr>
          <p:cNvPr id="12" name="內容版面配置區 11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文字方塊 15"/>
          <p:cNvSpPr txBox="1"/>
          <p:nvPr/>
        </p:nvSpPr>
        <p:spPr>
          <a:xfrm>
            <a:off x="6362952" y="3315591"/>
            <a:ext cx="2295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71</a:t>
            </a:r>
            <a:r>
              <a:rPr lang="zh-TW" altLang="en-US" sz="60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60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%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6305794" y="4209232"/>
            <a:ext cx="1800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latin typeface="Microsoft JhengHei UI" pitchFamily="34" charset="-120"/>
                <a:ea typeface="Microsoft JhengHei UI" pitchFamily="34" charset="-120"/>
              </a:rPr>
              <a:t>飲食</a:t>
            </a:r>
          </a:p>
        </p:txBody>
      </p:sp>
      <p:sp>
        <p:nvSpPr>
          <p:cNvPr id="18" name="標題 1"/>
          <p:cNvSpPr txBox="1">
            <a:spLocks/>
          </p:cNvSpPr>
          <p:nvPr/>
        </p:nvSpPr>
        <p:spPr>
          <a:xfrm>
            <a:off x="1337796" y="9547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-</a:t>
            </a:r>
            <a:r>
              <a:rPr lang="zh-TW" altLang="en-US" sz="40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語言問題所導致的生活問題</a:t>
            </a:r>
            <a:endParaRPr lang="zh-TW" altLang="en-US" sz="40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4" name="橢圓 13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76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6" grpId="0"/>
      <p:bldP spid="16" grpId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三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問卷分析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1337796" y="9668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-</a:t>
            </a:r>
            <a:r>
              <a:rPr lang="zh-TW" altLang="en-US" sz="40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是否有到台灣餐廳用餐的習慣？</a:t>
            </a:r>
          </a:p>
        </p:txBody>
      </p:sp>
      <p:graphicFrame>
        <p:nvGraphicFramePr>
          <p:cNvPr id="12" name="圖表 11"/>
          <p:cNvGraphicFramePr/>
          <p:nvPr>
            <p:extLst/>
          </p:nvPr>
        </p:nvGraphicFramePr>
        <p:xfrm>
          <a:off x="1934695" y="2738967"/>
          <a:ext cx="5980579" cy="4357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7706972" y="2436882"/>
            <a:ext cx="1361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只有</a:t>
            </a:r>
            <a:endParaRPr lang="zh-TW" altLang="en-US" sz="400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6145206" y="2790825"/>
            <a:ext cx="1457325" cy="6000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9068522" y="2442597"/>
            <a:ext cx="13615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14%</a:t>
            </a:r>
            <a:endParaRPr lang="zh-TW" altLang="en-US" sz="400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endParaRPr lang="zh-TW" altLang="en-US" dirty="0"/>
          </a:p>
        </p:txBody>
      </p:sp>
      <p:grpSp>
        <p:nvGrpSpPr>
          <p:cNvPr id="13" name="群組 12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4" name="橢圓 13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811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12" grpId="0">
        <p:bldAsOne/>
      </p:bldGraphic>
      <p:bldP spid="15" grpId="0"/>
      <p:bldP spid="18" grpId="0"/>
      <p:bldP spid="1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雲朵形 3"/>
          <p:cNvSpPr/>
          <p:nvPr/>
        </p:nvSpPr>
        <p:spPr>
          <a:xfrm>
            <a:off x="1267096" y="975959"/>
            <a:ext cx="10737669" cy="4471252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三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問卷分析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4098" name="Picture 2" descr="C:\Users\Steven Hung\Desktop\83221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10" y="4731204"/>
            <a:ext cx="2024386" cy="202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662" l="9657" r="937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63" y="1937776"/>
            <a:ext cx="2747382" cy="27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481" y="1679521"/>
            <a:ext cx="2619911" cy="3051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9286875" y="2974578"/>
            <a:ext cx="1428750" cy="597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858" l="9843" r="899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516" y="1570109"/>
            <a:ext cx="2748318" cy="3030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5" name="橢圓 14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89"/>
          <a:stretch/>
        </p:blipFill>
        <p:spPr bwMode="auto">
          <a:xfrm>
            <a:off x="7589707" y="3672208"/>
            <a:ext cx="2748318" cy="92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37"/>
          <a:stretch/>
        </p:blipFill>
        <p:spPr bwMode="auto">
          <a:xfrm>
            <a:off x="2368099" y="3787704"/>
            <a:ext cx="2747382" cy="86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橢圓 4"/>
          <p:cNvSpPr/>
          <p:nvPr/>
        </p:nvSpPr>
        <p:spPr>
          <a:xfrm>
            <a:off x="2039621" y="5117083"/>
            <a:ext cx="332200" cy="332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2330584" y="4735347"/>
            <a:ext cx="440506" cy="44050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164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 txBox="1">
            <a:spLocks/>
          </p:cNvSpPr>
          <p:nvPr/>
        </p:nvSpPr>
        <p:spPr>
          <a:xfrm>
            <a:off x="819150" y="134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四</a:t>
            </a:r>
            <a:r>
              <a:rPr lang="zh-TW" altLang="en-US" sz="48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、</a:t>
            </a:r>
            <a:r>
              <a:rPr lang="zh-TW" altLang="en-US" sz="48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方案目標</a:t>
            </a:r>
            <a:endParaRPr lang="zh-TW" altLang="en-US" sz="48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650" y="2533650"/>
            <a:ext cx="2305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33650"/>
            <a:ext cx="2305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2457450" y="5267325"/>
            <a:ext cx="1809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語言</a:t>
            </a:r>
            <a:endParaRPr lang="zh-TW" altLang="en-US" sz="4400" b="1" dirty="0">
              <a:solidFill>
                <a:srgbClr val="99CC00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319770" y="5267321"/>
            <a:ext cx="2482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99CC00"/>
                </a:solidFill>
                <a:latin typeface="Microsoft JhengHei UI" pitchFamily="34" charset="-120"/>
                <a:ea typeface="Microsoft JhengHei UI" pitchFamily="34" charset="-120"/>
              </a:rPr>
              <a:t>飲食問題</a:t>
            </a:r>
          </a:p>
        </p:txBody>
      </p:sp>
      <p:sp>
        <p:nvSpPr>
          <p:cNvPr id="14" name="向右箭號 13"/>
          <p:cNvSpPr/>
          <p:nvPr/>
        </p:nvSpPr>
        <p:spPr>
          <a:xfrm>
            <a:off x="5291137" y="3486150"/>
            <a:ext cx="1343025" cy="876300"/>
          </a:xfrm>
          <a:prstGeom prst="stripedRightArrow">
            <a:avLst>
              <a:gd name="adj1" fmla="val 39130"/>
              <a:gd name="adj2" fmla="val 75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5" name="群組 14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</p:grpSpPr>
        <p:sp>
          <p:nvSpPr>
            <p:cNvPr id="16" name="橢圓 15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8524930" y="277039"/>
              <a:ext cx="460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3600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1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05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ChangeArrowheads="1"/>
          </p:cNvSpPr>
          <p:nvPr/>
        </p:nvSpPr>
        <p:spPr bwMode="auto">
          <a:xfrm>
            <a:off x="754063" y="576263"/>
            <a:ext cx="4837112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zh-CN" altLang="en-US" sz="6600" b="1">
                <a:solidFill>
                  <a:schemeClr val="bg1"/>
                </a:solidFill>
                <a:latin typeface="OCR A Extended" panose="02010509020102010303" pitchFamily="50" charset="0"/>
                <a:ea typeface="Microsoft JhengHei UI" panose="020B0604030504040204" pitchFamily="34" charset="-120"/>
                <a:sym typeface="OCR A Extended" panose="02010509020102010303" pitchFamily="50" charset="0"/>
              </a:rPr>
              <a:t>陳碩苹</a:t>
            </a:r>
            <a:endParaRPr lang="zh-CN" altLang="en-US">
              <a:solidFill>
                <a:srgbClr val="000000"/>
              </a:solidFill>
              <a:latin typeface="Calibri" panose="020F0502020204030204" pitchFamily="34" charset="0"/>
              <a:sym typeface="SimSun" panose="02010600030101010101" pitchFamily="2" charset="-122"/>
            </a:endParaRPr>
          </a:p>
        </p:txBody>
      </p:sp>
      <p:sp>
        <p:nvSpPr>
          <p:cNvPr id="16387" name="直線接點 4"/>
          <p:cNvSpPr>
            <a:spLocks noChangeShapeType="1"/>
          </p:cNvSpPr>
          <p:nvPr/>
        </p:nvSpPr>
        <p:spPr bwMode="auto">
          <a:xfrm>
            <a:off x="0" y="2039938"/>
            <a:ext cx="12192000" cy="1587"/>
          </a:xfrm>
          <a:prstGeom prst="line">
            <a:avLst/>
          </a:prstGeom>
          <a:noFill/>
          <a:ln w="254000" cap="flat" cmpd="sng">
            <a:solidFill>
              <a:srgbClr val="FF7C8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  <a:sym typeface="新細明體" panose="02020500000000000000" pitchFamily="18" charset="-120"/>
            </a:endParaRPr>
          </a:p>
        </p:txBody>
      </p:sp>
      <p:sp>
        <p:nvSpPr>
          <p:cNvPr id="16388" name="橢圓 5"/>
          <p:cNvSpPr>
            <a:spLocks noChangeArrowheads="1"/>
          </p:cNvSpPr>
          <p:nvPr/>
        </p:nvSpPr>
        <p:spPr bwMode="auto">
          <a:xfrm>
            <a:off x="5018088" y="998538"/>
            <a:ext cx="2154237" cy="2097087"/>
          </a:xfrm>
          <a:prstGeom prst="ellipse">
            <a:avLst/>
          </a:pr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新細明體" panose="02020500000000000000" pitchFamily="18" charset="-120"/>
              <a:ea typeface="新細明體" panose="02020500000000000000" pitchFamily="18" charset="-120"/>
              <a:sym typeface="新細明體" panose="02020500000000000000" pitchFamily="18" charset="-120"/>
            </a:endParaRPr>
          </a:p>
        </p:txBody>
      </p:sp>
      <p:sp>
        <p:nvSpPr>
          <p:cNvPr id="16389" name="矩形 6"/>
          <p:cNvSpPr>
            <a:spLocks noChangeArrowheads="1"/>
          </p:cNvSpPr>
          <p:nvPr/>
        </p:nvSpPr>
        <p:spPr bwMode="auto">
          <a:xfrm>
            <a:off x="5629275" y="1069975"/>
            <a:ext cx="962025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1500" b="1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2</a:t>
            </a:r>
            <a:endParaRPr lang="zh-TW" altLang="en-US" sz="11500" b="1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endParaRPr lang="zh-TW" altLang="en-US" b="1">
              <a:solidFill>
                <a:schemeClr val="bg1"/>
              </a:solidFill>
              <a:latin typeface="Calibri" panose="020F0502020204030204" pitchFamily="34" charset="0"/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sp>
        <p:nvSpPr>
          <p:cNvPr id="16390" name="標題 1"/>
          <p:cNvSpPr>
            <a:spLocks noGrp="1" noChangeArrowheads="1"/>
          </p:cNvSpPr>
          <p:nvPr/>
        </p:nvSpPr>
        <p:spPr bwMode="auto">
          <a:xfrm>
            <a:off x="2724150" y="3843338"/>
            <a:ext cx="7151688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zh-CN" sz="6600" b="1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研究各項可行政策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72293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kindergarden-children-and-tea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2044700"/>
            <a:ext cx="271145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7412" name="Picture 6" descr="students-on-cl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425" y="1882775"/>
            <a:ext cx="2722563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7413" name="Text Box 7"/>
          <p:cNvSpPr>
            <a:spLocks noChangeArrowheads="1"/>
          </p:cNvSpPr>
          <p:nvPr/>
        </p:nvSpPr>
        <p:spPr bwMode="auto">
          <a:xfrm>
            <a:off x="731838" y="4884738"/>
            <a:ext cx="278923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36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國際日</a:t>
            </a:r>
            <a:endParaRPr lang="zh-CN"/>
          </a:p>
        </p:txBody>
      </p:sp>
      <p:sp>
        <p:nvSpPr>
          <p:cNvPr id="17414" name="Text Box 8"/>
          <p:cNvSpPr>
            <a:spLocks noChangeArrowheads="1"/>
          </p:cNvSpPr>
          <p:nvPr/>
        </p:nvSpPr>
        <p:spPr bwMode="auto">
          <a:xfrm>
            <a:off x="3297238" y="4860925"/>
            <a:ext cx="2651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36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培力計畫</a:t>
            </a:r>
            <a:endParaRPr lang="zh-CN"/>
          </a:p>
        </p:txBody>
      </p:sp>
      <p:sp>
        <p:nvSpPr>
          <p:cNvPr id="17415" name="Text Box 9"/>
          <p:cNvSpPr>
            <a:spLocks noChangeArrowheads="1"/>
          </p:cNvSpPr>
          <p:nvPr/>
        </p:nvSpPr>
        <p:spPr bwMode="auto">
          <a:xfrm>
            <a:off x="6032500" y="4867275"/>
            <a:ext cx="23463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36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教師研習</a:t>
            </a:r>
            <a:endParaRPr lang="zh-CN"/>
          </a:p>
        </p:txBody>
      </p:sp>
      <p:sp>
        <p:nvSpPr>
          <p:cNvPr id="17416" name="Text Box 10"/>
          <p:cNvSpPr>
            <a:spLocks noChangeArrowheads="1"/>
          </p:cNvSpPr>
          <p:nvPr/>
        </p:nvSpPr>
        <p:spPr bwMode="auto">
          <a:xfrm>
            <a:off x="8528050" y="4840288"/>
            <a:ext cx="35194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36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母語傳承課程</a:t>
            </a:r>
            <a:endParaRPr lang="zh-CN"/>
          </a:p>
        </p:txBody>
      </p:sp>
      <p:pic>
        <p:nvPicPr>
          <p:cNvPr id="17417" name="Picture 17" descr="worldw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2276475"/>
            <a:ext cx="2386012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7419" name="標題 1"/>
          <p:cNvSpPr>
            <a:spLocks noChangeArrowheads="1"/>
          </p:cNvSpPr>
          <p:nvPr/>
        </p:nvSpPr>
        <p:spPr bwMode="auto">
          <a:xfrm>
            <a:off x="542925" y="17145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zh-TW" altLang="zh-TW" sz="4400" b="1">
              <a:solidFill>
                <a:srgbClr val="FF5050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sym typeface="Microsoft JhengHei UI Light" panose="020B0304030504040204" pitchFamily="34" charset="-120"/>
            </a:endParaRPr>
          </a:p>
        </p:txBody>
      </p:sp>
      <p:grpSp>
        <p:nvGrpSpPr>
          <p:cNvPr id="17420" name="Group 12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17421" name="橢圓 26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7422" name="橢圓 27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7423" name="橢圓 28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7424" name="橢圓 29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7425" name="矩形 30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17426" name="標題 4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 smtClean="0">
                <a:solidFill>
                  <a:srgbClr val="FF71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政府</a:t>
            </a:r>
            <a:r>
              <a:rPr lang="zh-TW" altLang="en-US" b="1" dirty="0">
                <a:solidFill>
                  <a:srgbClr val="FF71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－</a:t>
            </a:r>
            <a:r>
              <a:rPr lang="zh-CN" b="1" dirty="0" smtClean="0">
                <a:solidFill>
                  <a:srgbClr val="FF71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全國</a:t>
            </a:r>
            <a:r>
              <a:rPr lang="zh-CN" b="1" dirty="0">
                <a:solidFill>
                  <a:srgbClr val="FF71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新住民火炬計畫</a:t>
            </a:r>
            <a:endParaRPr lang="zh-CN" dirty="0">
              <a:solidFill>
                <a:srgbClr val="FF717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20" name="Picture 2" descr="avatar (1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5" y="2143125"/>
            <a:ext cx="23082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 Box 4"/>
          <p:cNvSpPr>
            <a:spLocks noChangeArrowheads="1"/>
          </p:cNvSpPr>
          <p:nvPr/>
        </p:nvSpPr>
        <p:spPr bwMode="auto">
          <a:xfrm>
            <a:off x="3638609" y="2921169"/>
            <a:ext cx="49147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TW" altLang="en-US" sz="6000" b="1" dirty="0" smtClean="0">
                <a:solidFill>
                  <a:srgbClr val="FF5050"/>
                </a:solidFill>
                <a:ea typeface="Microsoft JhengHei UI Light" panose="020B0304030504040204" pitchFamily="34" charset="-120"/>
              </a:rPr>
              <a:t>一、</a:t>
            </a:r>
            <a:r>
              <a:rPr lang="zh-CN" sz="6000" b="1" dirty="0" smtClean="0">
                <a:solidFill>
                  <a:srgbClr val="FF5050"/>
                </a:solidFill>
                <a:ea typeface="Microsoft JhengHei UI Light" panose="020B0304030504040204" pitchFamily="34" charset="-120"/>
              </a:rPr>
              <a:t>政府</a:t>
            </a:r>
            <a:r>
              <a:rPr lang="zh-CN" sz="6000" b="1" dirty="0">
                <a:solidFill>
                  <a:srgbClr val="FF5050"/>
                </a:solidFill>
                <a:ea typeface="Microsoft JhengHei UI Light" panose="020B0304030504040204" pitchFamily="34" charset="-120"/>
              </a:rPr>
              <a:t>政策</a:t>
            </a:r>
            <a:endParaRPr lang="zh-CN" sz="1200" dirty="0"/>
          </a:p>
        </p:txBody>
      </p:sp>
    </p:spTree>
    <p:extLst>
      <p:ext uri="{BB962C8B-B14F-4D97-AF65-F5344CB8AC3E}">
        <p14:creationId xmlns:p14="http://schemas.microsoft.com/office/powerpoint/2010/main" val="235862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ldLvl="0" autoUpdateAnimBg="0"/>
      <p:bldP spid="17414" grpId="0" bldLvl="0" autoUpdateAnimBg="0"/>
      <p:bldP spid="17415" grpId="0" bldLvl="0" autoUpdateAnimBg="0"/>
      <p:bldP spid="17416" grpId="0" bldLvl="0" autoUpdateAnimBg="0"/>
      <p:bldP spid="17426" grpId="0" bldLvl="0" animBg="1" autoUpdateAnimBg="0"/>
      <p:bldP spid="17410" grpId="0" bldLvl="0" autoUpdateAnimBg="0"/>
      <p:bldP spid="17410" grpId="1" bldLvl="0" autoUpdateAnimBg="0"/>
      <p:bldP spid="17410" grpId="2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政府</a:t>
            </a:r>
            <a:r>
              <a:rPr lang="zh-TW" altLang="en-US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－</a:t>
            </a:r>
            <a:r>
              <a:rPr lang="zh-CN" b="1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新</a:t>
            </a:r>
            <a:r>
              <a:rPr lang="zh-CN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南向政策</a:t>
            </a:r>
            <a:endParaRPr lang="zh-CN" dirty="0">
              <a:solidFill>
                <a:srgbClr val="FF7C8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8435" name="Picture 2" descr="agreement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419225"/>
            <a:ext cx="3949700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8436" name="Picture 5" descr="co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5199063"/>
            <a:ext cx="1490663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8437" name="Picture 6" descr="businessm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38" y="2225675"/>
            <a:ext cx="1423987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8438" name="Picture 7" descr="volunte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4086225"/>
            <a:ext cx="1751013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8439" name="Picture 8" descr="businessman (1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4054475"/>
            <a:ext cx="17335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8440" name="Picture 9" descr="trave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75" y="1958975"/>
            <a:ext cx="155575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8441" name="Text Box 10"/>
          <p:cNvSpPr>
            <a:spLocks noChangeArrowheads="1"/>
          </p:cNvSpPr>
          <p:nvPr/>
        </p:nvSpPr>
        <p:spPr bwMode="auto">
          <a:xfrm>
            <a:off x="5673725" y="4327525"/>
            <a:ext cx="14652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貿易 </a:t>
            </a:r>
            <a:endParaRPr lang="zh-TW" altLang="en-US"/>
          </a:p>
        </p:txBody>
      </p:sp>
      <p:sp>
        <p:nvSpPr>
          <p:cNvPr id="18442" name="Text Box 11"/>
          <p:cNvSpPr>
            <a:spLocks noChangeArrowheads="1"/>
          </p:cNvSpPr>
          <p:nvPr/>
        </p:nvSpPr>
        <p:spPr bwMode="auto">
          <a:xfrm>
            <a:off x="3011488" y="2260600"/>
            <a:ext cx="13017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F5050"/>
                </a:solidFill>
                <a:ea typeface="Microsoft JhengHei UI Light" panose="020B0304030504040204" pitchFamily="34" charset="-120"/>
              </a:rPr>
              <a:t>投資</a:t>
            </a:r>
            <a:endParaRPr lang="zh-TW" altLang="en-US" dirty="0"/>
          </a:p>
        </p:txBody>
      </p:sp>
      <p:sp>
        <p:nvSpPr>
          <p:cNvPr id="18443" name="Text Box 12"/>
          <p:cNvSpPr>
            <a:spLocks noChangeArrowheads="1"/>
          </p:cNvSpPr>
          <p:nvPr/>
        </p:nvSpPr>
        <p:spPr bwMode="auto">
          <a:xfrm>
            <a:off x="8429625" y="2259013"/>
            <a:ext cx="15287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rgbClr val="000000"/>
                </a:solidFill>
                <a:latin typeface="Calibri" panose="020F0502020204030204" pitchFamily="34" charset="0"/>
                <a:ea typeface="新細明體" panose="02020500000000000000" pitchFamily="18" charset="-120"/>
                <a:sym typeface="新細明體" panose="02020500000000000000" pitchFamily="18" charset="-120"/>
              </a:rPr>
              <a:t> </a:t>
            </a:r>
            <a:r>
              <a:rPr lang="zh-CN" altLang="en-US" sz="44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觀光 </a:t>
            </a:r>
            <a:endParaRPr lang="zh-TW" altLang="en-US"/>
          </a:p>
        </p:txBody>
      </p:sp>
      <p:sp>
        <p:nvSpPr>
          <p:cNvPr id="18444" name="Text Box 13"/>
          <p:cNvSpPr>
            <a:spLocks noChangeArrowheads="1"/>
          </p:cNvSpPr>
          <p:nvPr/>
        </p:nvSpPr>
        <p:spPr bwMode="auto">
          <a:xfrm>
            <a:off x="3857625" y="3825875"/>
            <a:ext cx="13001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文化</a:t>
            </a:r>
            <a:endParaRPr lang="zh-TW" altLang="en-US"/>
          </a:p>
        </p:txBody>
      </p:sp>
      <p:sp>
        <p:nvSpPr>
          <p:cNvPr id="18445" name="Text Box 14"/>
          <p:cNvSpPr>
            <a:spLocks noChangeArrowheads="1"/>
          </p:cNvSpPr>
          <p:nvPr/>
        </p:nvSpPr>
        <p:spPr bwMode="auto">
          <a:xfrm>
            <a:off x="7296605" y="3787775"/>
            <a:ext cx="14160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400" b="1" dirty="0">
                <a:solidFill>
                  <a:srgbClr val="FF5050"/>
                </a:solidFill>
                <a:ea typeface="Microsoft JhengHei UI Light" panose="020B0304030504040204" pitchFamily="34" charset="-120"/>
              </a:rPr>
              <a:t>人才</a:t>
            </a:r>
            <a:endParaRPr lang="zh-CN" dirty="0"/>
          </a:p>
        </p:txBody>
      </p:sp>
      <p:sp>
        <p:nvSpPr>
          <p:cNvPr id="18446" name="Text Box 15"/>
          <p:cNvSpPr>
            <a:spLocks noChangeArrowheads="1"/>
          </p:cNvSpPr>
          <p:nvPr/>
        </p:nvSpPr>
        <p:spPr bwMode="auto">
          <a:xfrm>
            <a:off x="4652963" y="5432425"/>
            <a:ext cx="3368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800" b="1" dirty="0">
                <a:solidFill>
                  <a:srgbClr val="FF5050"/>
                </a:solidFill>
                <a:ea typeface="Microsoft JhengHei UI Light" panose="020B0304030504040204" pitchFamily="34" charset="-120"/>
              </a:rPr>
              <a:t>經濟共同體</a:t>
            </a:r>
            <a:endParaRPr lang="zh-CN" dirty="0"/>
          </a:p>
        </p:txBody>
      </p: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18448" name="橢圓 28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8449" name="橢圓 29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8450" name="橢圓 30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8451" name="橢圓 31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8452" name="矩形 32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6215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 bldLvl="0" autoUpdateAnimBg="0"/>
      <p:bldP spid="18441" grpId="1" bldLvl="0" autoUpdateAnimBg="0"/>
      <p:bldP spid="18442" grpId="0" bldLvl="0" autoUpdateAnimBg="0"/>
      <p:bldP spid="18442" grpId="1" bldLvl="0" autoUpdateAnimBg="0"/>
      <p:bldP spid="18443" grpId="0" bldLvl="0" autoUpdateAnimBg="0"/>
      <p:bldP spid="18443" grpId="1" bldLvl="0" autoUpdateAnimBg="0"/>
      <p:bldP spid="18443" grpId="2" bldLvl="0" autoUpdateAnimBg="0"/>
      <p:bldP spid="18444" grpId="0" bldLvl="0" autoUpdateAnimBg="0"/>
      <p:bldP spid="18444" grpId="1" bldLvl="0" autoUpdateAnimBg="0"/>
      <p:bldP spid="18445" grpId="0" bldLvl="0" autoUpdateAnimBg="0"/>
      <p:bldP spid="18445" grpId="1" bldLvl="0" autoUpdateAnimBg="0"/>
      <p:bldP spid="184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1722438"/>
            <a:ext cx="11685588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AutoShape 5"/>
          <p:cNvSpPr>
            <a:spLocks noChangeArrowheads="1"/>
          </p:cNvSpPr>
          <p:nvPr/>
        </p:nvSpPr>
        <p:spPr bwMode="auto">
          <a:xfrm>
            <a:off x="519974" y="1640749"/>
            <a:ext cx="7485789" cy="819150"/>
          </a:xfrm>
          <a:prstGeom prst="roundRect">
            <a:avLst>
              <a:gd name="adj" fmla="val 16667"/>
            </a:avLst>
          </a:prstGeom>
          <a:noFill/>
          <a:ln w="63500" cap="flat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zh-TW" altLang="zh-CN">
                <a:solidFill>
                  <a:srgbClr val="000000"/>
                </a:solidFill>
                <a:ea typeface="新細明體" panose="02020500000000000000" pitchFamily="18" charset="-120"/>
              </a:rPr>
              <a:t>     </a:t>
            </a:r>
            <a:endParaRPr lang="zh-TW" altLang="zh-CN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  <a:sym typeface="新細明體" panose="02020500000000000000" pitchFamily="18" charset="-120"/>
            </a:endParaRPr>
          </a:p>
        </p:txBody>
      </p:sp>
      <p:sp>
        <p:nvSpPr>
          <p:cNvPr id="19460" name="AutoShape 12"/>
          <p:cNvSpPr>
            <a:spLocks noChangeArrowheads="1"/>
          </p:cNvSpPr>
          <p:nvPr/>
        </p:nvSpPr>
        <p:spPr bwMode="auto">
          <a:xfrm>
            <a:off x="743449" y="3889375"/>
            <a:ext cx="6256337" cy="539750"/>
          </a:xfrm>
          <a:prstGeom prst="roundRect">
            <a:avLst>
              <a:gd name="adj" fmla="val 16667"/>
            </a:avLst>
          </a:prstGeom>
          <a:noFill/>
          <a:ln w="63500" cap="flat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zh-TW" altLang="zh-CN">
                <a:solidFill>
                  <a:srgbClr val="000000"/>
                </a:solidFill>
                <a:ea typeface="新細明體" panose="02020500000000000000" pitchFamily="18" charset="-120"/>
              </a:rPr>
              <a:t>     </a:t>
            </a:r>
            <a:endParaRPr lang="zh-TW" altLang="zh-CN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  <a:sym typeface="新細明體" panose="02020500000000000000" pitchFamily="18" charset="-120"/>
            </a:endParaRPr>
          </a:p>
        </p:txBody>
      </p:sp>
      <p:sp>
        <p:nvSpPr>
          <p:cNvPr id="19461" name="Text Box 13"/>
          <p:cNvSpPr>
            <a:spLocks noChangeArrowheads="1"/>
          </p:cNvSpPr>
          <p:nvPr/>
        </p:nvSpPr>
        <p:spPr bwMode="auto">
          <a:xfrm>
            <a:off x="3695343" y="2921169"/>
            <a:ext cx="48013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6000" b="1" dirty="0" smtClean="0">
                <a:solidFill>
                  <a:srgbClr val="FF7C80"/>
                </a:solidFill>
                <a:ea typeface="Microsoft JhengHei UI Light" panose="020B0304030504040204" pitchFamily="34" charset="-120"/>
              </a:rPr>
              <a:t>二、</a:t>
            </a:r>
            <a:r>
              <a:rPr lang="zh-CN" altLang="en-US" sz="6000" b="1" dirty="0" smtClean="0">
                <a:solidFill>
                  <a:srgbClr val="FF7C80"/>
                </a:solidFill>
                <a:ea typeface="Microsoft JhengHei UI Light" panose="020B0304030504040204" pitchFamily="34" charset="-120"/>
              </a:rPr>
              <a:t>地方</a:t>
            </a:r>
            <a:r>
              <a:rPr lang="zh-CN" altLang="en-US" sz="6000" b="1" dirty="0">
                <a:solidFill>
                  <a:srgbClr val="FF7C80"/>
                </a:solidFill>
                <a:ea typeface="Microsoft JhengHei UI Light" panose="020B0304030504040204" pitchFamily="34" charset="-120"/>
              </a:rPr>
              <a:t>組織</a:t>
            </a:r>
            <a:endParaRPr lang="zh-TW" altLang="en-US" sz="1400" dirty="0"/>
          </a:p>
        </p:txBody>
      </p: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19463" name="橢圓 14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9464" name="橢圓 15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9465" name="橢圓 16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9466" name="橢圓 17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19467" name="矩形 18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19468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pPr marL="0" indent="0"/>
            <a:r>
              <a:rPr lang="zh-TW" altLang="en-US" b="1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地方－台南</a:t>
            </a:r>
            <a:r>
              <a:rPr lang="zh-TW" altLang="en-US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公車導覽DM</a:t>
            </a:r>
          </a:p>
        </p:txBody>
      </p:sp>
    </p:spTree>
    <p:extLst>
      <p:ext uri="{BB962C8B-B14F-4D97-AF65-F5344CB8AC3E}">
        <p14:creationId xmlns:p14="http://schemas.microsoft.com/office/powerpoint/2010/main" val="169456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ldLvl="0" animBg="1" autoUpdateAnimBg="0"/>
      <p:bldP spid="19460" grpId="0" bldLvl="0" autoUpdateAnimBg="0"/>
      <p:bldP spid="19460" grpId="1" bldLvl="0" animBg="1" autoUpdateAnimBg="0"/>
      <p:bldP spid="19461" grpId="0" bldLvl="0" autoUpdateAnimBg="0"/>
      <p:bldP spid="19461" grpId="1" bldLvl="0" autoUpdateAnimBg="0"/>
      <p:bldP spid="19468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286000"/>
            <a:ext cx="2771775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1825625"/>
            <a:ext cx="7686675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0485" name="橢圓 11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0486" name="橢圓 12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0487" name="橢圓 13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0488" name="橢圓 14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0489" name="矩形 15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0490" name="標題 2"/>
          <p:cNvSpPr>
            <a:spLocks noGrp="1" noChangeArrowheads="1"/>
          </p:cNvSpPr>
          <p:nvPr>
            <p:ph type="title" idx="4294967295"/>
          </p:nvPr>
        </p:nvSpPr>
        <p:spPr>
          <a:xfrm>
            <a:off x="827253" y="576263"/>
            <a:ext cx="10515600" cy="1325562"/>
          </a:xfrm>
          <a:ln/>
        </p:spPr>
        <p:txBody>
          <a:bodyPr/>
          <a:lstStyle/>
          <a:p>
            <a:r>
              <a:rPr lang="zh-TW" altLang="en-US" b="1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地方－</a:t>
            </a:r>
            <a:r>
              <a:rPr lang="zh-TW" altLang="zh-CN" b="1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QTaiwan </a:t>
            </a:r>
            <a:r>
              <a:rPr lang="zh-TW" altLang="zh-CN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-</a:t>
            </a:r>
            <a:r>
              <a:rPr lang="zh-CN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觀光旅遊</a:t>
            </a:r>
            <a:r>
              <a:rPr lang="zh-TW" altLang="zh-CN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app</a:t>
            </a:r>
            <a:r>
              <a:rPr lang="zh-TW" altLang="zh-CN" b="1" dirty="0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/>
            </a:r>
            <a:br>
              <a:rPr lang="zh-TW" altLang="zh-CN" b="1" dirty="0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</a:br>
            <a:r>
              <a:rPr lang="zh-TW" altLang="zh-CN" sz="3600" b="1" dirty="0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-</a:t>
            </a:r>
            <a:r>
              <a:rPr lang="zh-CN" sz="2800" b="1" dirty="0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台灣外籍勞動者發展協會</a:t>
            </a:r>
            <a:endParaRPr lang="zh-CN" sz="3600" dirty="0"/>
          </a:p>
        </p:txBody>
      </p:sp>
    </p:spTree>
    <p:extLst>
      <p:ext uri="{BB962C8B-B14F-4D97-AF65-F5344CB8AC3E}">
        <p14:creationId xmlns:p14="http://schemas.microsoft.com/office/powerpoint/2010/main" val="32574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7"/>
          <p:cNvSpPr>
            <a:spLocks noChangeArrowheads="1"/>
          </p:cNvSpPr>
          <p:nvPr/>
        </p:nvSpPr>
        <p:spPr bwMode="auto">
          <a:xfrm>
            <a:off x="9807575" y="238125"/>
            <a:ext cx="3667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zh-CN" sz="3600">
                <a:solidFill>
                  <a:schemeClr val="bg1"/>
                </a:solidFill>
                <a:latin typeface="Calibri" panose="020F0502020204030204" pitchFamily="34" charset="0"/>
                <a:ea typeface="新細明體" panose="02020500000000000000" pitchFamily="18" charset="-120"/>
                <a:sym typeface="Calibri" panose="020F0502020204030204" pitchFamily="34" charset="0"/>
              </a:rPr>
              <a:t>2</a:t>
            </a:r>
            <a:endParaRPr lang="zh-TW" altLang="zh-CN"/>
          </a:p>
        </p:txBody>
      </p:sp>
      <p:sp>
        <p:nvSpPr>
          <p:cNvPr id="21507" name="Text Box 5"/>
          <p:cNvSpPr>
            <a:spLocks noChangeArrowheads="1"/>
          </p:cNvSpPr>
          <p:nvPr/>
        </p:nvSpPr>
        <p:spPr bwMode="auto">
          <a:xfrm>
            <a:off x="3402013" y="2790825"/>
            <a:ext cx="1827212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文化  </a:t>
            </a:r>
            <a:r>
              <a:rPr lang="zh-CN" altLang="en-US">
                <a:solidFill>
                  <a:srgbClr val="000000"/>
                </a:solidFill>
                <a:latin typeface="Calibri" panose="020F0502020204030204" pitchFamily="34" charset="0"/>
                <a:sym typeface="SimSun" panose="02010600030101010101" pitchFamily="2" charset="-122"/>
              </a:rPr>
              <a:t> </a:t>
            </a:r>
            <a:endParaRPr lang="zh-TW" altLang="en-US"/>
          </a:p>
        </p:txBody>
      </p:sp>
      <p:sp>
        <p:nvSpPr>
          <p:cNvPr id="21508" name="Text Box 6"/>
          <p:cNvSpPr>
            <a:spLocks noChangeArrowheads="1"/>
          </p:cNvSpPr>
          <p:nvPr/>
        </p:nvSpPr>
        <p:spPr bwMode="auto">
          <a:xfrm>
            <a:off x="7409860" y="2790825"/>
            <a:ext cx="14017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經濟</a:t>
            </a:r>
            <a:endParaRPr lang="zh-TW" altLang="en-US"/>
          </a:p>
        </p:txBody>
      </p:sp>
      <p:sp>
        <p:nvSpPr>
          <p:cNvPr id="21509" name="Text Box 7"/>
          <p:cNvSpPr>
            <a:spLocks noChangeArrowheads="1"/>
          </p:cNvSpPr>
          <p:nvPr/>
        </p:nvSpPr>
        <p:spPr bwMode="auto">
          <a:xfrm>
            <a:off x="5397500" y="3730625"/>
            <a:ext cx="20447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8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教育</a:t>
            </a:r>
            <a:endParaRPr lang="zh-CN"/>
          </a:p>
        </p:txBody>
      </p:sp>
      <p:pic>
        <p:nvPicPr>
          <p:cNvPr id="21510" name="Picture 8" descr="stu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4616450"/>
            <a:ext cx="1997075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1511" name="Picture 9" descr="economic-invest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8" y="1882775"/>
            <a:ext cx="2420937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1512" name="Picture 16" descr="international-business (1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781175"/>
            <a:ext cx="3368675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1513" name="Group 9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1514" name="橢圓 17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1515" name="橢圓 18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1516" name="橢圓 19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1517" name="橢圓 20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1518" name="矩形 21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1519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政府</a:t>
            </a:r>
            <a:r>
              <a:rPr 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 Light" panose="020B0304030504040204" pitchFamily="34" charset="-120"/>
              </a:rPr>
              <a:t>政策</a:t>
            </a:r>
            <a:endParaRPr lang="zh-CN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642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ldLvl="0" autoUpdateAnimBg="0"/>
      <p:bldP spid="21507" grpId="1" bldLvl="0" autoUpdateAnimBg="0"/>
      <p:bldP spid="21507" grpId="2" bldLvl="0" autoUpdateAnimBg="0"/>
      <p:bldP spid="21508" grpId="0" bldLvl="0" autoUpdateAnimBg="0"/>
      <p:bldP spid="21508" grpId="1" bldLvl="0" autoUpdateAnimBg="0"/>
      <p:bldP spid="21508" grpId="2" bldLvl="0" autoUpdateAnimBg="0"/>
      <p:bldP spid="21509" grpId="0" bldLvl="0" autoUpdateAnimBg="0"/>
      <p:bldP spid="21509" grpId="1" bldLvl="0" autoUpdateAnimBg="0"/>
      <p:bldP spid="21509" grpId="2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plus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3346450"/>
            <a:ext cx="1085850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2531" name="Picture 11" descr="langu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675" y="2357438"/>
            <a:ext cx="2781300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2532" name="Picture 12" descr="b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2319338"/>
            <a:ext cx="289242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22533" name="Text Box 13"/>
          <p:cNvSpPr>
            <a:spLocks noChangeArrowheads="1"/>
          </p:cNvSpPr>
          <p:nvPr/>
        </p:nvSpPr>
        <p:spPr bwMode="auto">
          <a:xfrm>
            <a:off x="1760538" y="5607050"/>
            <a:ext cx="3059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000" b="1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交通</a:t>
            </a:r>
            <a:r>
              <a:rPr lang="zh-TW" altLang="zh-CN" sz="4000" b="1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/</a:t>
            </a:r>
            <a:r>
              <a:rPr lang="zh-CN" sz="4000" b="1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旅遊</a:t>
            </a:r>
            <a:endParaRPr lang="zh-CN"/>
          </a:p>
        </p:txBody>
      </p:sp>
      <p:sp>
        <p:nvSpPr>
          <p:cNvPr id="22534" name="Text Box 14"/>
          <p:cNvSpPr>
            <a:spLocks noChangeArrowheads="1"/>
          </p:cNvSpPr>
          <p:nvPr/>
        </p:nvSpPr>
        <p:spPr bwMode="auto">
          <a:xfrm>
            <a:off x="8181975" y="5561013"/>
            <a:ext cx="30575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000" b="1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翻譯</a:t>
            </a:r>
            <a:endParaRPr lang="zh-CN"/>
          </a:p>
        </p:txBody>
      </p:sp>
      <p:grpSp>
        <p:nvGrpSpPr>
          <p:cNvPr id="22535" name="Group 7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2536" name="橢圓 15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2537" name="橢圓 16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2538" name="橢圓 17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2539" name="橢圓 18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2540" name="矩形 19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2541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altLang="en-US" b="1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地方</a:t>
            </a:r>
            <a:r>
              <a:rPr lang="zh-CN" altLang="en-US" b="1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組織</a:t>
            </a:r>
            <a:endParaRPr lang="zh-TW" altLang="en-US" dirty="0">
              <a:solidFill>
                <a:srgbClr val="FF7C8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542" name="內容版面配置區 3"/>
          <p:cNvSpPr>
            <a:spLocks noGrp="1" noChangeArrowheads="1"/>
          </p:cNvSpPr>
          <p:nvPr>
            <p:ph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97182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2"/>
          <p:cNvSpPr>
            <a:spLocks noChangeArrowheads="1"/>
          </p:cNvSpPr>
          <p:nvPr/>
        </p:nvSpPr>
        <p:spPr bwMode="auto">
          <a:xfrm>
            <a:off x="4711700" y="5591175"/>
            <a:ext cx="38830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400" b="1">
                <a:solidFill>
                  <a:srgbClr val="FF7C80"/>
                </a:solidFill>
                <a:ea typeface="Microsoft JhengHei UI Light" panose="020B0304030504040204" pitchFamily="34" charset="-120"/>
              </a:rPr>
              <a:t>飲食問題</a:t>
            </a:r>
            <a:endParaRPr lang="zh-CN"/>
          </a:p>
        </p:txBody>
      </p:sp>
      <p:pic>
        <p:nvPicPr>
          <p:cNvPr id="23555" name="Picture 2" descr="下載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1503363"/>
            <a:ext cx="4849812" cy="484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3556" name="Picture 11" descr="ea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2068513"/>
            <a:ext cx="3832225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3557" name="Group 5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3558" name="橢圓 13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3559" name="橢圓 14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3560" name="橢圓 15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3561" name="橢圓 16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3562" name="矩形 17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3563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政府政策</a:t>
            </a:r>
            <a:r>
              <a:rPr lang="zh-TW" alt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/</a:t>
            </a:r>
            <a:r>
              <a:rPr 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地方組織</a:t>
            </a:r>
            <a:endParaRPr lang="zh-CN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801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prLst="opacity: 0.5">
                                      <p:cBhvr rctx="IE">
                                        <p:cTn id="13" dur="indefinite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prLst="opacity: 0.5">
                                      <p:cBhvr rctx="IE">
                                        <p:cTn id="16" dur="indefinite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ldLvl="0" autoUpdateAnimBg="0"/>
      <p:bldP spid="23554" grpId="1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pPr marL="0" indent="0"/>
            <a:r>
              <a:rPr lang="zh-CN" altLang="en-US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三、原創想法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579" name="Text Box 3"/>
          <p:cNvSpPr>
            <a:spLocks noChangeArrowheads="1"/>
          </p:cNvSpPr>
          <p:nvPr/>
        </p:nvSpPr>
        <p:spPr bwMode="auto">
          <a:xfrm>
            <a:off x="774700" y="722313"/>
            <a:ext cx="41830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TW" altLang="zh-TW" sz="4400" b="1">
              <a:solidFill>
                <a:srgbClr val="FF7C80"/>
              </a:solidFill>
              <a:ea typeface="Microsoft JhengHei UI Light" panose="020B0304030504040204" pitchFamily="34" charset="-120"/>
            </a:endParaRPr>
          </a:p>
        </p:txBody>
      </p:sp>
      <p:pic>
        <p:nvPicPr>
          <p:cNvPr id="24582" name="Picture 14" descr="a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66" y="3349625"/>
            <a:ext cx="6635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5" descr="right-arr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3144838"/>
            <a:ext cx="9620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4" name="Group 8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4585" name="橢圓 16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4586" name="橢圓 17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4587" name="橢圓 18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4588" name="橢圓 19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4589" name="矩形 20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pic>
        <p:nvPicPr>
          <p:cNvPr id="24590" name="圖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650" y="1746250"/>
            <a:ext cx="311785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1" name="Text Box 13"/>
          <p:cNvSpPr>
            <a:spLocks noChangeArrowheads="1"/>
          </p:cNvSpPr>
          <p:nvPr/>
        </p:nvSpPr>
        <p:spPr bwMode="auto">
          <a:xfrm>
            <a:off x="1063625" y="5132388"/>
            <a:ext cx="3057525" cy="70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4000" b="1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菜單</a:t>
            </a:r>
            <a:endParaRPr lang="zh-TW" altLang="en-US"/>
          </a:p>
        </p:txBody>
      </p:sp>
      <p:sp>
        <p:nvSpPr>
          <p:cNvPr id="24592" name="Text Box 13"/>
          <p:cNvSpPr>
            <a:spLocks noChangeArrowheads="1"/>
          </p:cNvSpPr>
          <p:nvPr/>
        </p:nvSpPr>
        <p:spPr bwMode="auto">
          <a:xfrm>
            <a:off x="4294643" y="5119688"/>
            <a:ext cx="3059112" cy="70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4000" b="1" dirty="0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翻譯</a:t>
            </a:r>
            <a:endParaRPr lang="zh-TW" altLang="en-US" dirty="0"/>
          </a:p>
        </p:txBody>
      </p:sp>
      <p:sp>
        <p:nvSpPr>
          <p:cNvPr id="24593" name="Text Box 13"/>
          <p:cNvSpPr>
            <a:spLocks noChangeArrowheads="1"/>
          </p:cNvSpPr>
          <p:nvPr/>
        </p:nvSpPr>
        <p:spPr bwMode="auto">
          <a:xfrm>
            <a:off x="8272463" y="5062538"/>
            <a:ext cx="3641725" cy="70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4000" b="1">
                <a:solidFill>
                  <a:srgbClr val="FF7C8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解決飲食問題</a:t>
            </a:r>
            <a:endParaRPr lang="zh-TW" altLang="en-US"/>
          </a:p>
        </p:txBody>
      </p:sp>
      <p:pic>
        <p:nvPicPr>
          <p:cNvPr id="18" name="Picture 2" descr="translate (3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2674938"/>
            <a:ext cx="2211388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menu (6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576513"/>
            <a:ext cx="2263775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24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1" grpId="0"/>
      <p:bldP spid="24592" grpId="0"/>
      <p:bldP spid="245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altLang="en-US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三、原創想法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5604" name="AutoShape 2" descr="Document content free icon"/>
          <p:cNvSpPr>
            <a:spLocks noChangeAspect="1" noChangeArrowheads="1"/>
          </p:cNvSpPr>
          <p:nvPr/>
        </p:nvSpPr>
        <p:spPr bwMode="auto">
          <a:xfrm>
            <a:off x="207963" y="-1006475"/>
            <a:ext cx="284480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zh-TW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  <a:sym typeface="Calibri" panose="020F0502020204030204" pitchFamily="34" charset="0"/>
            </a:endParaRPr>
          </a:p>
        </p:txBody>
      </p:sp>
      <p:pic>
        <p:nvPicPr>
          <p:cNvPr id="25605" name="圖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685925"/>
            <a:ext cx="4448175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25606" name="Text Box 5"/>
          <p:cNvSpPr>
            <a:spLocks noChangeArrowheads="1"/>
          </p:cNvSpPr>
          <p:nvPr/>
        </p:nvSpPr>
        <p:spPr bwMode="auto">
          <a:xfrm>
            <a:off x="9277350" y="3089275"/>
            <a:ext cx="3441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zh-CN" sz="2800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   </a:t>
            </a:r>
            <a:r>
              <a:rPr lang="zh-TW" altLang="zh-CN" sz="28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GoTaiwan      </a:t>
            </a:r>
          </a:p>
          <a:p>
            <a:r>
              <a:rPr lang="zh-TW" altLang="zh-CN" sz="28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   </a:t>
            </a:r>
            <a:r>
              <a:rPr lang="zh-TW" altLang="zh-CN" sz="2800" b="1" dirty="0" smtClean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QTaiwan</a:t>
            </a:r>
            <a:endParaRPr lang="zh-TW" altLang="zh-CN" sz="2800" b="1" dirty="0">
              <a:solidFill>
                <a:srgbClr val="FF5050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sym typeface="Microsoft JhengHei UI Light" panose="020B0304030504040204" pitchFamily="34" charset="-120"/>
            </a:endParaRPr>
          </a:p>
          <a:p>
            <a:r>
              <a:rPr lang="zh-TW" altLang="zh-CN" sz="28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   </a:t>
            </a:r>
            <a:r>
              <a:rPr lang="zh-TW" altLang="zh-CN" sz="24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(app)</a:t>
            </a:r>
            <a:endParaRPr lang="zh-TW" altLang="zh-CN" dirty="0"/>
          </a:p>
        </p:txBody>
      </p:sp>
      <p:pic>
        <p:nvPicPr>
          <p:cNvPr id="25607" name="Picture 6" descr="下載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3187700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25608" name="Text Box 7"/>
          <p:cNvSpPr>
            <a:spLocks noChangeArrowheads="1"/>
          </p:cNvSpPr>
          <p:nvPr/>
        </p:nvSpPr>
        <p:spPr bwMode="auto">
          <a:xfrm>
            <a:off x="9542463" y="1498600"/>
            <a:ext cx="1884362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zh-CN" sz="28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Go Taiwan</a:t>
            </a:r>
          </a:p>
          <a:p>
            <a:r>
              <a:rPr lang="zh-TW" altLang="zh-CN" sz="24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(app)</a:t>
            </a:r>
            <a:endParaRPr lang="zh-TW" altLang="zh-CN"/>
          </a:p>
        </p:txBody>
      </p:sp>
      <p:sp>
        <p:nvSpPr>
          <p:cNvPr id="25609" name="Text Box 8"/>
          <p:cNvSpPr>
            <a:spLocks noChangeArrowheads="1"/>
          </p:cNvSpPr>
          <p:nvPr/>
        </p:nvSpPr>
        <p:spPr bwMode="auto">
          <a:xfrm>
            <a:off x="9569450" y="4727575"/>
            <a:ext cx="19605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大臺南公車</a:t>
            </a:r>
            <a:endParaRPr lang="zh-TW" altLang="en-US" sz="2800" b="1">
              <a:solidFill>
                <a:srgbClr val="FF5050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sym typeface="Microsoft JhengHei UI Light" panose="020B0304030504040204" pitchFamily="34" charset="-120"/>
            </a:endParaRPr>
          </a:p>
          <a:p>
            <a:r>
              <a:rPr lang="zh-CN" altLang="en-US" sz="28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應用程式</a:t>
            </a:r>
            <a:endParaRPr lang="zh-TW" altLang="en-US"/>
          </a:p>
        </p:txBody>
      </p:sp>
      <p:pic>
        <p:nvPicPr>
          <p:cNvPr id="25610" name="Picture 10" descr="ad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373" y="3298825"/>
            <a:ext cx="66357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5611" name="Picture 11" descr="right-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0000">
            <a:off x="6521450" y="1768475"/>
            <a:ext cx="9620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5612" name="Picture 12" descr="right-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00">
            <a:off x="6550025" y="4616450"/>
            <a:ext cx="9620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5613" name="Picture 13" descr="right-arr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051175"/>
            <a:ext cx="9620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5614" name="Picture 14" descr="taiwan (1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1235075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5615" name="Picture 21" descr="menu (5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2559050"/>
            <a:ext cx="1760538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5616" name="Picture 22" descr="settings-gears (1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913" y="4752975"/>
            <a:ext cx="12255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5617" name="Group 17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5618" name="橢圓 24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5619" name="橢圓 25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5620" name="橢圓 26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5621" name="橢圓 27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5622" name="矩形 28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531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ldLvl="0" autoUpdateAnimBg="0"/>
      <p:bldP spid="25608" grpId="0" bldLvl="0" autoUpdateAnimBg="0"/>
      <p:bldP spid="25609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30" name="Group 6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6631" name="橢圓 14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6632" name="橢圓 15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6633" name="橢圓 16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6634" name="橢圓 17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6635" name="矩形 18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6636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三、原創</a:t>
            </a:r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想法</a:t>
            </a:r>
            <a:r>
              <a:rPr lang="zh-TW" altLang="en-US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－</a:t>
            </a:r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難題</a:t>
            </a:r>
            <a:endParaRPr lang="zh-CN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4" name="Picture 2" descr="bulls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1947863"/>
            <a:ext cx="2949575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5"/>
          <p:cNvSpPr>
            <a:spLocks noChangeArrowheads="1"/>
          </p:cNvSpPr>
          <p:nvPr/>
        </p:nvSpPr>
        <p:spPr bwMode="auto">
          <a:xfrm>
            <a:off x="7756525" y="4951413"/>
            <a:ext cx="22145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sz="40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使用習慣</a:t>
            </a:r>
          </a:p>
        </p:txBody>
      </p:sp>
      <p:sp>
        <p:nvSpPr>
          <p:cNvPr id="16" name="Text Box 6"/>
          <p:cNvSpPr>
            <a:spLocks noChangeArrowheads="1"/>
          </p:cNvSpPr>
          <p:nvPr/>
        </p:nvSpPr>
        <p:spPr bwMode="auto">
          <a:xfrm>
            <a:off x="3430588" y="4986338"/>
            <a:ext cx="22145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4000" b="1">
                <a:solidFill>
                  <a:srgbClr val="FF5050"/>
                </a:solidFill>
                <a:ea typeface="Microsoft JhengHei UI Light" panose="020B0304030504040204" pitchFamily="34" charset="-120"/>
              </a:rPr>
              <a:t>失焦</a:t>
            </a:r>
          </a:p>
        </p:txBody>
      </p:sp>
      <p:pic>
        <p:nvPicPr>
          <p:cNvPr id="17" name="Picture 13" descr="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0" y="2332038"/>
            <a:ext cx="22479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 descr="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54325"/>
            <a:ext cx="113190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58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utoUpdateAnimBg="0"/>
      <p:bldP spid="16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video-c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75" y="1171575"/>
            <a:ext cx="4767263" cy="476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7651" name="Picture 3" descr="human-resour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1935163"/>
            <a:ext cx="3478213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27652" name="標題 1"/>
          <p:cNvSpPr>
            <a:spLocks noGrp="1" noChangeArrowheads="1"/>
          </p:cNvSpPr>
          <p:nvPr/>
        </p:nvSpPr>
        <p:spPr bwMode="auto">
          <a:xfrm>
            <a:off x="230188" y="-7938"/>
            <a:ext cx="7772400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zh-TW" altLang="zh-TW" sz="4400" b="1">
              <a:solidFill>
                <a:srgbClr val="FF5050"/>
              </a:solidFill>
              <a:latin typeface="微軟正黑體" panose="020B0604030504040204" pitchFamily="34" charset="-120"/>
              <a:ea typeface="Microsoft JhengHei UI Light" panose="020B0304030504040204" pitchFamily="34" charset="-120"/>
              <a:sym typeface="微軟正黑體" panose="020B0604030504040204" pitchFamily="34" charset="-120"/>
            </a:endParaRPr>
          </a:p>
        </p:txBody>
      </p:sp>
      <p:sp>
        <p:nvSpPr>
          <p:cNvPr id="27653" name="Text Box 5"/>
          <p:cNvSpPr>
            <a:spLocks noChangeArrowheads="1"/>
          </p:cNvSpPr>
          <p:nvPr/>
        </p:nvSpPr>
        <p:spPr bwMode="auto">
          <a:xfrm>
            <a:off x="1449388" y="3194050"/>
            <a:ext cx="2982912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32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瀏覽方便</a:t>
            </a:r>
          </a:p>
          <a:p>
            <a:pPr algn="ctr"/>
            <a:r>
              <a:rPr lang="zh-CN" sz="32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不占手機空間</a:t>
            </a:r>
          </a:p>
          <a:p>
            <a:endParaRPr lang="zh-TW" altLang="zh-CN" sz="2800" b="1" dirty="0">
              <a:solidFill>
                <a:srgbClr val="FF5050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sym typeface="Microsoft JhengHei UI Light" panose="020B0304030504040204" pitchFamily="34" charset="-120"/>
            </a:endParaRPr>
          </a:p>
        </p:txBody>
      </p:sp>
      <p:sp>
        <p:nvSpPr>
          <p:cNvPr id="27654" name="Text Box 6"/>
          <p:cNvSpPr>
            <a:spLocks noChangeArrowheads="1"/>
          </p:cNvSpPr>
          <p:nvPr/>
        </p:nvSpPr>
        <p:spPr bwMode="auto">
          <a:xfrm>
            <a:off x="8408988" y="3108325"/>
            <a:ext cx="27384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3200" b="1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更新及時</a:t>
            </a:r>
          </a:p>
          <a:p>
            <a:endParaRPr lang="zh-TW" altLang="zh-CN" sz="3200" b="1">
              <a:solidFill>
                <a:srgbClr val="FF5050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sym typeface="Microsoft JhengHei UI Light" panose="020B0304030504040204" pitchFamily="34" charset="-120"/>
            </a:endParaRPr>
          </a:p>
        </p:txBody>
      </p:sp>
      <p:sp>
        <p:nvSpPr>
          <p:cNvPr id="27655" name="Text Box 8"/>
          <p:cNvSpPr>
            <a:spLocks noChangeArrowheads="1"/>
          </p:cNvSpPr>
          <p:nvPr/>
        </p:nvSpPr>
        <p:spPr bwMode="auto">
          <a:xfrm>
            <a:off x="8502650" y="2197100"/>
            <a:ext cx="1555750" cy="641350"/>
          </a:xfrm>
          <a:prstGeom prst="rect">
            <a:avLst/>
          </a:prstGeom>
          <a:solidFill>
            <a:srgbClr val="FFF9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管理者</a:t>
            </a:r>
            <a:endParaRPr lang="zh-TW" altLang="en-US" dirty="0"/>
          </a:p>
        </p:txBody>
      </p:sp>
      <p:sp>
        <p:nvSpPr>
          <p:cNvPr id="27656" name="Text Box 9"/>
          <p:cNvSpPr>
            <a:spLocks noChangeArrowheads="1"/>
          </p:cNvSpPr>
          <p:nvPr/>
        </p:nvSpPr>
        <p:spPr bwMode="auto">
          <a:xfrm>
            <a:off x="2088429" y="2143125"/>
            <a:ext cx="1554163" cy="641350"/>
          </a:xfrm>
          <a:prstGeom prst="rect">
            <a:avLst/>
          </a:prstGeom>
          <a:solidFill>
            <a:srgbClr val="FFF9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5050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sym typeface="Microsoft JhengHei UI Light" panose="020B0304030504040204" pitchFamily="34" charset="-120"/>
              </a:rPr>
              <a:t>使用者</a:t>
            </a:r>
            <a:endParaRPr lang="zh-TW" altLang="en-US" dirty="0"/>
          </a:p>
        </p:txBody>
      </p:sp>
      <p:grpSp>
        <p:nvGrpSpPr>
          <p:cNvPr id="27657" name="Group 9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7658" name="橢圓 17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7659" name="橢圓 18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7660" name="橢圓 19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7661" name="橢圓 20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7662" name="矩形 21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7663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四、最終</a:t>
            </a:r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方案</a:t>
            </a:r>
            <a:r>
              <a:rPr lang="zh-TW" altLang="en-US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－</a:t>
            </a:r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網</a:t>
            </a:r>
            <a:r>
              <a:rPr lang="zh-TW" altLang="en-US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站</a:t>
            </a:r>
            <a:r>
              <a:rPr lang="zh-TW" altLang="en-US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呈現</a:t>
            </a:r>
            <a:endParaRPr lang="zh-CN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331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ldLvl="0" autoUpdateAnimBg="0"/>
      <p:bldP spid="27654" grpId="0" bldLvl="0" autoUpdateAnimBg="0"/>
      <p:bldP spid="27655" grpId="0" bldLvl="0" animBg="1" autoUpdateAnimBg="0"/>
      <p:bldP spid="27656" grpId="0" bldLvl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1"/>
          <p:cNvSpPr>
            <a:spLocks noGrp="1" noChangeArrowheads="1"/>
          </p:cNvSpPr>
          <p:nvPr/>
        </p:nvSpPr>
        <p:spPr bwMode="auto">
          <a:xfrm>
            <a:off x="0" y="-273050"/>
            <a:ext cx="7764463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endParaRPr lang="zh-TW" altLang="zh-TW" sz="4400" b="1">
              <a:solidFill>
                <a:srgbClr val="FF5050"/>
              </a:solidFill>
              <a:latin typeface="微軟正黑體" panose="020B0604030504040204" pitchFamily="34" charset="-120"/>
              <a:ea typeface="Microsoft JhengHei UI Light" panose="020B0304030504040204" pitchFamily="34" charset="-120"/>
              <a:sym typeface="微軟正黑體" panose="020B0604030504040204" pitchFamily="34" charset="-120"/>
            </a:endParaRPr>
          </a:p>
        </p:txBody>
      </p:sp>
      <p:pic>
        <p:nvPicPr>
          <p:cNvPr id="28675" name="Picture 4" descr="a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3365500"/>
            <a:ext cx="66516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8676" name="Picture 5" descr="video-c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1798638"/>
            <a:ext cx="3752850" cy="375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8677" name="Picture 12" descr="checked (1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650" y="2451100"/>
            <a:ext cx="2446338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8678" name="Picture 13" descr="flyer (1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2133145"/>
            <a:ext cx="305435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8679" name="Group 7"/>
          <p:cNvGrpSpPr>
            <a:grpSpLocks/>
          </p:cNvGrpSpPr>
          <p:nvPr/>
        </p:nvGrpSpPr>
        <p:grpSpPr bwMode="auto">
          <a:xfrm>
            <a:off x="8418513" y="223838"/>
            <a:ext cx="3367087" cy="703262"/>
            <a:chOff x="0" y="0"/>
            <a:chExt cx="3367605" cy="703384"/>
          </a:xfrm>
        </p:grpSpPr>
        <p:sp>
          <p:nvSpPr>
            <p:cNvPr id="28680" name="橢圓 14"/>
            <p:cNvSpPr>
              <a:spLocks noChangeArrowheads="1"/>
            </p:cNvSpPr>
            <p:nvPr/>
          </p:nvSpPr>
          <p:spPr bwMode="auto">
            <a:xfrm>
              <a:off x="0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8681" name="橢圓 15"/>
            <p:cNvSpPr>
              <a:spLocks noChangeArrowheads="1"/>
            </p:cNvSpPr>
            <p:nvPr/>
          </p:nvSpPr>
          <p:spPr bwMode="auto">
            <a:xfrm>
              <a:off x="2698344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8682" name="橢圓 16"/>
            <p:cNvSpPr>
              <a:spLocks noChangeArrowheads="1"/>
            </p:cNvSpPr>
            <p:nvPr/>
          </p:nvSpPr>
          <p:spPr bwMode="auto">
            <a:xfrm>
              <a:off x="899448" y="0"/>
              <a:ext cx="669261" cy="703384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8683" name="橢圓 17"/>
            <p:cNvSpPr>
              <a:spLocks noChangeArrowheads="1"/>
            </p:cNvSpPr>
            <p:nvPr/>
          </p:nvSpPr>
          <p:spPr bwMode="auto">
            <a:xfrm>
              <a:off x="1798896" y="0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TW" altLang="zh-TW">
                <a:solidFill>
                  <a:srgbClr val="FFFFFF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新細明體" panose="02020500000000000000" pitchFamily="18" charset="-120"/>
              </a:endParaRPr>
            </a:p>
          </p:txBody>
        </p:sp>
        <p:sp>
          <p:nvSpPr>
            <p:cNvPr id="28684" name="矩形 18"/>
            <p:cNvSpPr>
              <a:spLocks noChangeArrowheads="1"/>
            </p:cNvSpPr>
            <p:nvPr/>
          </p:nvSpPr>
          <p:spPr bwMode="auto">
            <a:xfrm>
              <a:off x="1029326" y="6049"/>
              <a:ext cx="4187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</a:t>
              </a:r>
              <a:endParaRPr lang="zh-TW" altLang="en-US"/>
            </a:p>
          </p:txBody>
        </p:sp>
      </p:grpSp>
      <p:sp>
        <p:nvSpPr>
          <p:cNvPr id="28685" name="標題 2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zh-CN" b="1" dirty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四、最終</a:t>
            </a:r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方案</a:t>
            </a:r>
            <a:r>
              <a:rPr lang="zh-TW" altLang="en-US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－</a:t>
            </a:r>
            <a:r>
              <a:rPr lang="zh-CN" b="1" dirty="0" smtClean="0">
                <a:solidFill>
                  <a:srgbClr val="FF5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微軟正黑體" panose="020B0604030504040204" pitchFamily="34" charset="-120"/>
              </a:rPr>
              <a:t>宣傳</a:t>
            </a:r>
            <a:endParaRPr lang="zh-CN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86052" y="5338028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網站</a:t>
            </a:r>
            <a:endParaRPr lang="zh-TW" altLang="en-US" sz="4800" dirty="0">
              <a:solidFill>
                <a:srgbClr val="FF7C8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93331" y="5364154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dirty="0" smtClean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傳</a:t>
            </a:r>
            <a:r>
              <a:rPr lang="zh-TW" altLang="en-US" sz="4800" dirty="0">
                <a:solidFill>
                  <a:srgbClr val="FF7C8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單</a:t>
            </a:r>
          </a:p>
        </p:txBody>
      </p:sp>
    </p:spTree>
    <p:extLst>
      <p:ext uri="{BB962C8B-B14F-4D97-AF65-F5344CB8AC3E}">
        <p14:creationId xmlns:p14="http://schemas.microsoft.com/office/powerpoint/2010/main" val="21429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接點 3"/>
          <p:cNvCxnSpPr/>
          <p:nvPr/>
        </p:nvCxnSpPr>
        <p:spPr>
          <a:xfrm>
            <a:off x="0" y="2039816"/>
            <a:ext cx="12192000" cy="0"/>
          </a:xfrm>
          <a:prstGeom prst="line">
            <a:avLst/>
          </a:prstGeom>
          <a:ln w="254000">
            <a:solidFill>
              <a:srgbClr val="CC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橢圓 4"/>
          <p:cNvSpPr/>
          <p:nvPr/>
        </p:nvSpPr>
        <p:spPr>
          <a:xfrm>
            <a:off x="5018649" y="998805"/>
            <a:ext cx="2154702" cy="2096086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5628710" y="1069145"/>
            <a:ext cx="962715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1500" b="1" dirty="0" smtClean="0">
                <a:solidFill>
                  <a:schemeClr val="bg1"/>
                </a:solidFill>
              </a:rPr>
              <a:t>3</a:t>
            </a:r>
          </a:p>
          <a:p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695568" y="4065562"/>
            <a:ext cx="69314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600" b="1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提出我方解決方案</a:t>
            </a:r>
            <a:endParaRPr lang="zh-TW" altLang="en-US" sz="6600" b="1" dirty="0">
              <a:solidFill>
                <a:srgbClr val="CC99FF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120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我方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方案</a:t>
            </a:r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－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產生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50" y="1347542"/>
            <a:ext cx="2338362" cy="233836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41" y="1027906"/>
            <a:ext cx="2977634" cy="297763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75" y="4313382"/>
            <a:ext cx="2544618" cy="254461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179804" y="3851717"/>
            <a:ext cx="1930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發現問</a:t>
            </a:r>
            <a:r>
              <a:rPr lang="zh-TW" altLang="en-US" sz="28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題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791002" y="3799465"/>
            <a:ext cx="2846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現有</a:t>
            </a:r>
            <a:r>
              <a:rPr lang="zh-TW" altLang="en-US" sz="28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政策</a:t>
            </a:r>
            <a:r>
              <a:rPr lang="zh-TW" altLang="en-US" sz="28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的不足</a:t>
            </a:r>
            <a:endParaRPr lang="zh-TW" altLang="en-US" sz="2800" dirty="0">
              <a:solidFill>
                <a:srgbClr val="CC99FF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819150" y="13433"/>
            <a:ext cx="5883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4800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4" name="橢圓 13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2" name="向右箭號 1"/>
          <p:cNvSpPr/>
          <p:nvPr/>
        </p:nvSpPr>
        <p:spPr>
          <a:xfrm rot="5400000">
            <a:off x="5744848" y="3050311"/>
            <a:ext cx="944070" cy="658743"/>
          </a:xfrm>
          <a:prstGeom prst="rightArrow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483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我方方案</a:t>
            </a:r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－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團隊介紹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73" y="1690688"/>
            <a:ext cx="5127416" cy="51274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88926" y="1960480"/>
            <a:ext cx="42546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54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toFont" panose="02000600000000000000" pitchFamily="2" charset="-120"/>
              </a:rPr>
              <a:t>CFU and </a:t>
            </a:r>
            <a:r>
              <a:rPr lang="en-US" altLang="zh-TW" sz="5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SetoFont" panose="02000600000000000000" pitchFamily="2" charset="-120"/>
              </a:rPr>
              <a:t>ME</a:t>
            </a:r>
          </a:p>
        </p:txBody>
      </p:sp>
      <p:sp>
        <p:nvSpPr>
          <p:cNvPr id="7" name="矩形 6"/>
          <p:cNvSpPr/>
          <p:nvPr/>
        </p:nvSpPr>
        <p:spPr>
          <a:xfrm>
            <a:off x="6988926" y="3374479"/>
            <a:ext cx="252412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cap="all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CULTURAL</a:t>
            </a:r>
          </a:p>
          <a:p>
            <a:endParaRPr lang="en-US" altLang="zh-TW" sz="2400" cap="all" dirty="0" smtClean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SetoFont" panose="02000600000000000000" pitchFamily="2" charset="-120"/>
            </a:endParaRPr>
          </a:p>
          <a:p>
            <a:r>
              <a:rPr lang="en-US" altLang="zh-TW" sz="2400" cap="all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FUSION</a:t>
            </a:r>
          </a:p>
          <a:p>
            <a:endParaRPr lang="en-US" altLang="zh-TW" sz="2000" cap="all" dirty="0" smtClean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SetoFont" panose="02000600000000000000" pitchFamily="2" charset="-120"/>
            </a:endParaRPr>
          </a:p>
          <a:p>
            <a:r>
              <a:rPr lang="en-US" altLang="zh-TW" sz="2400" cap="all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you </a:t>
            </a:r>
            <a:r>
              <a:rPr lang="en-US" altLang="zh-TW" sz="2400" cap="all" dirty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and me</a:t>
            </a:r>
            <a:endParaRPr lang="zh-TW" altLang="en-US" sz="2400" dirty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SetoFont" panose="02000600000000000000" pitchFamily="2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6" name="橢圓 15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73" y="2220686"/>
            <a:ext cx="5127416" cy="265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網站架設</a:t>
            </a:r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－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目的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5" y="2739228"/>
            <a:ext cx="2471237" cy="2471237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143" y="2473323"/>
            <a:ext cx="2404433" cy="240443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618" y="2138822"/>
            <a:ext cx="2601185" cy="2601185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8" name="橢圓 17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cxnSp>
        <p:nvCxnSpPr>
          <p:cNvPr id="24" name="直線單箭頭接點 23"/>
          <p:cNvCxnSpPr/>
          <p:nvPr/>
        </p:nvCxnSpPr>
        <p:spPr>
          <a:xfrm>
            <a:off x="3536899" y="3534778"/>
            <a:ext cx="1133319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7563121" y="3534778"/>
            <a:ext cx="1190625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098" y="2867385"/>
            <a:ext cx="1616307" cy="161630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63102" y="548220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我方</a:t>
            </a:r>
            <a:r>
              <a:rPr lang="zh-TW" altLang="en-US" sz="3200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網站</a:t>
            </a:r>
            <a:endParaRPr lang="zh-TW" altLang="en-US" sz="3200" dirty="0"/>
          </a:p>
        </p:txBody>
      </p:sp>
      <p:sp>
        <p:nvSpPr>
          <p:cNvPr id="16" name="矩形 15"/>
          <p:cNvSpPr/>
          <p:nvPr/>
        </p:nvSpPr>
        <p:spPr>
          <a:xfrm>
            <a:off x="4983143" y="54780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語言翻</a:t>
            </a:r>
            <a:r>
              <a:rPr lang="zh-TW" altLang="en-US" sz="3200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譯</a:t>
            </a:r>
            <a:endParaRPr lang="zh-TW" altLang="en-US" sz="3200" dirty="0"/>
          </a:p>
        </p:txBody>
      </p:sp>
      <p:sp>
        <p:nvSpPr>
          <p:cNvPr id="17" name="矩形 16"/>
          <p:cNvSpPr/>
          <p:nvPr/>
        </p:nvSpPr>
        <p:spPr>
          <a:xfrm>
            <a:off x="9402788" y="547801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解決問題</a:t>
            </a:r>
            <a:endParaRPr lang="zh-TW" altLang="en-US" sz="3200" b="1" dirty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629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網站架設</a:t>
            </a:r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－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內容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90073" y="2483461"/>
            <a:ext cx="3721768" cy="1893721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n-US" altLang="zh-TW" sz="3200" dirty="0" smtClean="0"/>
              <a:t>  CFU and ME</a:t>
            </a:r>
            <a:endParaRPr lang="zh-TW" altLang="en-US" sz="3200" dirty="0"/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894" y="1798403"/>
            <a:ext cx="1765229" cy="176522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894" y="319526"/>
            <a:ext cx="1515407" cy="151540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229" y="1825779"/>
            <a:ext cx="1693044" cy="148220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717712" y="186582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美食</a:t>
            </a:r>
            <a:r>
              <a:rPr lang="zh-TW" altLang="en-US" sz="2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地圖</a:t>
            </a:r>
          </a:p>
        </p:txBody>
      </p:sp>
      <p:sp>
        <p:nvSpPr>
          <p:cNvPr id="10" name="矩形 9"/>
          <p:cNvSpPr/>
          <p:nvPr/>
        </p:nvSpPr>
        <p:spPr>
          <a:xfrm>
            <a:off x="2102903" y="377333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團隊</a:t>
            </a:r>
            <a:r>
              <a:rPr lang="zh-TW" altLang="en-US" sz="24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簡介</a:t>
            </a:r>
            <a:endParaRPr lang="zh-TW" altLang="en-US" sz="2400" dirty="0">
              <a:solidFill>
                <a:srgbClr val="CC99FF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10501" y="623643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美食清單</a:t>
            </a:r>
          </a:p>
        </p:txBody>
      </p:sp>
      <p:sp>
        <p:nvSpPr>
          <p:cNvPr id="12" name="矩形 11"/>
          <p:cNvSpPr/>
          <p:nvPr/>
        </p:nvSpPr>
        <p:spPr>
          <a:xfrm>
            <a:off x="9358299" y="356363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網站連結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23" y="4571823"/>
            <a:ext cx="1538355" cy="1538355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7973156" y="6197241"/>
            <a:ext cx="141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菜</a:t>
            </a:r>
            <a:r>
              <a:rPr lang="zh-TW" altLang="en-US" sz="24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單上傳</a:t>
            </a:r>
            <a:endParaRPr lang="zh-TW" altLang="en-US" sz="2400" dirty="0">
              <a:solidFill>
                <a:srgbClr val="CC99FF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295" y="4377182"/>
            <a:ext cx="1780311" cy="1780311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9" name="橢圓 18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橢圓 25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橢圓 26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544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8" y="2750780"/>
            <a:ext cx="3370764" cy="337076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215144" y="1958109"/>
            <a:ext cx="2069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SetoFont" panose="02000600000000000000" pitchFamily="2" charset="-120"/>
              </a:rPr>
              <a:t>網站架設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863614" y="1958109"/>
            <a:ext cx="215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SetoFont" panose="02000600000000000000" pitchFamily="2" charset="-120"/>
              </a:rPr>
              <a:t>傳單</a:t>
            </a:r>
            <a:r>
              <a:rPr lang="zh-TW" altLang="en-US" sz="3600" b="1" dirty="0" smtClean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SetoFont" panose="02000600000000000000" pitchFamily="2" charset="-120"/>
              </a:rPr>
              <a:t>宣傳</a:t>
            </a:r>
            <a:endParaRPr lang="zh-TW" altLang="en-US" sz="3600" b="1" dirty="0">
              <a:solidFill>
                <a:srgbClr val="CC99FF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SetoFont" panose="02000600000000000000" pitchFamily="2" charset="-120"/>
            </a:endParaRPr>
          </a:p>
        </p:txBody>
      </p:sp>
      <p:sp>
        <p:nvSpPr>
          <p:cNvPr id="18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我方方案</a:t>
            </a:r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－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宣傳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7" name="橢圓 16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16" name="Picture 13" descr="flyer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286" y="2750780"/>
            <a:ext cx="305435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16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內容版面配置區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888" y="1520868"/>
            <a:ext cx="3147811" cy="4564327"/>
          </a:xfrm>
        </p:spPr>
      </p:pic>
      <p:sp>
        <p:nvSpPr>
          <p:cNvPr id="19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傳單正面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355589" y="1357745"/>
            <a:ext cx="286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官方</a:t>
            </a:r>
            <a:r>
              <a:rPr lang="zh-TW" altLang="en-US" sz="3600" b="1" dirty="0" smtClean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網站</a:t>
            </a:r>
            <a:endParaRPr lang="en-US" altLang="zh-TW" sz="3600" b="1" dirty="0" smtClean="0">
              <a:solidFill>
                <a:srgbClr val="CC99FF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r>
              <a:rPr lang="en-US" altLang="zh-TW" sz="3600" b="1" dirty="0" smtClean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QR </a:t>
            </a:r>
            <a:r>
              <a:rPr lang="en-US" altLang="zh-TW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code</a:t>
            </a:r>
            <a:endParaRPr lang="zh-TW" altLang="en-US" sz="3600" b="1" dirty="0">
              <a:solidFill>
                <a:srgbClr val="CC99FF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88673" flipV="1">
            <a:off x="6099120" y="4306801"/>
            <a:ext cx="2192598" cy="2192598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8419116" y="4802935"/>
            <a:ext cx="2521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團隊</a:t>
            </a:r>
            <a:endParaRPr lang="en-US" altLang="zh-TW" sz="3600" b="1" dirty="0">
              <a:solidFill>
                <a:srgbClr val="CC99FF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r>
              <a:rPr lang="en-US" altLang="zh-TW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LOGO</a:t>
            </a:r>
            <a:endParaRPr lang="zh-TW" altLang="en-US" sz="3600" b="1" dirty="0">
              <a:solidFill>
                <a:srgbClr val="CC99FF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43" y="1566716"/>
            <a:ext cx="938212" cy="93821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1937">
            <a:off x="5845121" y="612447"/>
            <a:ext cx="2375118" cy="2375118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0" name="橢圓 19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195" b="89982" l="19486" r="792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205" y="2423505"/>
            <a:ext cx="5506666" cy="412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4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47" y="1583637"/>
            <a:ext cx="7281023" cy="5021395"/>
          </a:xfrm>
        </p:spPr>
      </p:pic>
      <p:sp>
        <p:nvSpPr>
          <p:cNvPr id="16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傳單背面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303491" y="3268788"/>
            <a:ext cx="3260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台南</a:t>
            </a:r>
            <a:r>
              <a:rPr lang="en-US" altLang="zh-TW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21</a:t>
            </a:r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號公車</a:t>
            </a:r>
            <a:endParaRPr lang="en-US" altLang="zh-TW" sz="3600" b="1" dirty="0">
              <a:solidFill>
                <a:srgbClr val="CC99FF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algn="dist"/>
            <a:r>
              <a:rPr lang="zh-TW" altLang="en-US" sz="3600" b="1" dirty="0">
                <a:solidFill>
                  <a:srgbClr val="CC99FF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美食地圖</a:t>
            </a:r>
          </a:p>
        </p:txBody>
      </p:sp>
      <p:sp>
        <p:nvSpPr>
          <p:cNvPr id="6" name="矩形 5"/>
          <p:cNvSpPr/>
          <p:nvPr/>
        </p:nvSpPr>
        <p:spPr>
          <a:xfrm>
            <a:off x="1023049" y="1583637"/>
            <a:ext cx="3796145" cy="748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5" name="橢圓 14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59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0" y="1660690"/>
            <a:ext cx="11477329" cy="480542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183393" y="637672"/>
            <a:ext cx="1298829" cy="818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美</a:t>
            </a:r>
            <a:r>
              <a:rPr lang="zh-TW" altLang="en-US" sz="20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食地圖</a:t>
            </a:r>
          </a:p>
        </p:txBody>
      </p:sp>
      <p:sp>
        <p:nvSpPr>
          <p:cNvPr id="11" name="矩形 10"/>
          <p:cNvSpPr/>
          <p:nvPr/>
        </p:nvSpPr>
        <p:spPr>
          <a:xfrm>
            <a:off x="3707306" y="637672"/>
            <a:ext cx="1262481" cy="8189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菜單上傳</a:t>
            </a:r>
            <a:endParaRPr lang="zh-TW" altLang="en-US" sz="20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94871" y="1456582"/>
            <a:ext cx="1308662" cy="8189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食物清單</a:t>
            </a:r>
            <a:endParaRPr lang="zh-TW" altLang="en-US" sz="20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28617" y="1456580"/>
            <a:ext cx="1265852" cy="8189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資訊連結</a:t>
            </a:r>
            <a:endParaRPr lang="zh-TW" altLang="en-US" sz="20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流程圖: 程序 4"/>
          <p:cNvSpPr/>
          <p:nvPr/>
        </p:nvSpPr>
        <p:spPr>
          <a:xfrm>
            <a:off x="8570834" y="2275487"/>
            <a:ext cx="1179094" cy="601579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中</a:t>
            </a:r>
            <a:r>
              <a:rPr lang="zh-TW" altLang="en-US" sz="2800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文</a:t>
            </a:r>
          </a:p>
        </p:txBody>
      </p:sp>
      <p:sp>
        <p:nvSpPr>
          <p:cNvPr id="20" name="流程圖: 程序 19"/>
          <p:cNvSpPr/>
          <p:nvPr/>
        </p:nvSpPr>
        <p:spPr>
          <a:xfrm>
            <a:off x="8570834" y="2275487"/>
            <a:ext cx="1179094" cy="601579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印尼文</a:t>
            </a:r>
            <a:endParaRPr lang="zh-TW" altLang="en-US" sz="24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流程圖: 程序 20"/>
          <p:cNvSpPr/>
          <p:nvPr/>
        </p:nvSpPr>
        <p:spPr>
          <a:xfrm>
            <a:off x="8561057" y="2275487"/>
            <a:ext cx="1179094" cy="601579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越南文</a:t>
            </a:r>
            <a:endParaRPr lang="zh-TW" altLang="en-US" sz="2400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83393" y="637672"/>
            <a:ext cx="5811076" cy="81890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9945871" y="3609429"/>
            <a:ext cx="1179094" cy="23227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2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54 0.13866 L -1.66667E-6 2.22222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-694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12731 L 8.33333E-7 -4.81481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38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926 L 0.00143 -0.11968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645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0.00052 -0.11759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0.0963 C -3.54167E-6 0.13958 0.03073 0.19283 0.05586 0.19283 L 0.11185 0.19283 " pathEditMode="relative" rAng="0" ptsTypes="AAAA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6" y="963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2.08333E-6 0.15973 C -2.08333E-6 0.23125 0.03125 0.31968 0.05664 0.31968 L 0.11328 0.31968 " pathEditMode="relative" rAng="0" ptsTypes="AAAA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" y="1597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0.22269 C -8.33333E-7 0.32246 0.03164 0.4456 0.05755 0.4456 L 0.11524 0.4456 " pathEditMode="relative" rAng="0" ptsTypes="AAAA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2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1" grpId="0" animBg="1"/>
      <p:bldP spid="11" grpId="1" animBg="1"/>
      <p:bldP spid="16" grpId="0" animBg="1"/>
      <p:bldP spid="16" grpId="1" animBg="1"/>
      <p:bldP spid="17" grpId="0" animBg="1"/>
      <p:bldP spid="17" grpId="1" animBg="1"/>
      <p:bldP spid="5" grpId="0" animBg="1"/>
      <p:bldP spid="5" grpId="1" animBg="1"/>
      <p:bldP spid="20" grpId="0" animBg="1"/>
      <p:bldP spid="20" grpId="1" animBg="1"/>
      <p:bldP spid="21" grpId="0" animBg="1"/>
      <p:bldP spid="21" grpId="1" animBg="1"/>
      <p:bldP spid="15" grpId="0" animBg="1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42" y="1276984"/>
            <a:ext cx="10588439" cy="4962178"/>
          </a:xfrm>
        </p:spPr>
      </p:pic>
      <p:sp>
        <p:nvSpPr>
          <p:cNvPr id="16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美</a:t>
            </a:r>
            <a:r>
              <a:rPr lang="zh-TW" altLang="en-US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食地圖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7" name="橢圓 16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2854340" y="4966804"/>
            <a:ext cx="1861352" cy="584910"/>
            <a:chOff x="4075611" y="2281448"/>
            <a:chExt cx="3540035" cy="1467592"/>
          </a:xfrm>
        </p:grpSpPr>
        <p:sp>
          <p:nvSpPr>
            <p:cNvPr id="8" name="矩形 7"/>
            <p:cNvSpPr/>
            <p:nvPr/>
          </p:nvSpPr>
          <p:spPr>
            <a:xfrm>
              <a:off x="4075611" y="2281448"/>
              <a:ext cx="3540035" cy="1467592"/>
            </a:xfrm>
            <a:prstGeom prst="rect">
              <a:avLst/>
            </a:prstGeom>
            <a:solidFill>
              <a:srgbClr val="831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811234" y="2510882"/>
              <a:ext cx="2366917" cy="9358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b="1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深入了</a:t>
              </a:r>
              <a:r>
                <a:rPr lang="zh-TW" altLang="en-US" b="1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400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20703 -0.1763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52" y="-88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966913" y="1699042"/>
            <a:ext cx="3539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選擇台南的原因：</a:t>
            </a:r>
            <a:endParaRPr lang="en-US" altLang="zh-TW" sz="3600" b="1" dirty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21" y="2423971"/>
            <a:ext cx="4053840" cy="405811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87" y="4112370"/>
            <a:ext cx="1053703" cy="105370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404352" y="5130221"/>
            <a:ext cx="2889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移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工</a:t>
            </a:r>
            <a:r>
              <a:rPr lang="zh-TW" altLang="en-US" sz="28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人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數：</a:t>
            </a:r>
            <a:r>
              <a:rPr lang="en-US" altLang="zh-TW" sz="2800" b="1" dirty="0" smtClean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5.7</a:t>
            </a:r>
            <a:r>
              <a:rPr lang="zh-TW" altLang="en-US" sz="2800" b="1" dirty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萬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789" y="1430176"/>
            <a:ext cx="2746616" cy="2562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4389" y="3267610"/>
            <a:ext cx="2966363" cy="2223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554" y="4191692"/>
            <a:ext cx="2866686" cy="2599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美食地圖－台南</a:t>
            </a:r>
            <a:r>
              <a:rPr lang="en-US" altLang="zh-TW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21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路公車出發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1" name="橢圓 20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橢圓 24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73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2982" y="4520220"/>
            <a:ext cx="526473" cy="1058544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934719" y="1690688"/>
            <a:ext cx="4643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選擇</a:t>
            </a:r>
            <a:r>
              <a:rPr lang="en-US" altLang="zh-TW" sz="36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21</a:t>
            </a:r>
            <a:r>
              <a:rPr lang="zh-TW" altLang="en-US" sz="36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路公車的原因：</a:t>
            </a:r>
            <a:endParaRPr lang="zh-TW" altLang="en-US" sz="3600" b="1" dirty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72" y="3108614"/>
            <a:ext cx="5693861" cy="300793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1" t="45426" r="53291" b="8054"/>
          <a:stretch/>
        </p:blipFill>
        <p:spPr>
          <a:xfrm>
            <a:off x="8225445" y="1932367"/>
            <a:ext cx="1979070" cy="43394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90618" y="4701309"/>
            <a:ext cx="544946" cy="9851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8" name="橢圓 17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cxnSp>
        <p:nvCxnSpPr>
          <p:cNvPr id="16" name="直線單箭頭接點 15"/>
          <p:cNvCxnSpPr/>
          <p:nvPr/>
        </p:nvCxnSpPr>
        <p:spPr>
          <a:xfrm>
            <a:off x="6792203" y="4074509"/>
            <a:ext cx="1225662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美食地圖－台南</a:t>
            </a:r>
            <a:r>
              <a:rPr lang="en-US" altLang="zh-TW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21</a:t>
            </a:r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路公車出發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943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菜單上傳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9" name="橢圓 8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868" y="1349978"/>
            <a:ext cx="12533172" cy="4713938"/>
          </a:xfrm>
        </p:spPr>
      </p:pic>
    </p:spTree>
    <p:extLst>
      <p:ext uri="{BB962C8B-B14F-4D97-AF65-F5344CB8AC3E}">
        <p14:creationId xmlns:p14="http://schemas.microsoft.com/office/powerpoint/2010/main" val="127493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網站架設－運作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5052" y="4451683"/>
            <a:ext cx="1725279" cy="1725279"/>
          </a:xfrm>
          <a:prstGeom prst="rect">
            <a:avLst/>
          </a:prstGeom>
        </p:spPr>
      </p:pic>
      <p:pic>
        <p:nvPicPr>
          <p:cNvPr id="6" name="內容版面配置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147" y="2670742"/>
            <a:ext cx="2569768" cy="256976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647" y="1659425"/>
            <a:ext cx="1698637" cy="169863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54" y="3595149"/>
            <a:ext cx="2169237" cy="2169237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360080" y="339475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移工移民</a:t>
            </a:r>
            <a:endParaRPr lang="zh-TW" altLang="en-US" sz="2400" dirty="0">
              <a:solidFill>
                <a:srgbClr val="CC99FF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904549" y="6138765"/>
            <a:ext cx="245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店家</a:t>
            </a:r>
            <a:r>
              <a:rPr lang="en-US" altLang="zh-TW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/</a:t>
            </a:r>
            <a:r>
              <a:rPr lang="zh-TW" altLang="en-US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一般民眾</a:t>
            </a:r>
            <a:endParaRPr lang="zh-TW" altLang="en-US" sz="2400" b="1" dirty="0">
              <a:solidFill>
                <a:srgbClr val="CC99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539359" y="2023797"/>
            <a:ext cx="230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選擇是否翻</a:t>
            </a:r>
            <a:r>
              <a:rPr lang="zh-TW" altLang="en-US" sz="2400" dirty="0">
                <a:solidFill>
                  <a:srgbClr val="CC99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譯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5409297" y="6138765"/>
            <a:ext cx="28616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政府</a:t>
            </a:r>
            <a:r>
              <a:rPr lang="en-US" altLang="zh-TW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提供翻譯人才</a:t>
            </a:r>
            <a:r>
              <a:rPr lang="en-US" altLang="zh-TW" sz="2400" b="1" dirty="0" smtClean="0">
                <a:solidFill>
                  <a:srgbClr val="CC99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)</a:t>
            </a:r>
          </a:p>
          <a:p>
            <a:endParaRPr lang="zh-TW" altLang="en-US" dirty="0"/>
          </a:p>
        </p:txBody>
      </p:sp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6" name="橢圓 25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橢圓 27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橢圓 2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橢圓 2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cxnSp>
        <p:nvCxnSpPr>
          <p:cNvPr id="32" name="直線單箭頭接點 31"/>
          <p:cNvCxnSpPr/>
          <p:nvPr/>
        </p:nvCxnSpPr>
        <p:spPr>
          <a:xfrm>
            <a:off x="4720508" y="2822388"/>
            <a:ext cx="3773882" cy="37453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/>
          <p:nvPr/>
        </p:nvCxnSpPr>
        <p:spPr>
          <a:xfrm>
            <a:off x="4313697" y="5073130"/>
            <a:ext cx="1225662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/>
          <p:nvPr/>
        </p:nvCxnSpPr>
        <p:spPr>
          <a:xfrm>
            <a:off x="7696091" y="5073130"/>
            <a:ext cx="1225662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058921" y="53143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網站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3886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" y="1113464"/>
            <a:ext cx="10058400" cy="591781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50391" y="1920239"/>
            <a:ext cx="5727849" cy="22729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3050391" y="5734594"/>
            <a:ext cx="2122500" cy="5681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2" name="橢圓 21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橢圓 24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07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即時翻譯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3" name="橢圓 12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4" y="1936898"/>
            <a:ext cx="12925143" cy="354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5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4" y="1690688"/>
            <a:ext cx="11708312" cy="4335635"/>
          </a:xfrm>
          <a:prstGeom prst="rect">
            <a:avLst/>
          </a:prstGeom>
        </p:spPr>
      </p:pic>
      <p:sp>
        <p:nvSpPr>
          <p:cNvPr id="15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CC99FF"/>
                </a:solidFill>
                <a:latin typeface="Microsoft JhengHei UI" pitchFamily="34" charset="-120"/>
                <a:ea typeface="Microsoft JhengHei UI" pitchFamily="34" charset="-120"/>
              </a:rPr>
              <a:t>資訊連結</a:t>
            </a:r>
            <a:endParaRPr lang="zh-TW" altLang="en-US" b="1" dirty="0">
              <a:solidFill>
                <a:srgbClr val="CC99FF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4" name="橢圓 13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0355322" y="236481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>
                  <a:solidFill>
                    <a:schemeClr val="bg1"/>
                  </a:solidFill>
                </a:rPr>
                <a:t>3</a:t>
              </a:r>
              <a:endParaRPr lang="en-US" altLang="zh-TW" sz="36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流程圖: 程序 19"/>
          <p:cNvSpPr/>
          <p:nvPr/>
        </p:nvSpPr>
        <p:spPr>
          <a:xfrm>
            <a:off x="5679249" y="3395074"/>
            <a:ext cx="1179094" cy="601579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縣市</a:t>
            </a:r>
            <a:r>
              <a:rPr lang="zh-TW" altLang="en-US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網站</a:t>
            </a:r>
          </a:p>
        </p:txBody>
      </p:sp>
      <p:sp>
        <p:nvSpPr>
          <p:cNvPr id="21" name="流程圖: 程序 20"/>
          <p:cNvSpPr/>
          <p:nvPr/>
        </p:nvSpPr>
        <p:spPr>
          <a:xfrm>
            <a:off x="5679249" y="4255634"/>
            <a:ext cx="1179094" cy="601579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旅遊</a:t>
            </a:r>
            <a:r>
              <a:rPr lang="zh-TW" altLang="en-US" b="1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網</a:t>
            </a:r>
          </a:p>
        </p:txBody>
      </p:sp>
      <p:sp>
        <p:nvSpPr>
          <p:cNvPr id="22" name="流程圖: 程序 21"/>
          <p:cNvSpPr/>
          <p:nvPr/>
        </p:nvSpPr>
        <p:spPr>
          <a:xfrm>
            <a:off x="5679249" y="5125586"/>
            <a:ext cx="1179094" cy="601579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民間團體網站</a:t>
            </a:r>
            <a:endParaRPr lang="zh-TW" altLang="en-US" b="1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79249" y="3395074"/>
            <a:ext cx="1179094" cy="23227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279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24 -0.07176 L 0.11524 -0.03588 C 0.11524 -0.01991 0.08334 1.11111E-6 0.05755 1.11111E-6 L -2.5E-6 1.11111E-6 " pathEditMode="relative" rAng="0" ptsTypes="AAAA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68" y="358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89 -0.27639 L 0.11289 -0.13819 C 0.11289 -0.07639 0.08164 -1.85185E-6 0.05638 -1.85185E-6 L -2.5E-6 -1.85185E-6 " pathEditMode="relative" rAng="0" ptsTypes="AAAA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51" y="1381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49 -0.38148 L 0.12149 -0.1912 C 0.12149 -0.10555 0.08789 -3.7037E-6 0.06068 -3.7037E-6 L -2.5E-6 -3.7037E-6 " pathEditMode="relative" rAng="0" ptsTypes="AAAA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23270" y="3842714"/>
            <a:ext cx="7152249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提出行動方案</a:t>
            </a:r>
            <a:endParaRPr lang="zh-TW" altLang="en-US" sz="6600" b="1" dirty="0">
              <a:solidFill>
                <a:schemeClr val="accent1">
                  <a:lumMod val="60000"/>
                  <a:lumOff val="4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0" y="2039816"/>
            <a:ext cx="12192000" cy="0"/>
          </a:xfrm>
          <a:prstGeom prst="line">
            <a:avLst/>
          </a:prstGeom>
          <a:ln w="254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橢圓 6"/>
          <p:cNvSpPr/>
          <p:nvPr/>
        </p:nvSpPr>
        <p:spPr>
          <a:xfrm>
            <a:off x="5018649" y="998805"/>
            <a:ext cx="2154702" cy="209608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614642" y="1069145"/>
            <a:ext cx="962715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1500" b="1" dirty="0">
                <a:solidFill>
                  <a:schemeClr val="bg1"/>
                </a:solidFill>
                <a:ea typeface="Microsoft JhengHei UI" panose="020B0604030504040204" pitchFamily="34" charset="-120"/>
              </a:rPr>
              <a:t>4</a:t>
            </a:r>
            <a:endParaRPr lang="en-US" altLang="zh-TW" sz="11500" b="1" dirty="0" smtClean="0">
              <a:solidFill>
                <a:schemeClr val="bg1"/>
              </a:solidFill>
              <a:ea typeface="Microsoft JhengHei UI" panose="020B0604030504040204" pitchFamily="34" charset="-120"/>
            </a:endParaRPr>
          </a:p>
          <a:p>
            <a:endParaRPr lang="zh-TW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橢圓 4"/>
          <p:cNvSpPr/>
          <p:nvPr/>
        </p:nvSpPr>
        <p:spPr>
          <a:xfrm>
            <a:off x="11117459" y="224449"/>
            <a:ext cx="669261" cy="7033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55" y="1959530"/>
            <a:ext cx="3111085" cy="311108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890" y="2214479"/>
            <a:ext cx="2601186" cy="260118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6" y="2321734"/>
            <a:ext cx="2386679" cy="2386679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36568" y="4897670"/>
            <a:ext cx="307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店家知名度提升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947715" y="4897669"/>
            <a:ext cx="418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新移民走進台灣餐廳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446699" y="4897668"/>
            <a:ext cx="417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台灣人習慣新移民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7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預期</a:t>
            </a:r>
            <a:r>
              <a:rPr lang="zh-TW" altLang="en-US" sz="4800" b="1" dirty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效益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9" name="橢圓 18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407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29" y="2349101"/>
            <a:ext cx="2141492" cy="2141492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16" y="1240112"/>
            <a:ext cx="2222297" cy="2227514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816" y="4003522"/>
            <a:ext cx="2222297" cy="2227514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890" y="2349101"/>
            <a:ext cx="2383569" cy="2383569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566019" y="3365152"/>
            <a:ext cx="206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台灣人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561711" y="6122632"/>
            <a:ext cx="2571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新移民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661372" y="4664853"/>
            <a:ext cx="2141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溝通交流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9088377" y="4664854"/>
            <a:ext cx="252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逐漸習慣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從群體到個體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cxnSp>
        <p:nvCxnSpPr>
          <p:cNvPr id="33" name="直線單箭頭接點 32"/>
          <p:cNvCxnSpPr/>
          <p:nvPr/>
        </p:nvCxnSpPr>
        <p:spPr>
          <a:xfrm>
            <a:off x="6989700" y="3605278"/>
            <a:ext cx="1225662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群組 20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2" name="橢圓 21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橢圓 24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438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14" y="2353987"/>
            <a:ext cx="2400701" cy="2400701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66" y="2245974"/>
            <a:ext cx="2616725" cy="261672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038" y="2417991"/>
            <a:ext cx="2450804" cy="244470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5888975" y="4980957"/>
            <a:ext cx="2400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同理心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804738" y="4980958"/>
            <a:ext cx="2069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換位思考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9241247" y="4964911"/>
            <a:ext cx="245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充滿壓力</a:t>
            </a:r>
            <a:endParaRPr lang="en-US" altLang="zh-TW" sz="3200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學習中文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7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我方方案特點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31" name="橢圓 30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橢圓 31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橢圓 32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671" y="2693868"/>
            <a:ext cx="2060820" cy="206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7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212126" y="281502"/>
            <a:ext cx="47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</a:t>
            </a:r>
            <a:endParaRPr lang="zh-TW" altLang="en-US" sz="3600" b="1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4898" y="1784789"/>
            <a:ext cx="2657633" cy="265315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8521" y="1884068"/>
            <a:ext cx="2547325" cy="2553873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697327" y="4709871"/>
            <a:ext cx="3537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與新移民相關粉專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5385325" y="4724648"/>
            <a:ext cx="2427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我方傳單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9481842" y="4724648"/>
            <a:ext cx="2833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翻譯店家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38" y="1938369"/>
            <a:ext cx="2445270" cy="2445270"/>
          </a:xfrm>
          <a:prstGeom prst="rect">
            <a:avLst/>
          </a:prstGeom>
        </p:spPr>
      </p:pic>
      <p:sp>
        <p:nvSpPr>
          <p:cNvPr id="17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方案宣傳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19" name="橢圓 18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03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4541841"/>
            <a:ext cx="1440000" cy="2160000"/>
          </a:xfrm>
          <a:prstGeom prst="rect">
            <a:avLst/>
          </a:prstGeom>
        </p:spPr>
      </p:pic>
      <p:pic>
        <p:nvPicPr>
          <p:cNvPr id="11" name="圖片 10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500" y="2213611"/>
            <a:ext cx="1440000" cy="2160000"/>
          </a:xfrm>
          <a:prstGeom prst="rect">
            <a:avLst/>
          </a:prstGeom>
        </p:spPr>
      </p:pic>
      <p:pic>
        <p:nvPicPr>
          <p:cNvPr id="12" name="圖片 11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684" y="53611"/>
            <a:ext cx="1440000" cy="2160000"/>
          </a:xfrm>
          <a:prstGeom prst="rect">
            <a:avLst/>
          </a:prstGeom>
        </p:spPr>
      </p:pic>
      <p:pic>
        <p:nvPicPr>
          <p:cNvPr id="13" name="圖片 12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00" y="4541841"/>
            <a:ext cx="1440000" cy="2160000"/>
          </a:xfrm>
          <a:prstGeom prst="rect">
            <a:avLst/>
          </a:prstGeom>
        </p:spPr>
      </p:pic>
      <p:pic>
        <p:nvPicPr>
          <p:cNvPr id="14" name="圖片 13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500" y="4541841"/>
            <a:ext cx="1440000" cy="2160000"/>
          </a:xfrm>
          <a:prstGeom prst="rect">
            <a:avLst/>
          </a:prstGeom>
        </p:spPr>
      </p:pic>
      <p:pic>
        <p:nvPicPr>
          <p:cNvPr id="15" name="圖片 14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6" y="2297726"/>
            <a:ext cx="1440000" cy="2160000"/>
          </a:xfrm>
          <a:prstGeom prst="rect">
            <a:avLst/>
          </a:prstGeom>
        </p:spPr>
      </p:pic>
      <p:pic>
        <p:nvPicPr>
          <p:cNvPr id="2" name="圖片 1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16" y="2297726"/>
            <a:ext cx="1440000" cy="2160000"/>
          </a:xfrm>
          <a:prstGeom prst="rect">
            <a:avLst/>
          </a:prstGeom>
        </p:spPr>
      </p:pic>
      <p:pic>
        <p:nvPicPr>
          <p:cNvPr id="3" name="圖片 2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16" y="4601212"/>
            <a:ext cx="1440000" cy="2160000"/>
          </a:xfrm>
          <a:prstGeom prst="rect">
            <a:avLst/>
          </a:prstGeom>
        </p:spPr>
      </p:pic>
      <p:pic>
        <p:nvPicPr>
          <p:cNvPr id="5" name="圖片 4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224" y="53611"/>
            <a:ext cx="1440000" cy="2160000"/>
          </a:xfrm>
          <a:prstGeom prst="rect">
            <a:avLst/>
          </a:prstGeom>
        </p:spPr>
      </p:pic>
      <p:pic>
        <p:nvPicPr>
          <p:cNvPr id="6" name="圖片 5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20" y="2297726"/>
            <a:ext cx="1440000" cy="2160000"/>
          </a:xfrm>
          <a:prstGeom prst="rect">
            <a:avLst/>
          </a:prstGeom>
        </p:spPr>
      </p:pic>
      <p:pic>
        <p:nvPicPr>
          <p:cNvPr id="20" name="圖片 19"/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16" y="53611"/>
            <a:ext cx="1440000" cy="2160000"/>
          </a:xfrm>
          <a:prstGeom prst="rect">
            <a:avLst/>
          </a:prstGeom>
        </p:spPr>
      </p:pic>
      <p:pic>
        <p:nvPicPr>
          <p:cNvPr id="26" name="圖片 25"/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214" y="9320"/>
            <a:ext cx="1440000" cy="2160000"/>
          </a:xfrm>
          <a:prstGeom prst="rect">
            <a:avLst/>
          </a:prstGeom>
        </p:spPr>
      </p:pic>
      <p:sp>
        <p:nvSpPr>
          <p:cNvPr id="28" name="標題 3"/>
          <p:cNvSpPr txBox="1">
            <a:spLocks/>
          </p:cNvSpPr>
          <p:nvPr/>
        </p:nvSpPr>
        <p:spPr>
          <a:xfrm>
            <a:off x="3640816" y="1850341"/>
            <a:ext cx="5081336" cy="28865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9600" b="1" dirty="0" smtClean="0">
                <a:solidFill>
                  <a:srgbClr val="9DC3E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方案成果</a:t>
            </a:r>
            <a:endParaRPr lang="zh-TW" altLang="en-US" sz="9600" b="1" dirty="0">
              <a:solidFill>
                <a:srgbClr val="9DC3E6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65" name="圖片 64"/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739" y="3341578"/>
            <a:ext cx="1980000" cy="1620000"/>
          </a:xfrm>
          <a:prstGeom prst="rect">
            <a:avLst/>
          </a:prstGeom>
        </p:spPr>
      </p:pic>
      <p:pic>
        <p:nvPicPr>
          <p:cNvPr id="66" name="圖片 65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227" y="4922382"/>
            <a:ext cx="1980000" cy="1620000"/>
          </a:xfrm>
          <a:prstGeom prst="rect">
            <a:avLst/>
          </a:prstGeom>
        </p:spPr>
      </p:pic>
      <p:pic>
        <p:nvPicPr>
          <p:cNvPr id="67" name="圖片 66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78" y="4948938"/>
            <a:ext cx="1980000" cy="1620000"/>
          </a:xfrm>
          <a:prstGeom prst="rect">
            <a:avLst/>
          </a:prstGeom>
        </p:spPr>
      </p:pic>
      <p:pic>
        <p:nvPicPr>
          <p:cNvPr id="68" name="圖片 67"/>
          <p:cNvPicPr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739" y="262354"/>
            <a:ext cx="1980000" cy="1620000"/>
          </a:xfrm>
          <a:prstGeom prst="rect">
            <a:avLst/>
          </a:prstGeom>
        </p:spPr>
      </p:pic>
      <p:pic>
        <p:nvPicPr>
          <p:cNvPr id="69" name="圖片 68"/>
          <p:cNvPicPr>
            <a:picLocks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65" y="190673"/>
            <a:ext cx="1980000" cy="1620000"/>
          </a:xfrm>
          <a:prstGeom prst="rect">
            <a:avLst/>
          </a:prstGeom>
        </p:spPr>
      </p:pic>
      <p:pic>
        <p:nvPicPr>
          <p:cNvPr id="70" name="圖片 69"/>
          <p:cNvPicPr>
            <a:picLocks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739" y="1843158"/>
            <a:ext cx="1980000" cy="1620000"/>
          </a:xfrm>
          <a:prstGeom prst="rect">
            <a:avLst/>
          </a:prstGeom>
        </p:spPr>
      </p:pic>
      <p:pic>
        <p:nvPicPr>
          <p:cNvPr id="71" name="圖片 70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098" y="1776761"/>
            <a:ext cx="1980000" cy="1620000"/>
          </a:xfrm>
          <a:prstGeom prst="rect">
            <a:avLst/>
          </a:prstGeom>
        </p:spPr>
      </p:pic>
      <p:pic>
        <p:nvPicPr>
          <p:cNvPr id="72" name="圖片 71"/>
          <p:cNvPicPr>
            <a:picLocks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982" y="1777565"/>
            <a:ext cx="1980000" cy="1620000"/>
          </a:xfrm>
          <a:prstGeom prst="rect">
            <a:avLst/>
          </a:prstGeom>
        </p:spPr>
      </p:pic>
      <p:pic>
        <p:nvPicPr>
          <p:cNvPr id="73" name="圖片 72"/>
          <p:cNvPicPr>
            <a:picLocks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820" y="4895310"/>
            <a:ext cx="1980000" cy="1620000"/>
          </a:xfrm>
          <a:prstGeom prst="rect">
            <a:avLst/>
          </a:prstGeom>
        </p:spPr>
      </p:pic>
      <p:pic>
        <p:nvPicPr>
          <p:cNvPr id="74" name="圖片 73"/>
          <p:cNvPicPr>
            <a:picLocks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098" y="3275310"/>
            <a:ext cx="1980000" cy="1620000"/>
          </a:xfrm>
          <a:prstGeom prst="rect">
            <a:avLst/>
          </a:prstGeom>
        </p:spPr>
      </p:pic>
      <p:pic>
        <p:nvPicPr>
          <p:cNvPr id="75" name="圖片 74"/>
          <p:cNvPicPr>
            <a:picLocks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73" y="156761"/>
            <a:ext cx="1980000" cy="1620000"/>
          </a:xfrm>
          <a:prstGeom prst="rect">
            <a:avLst/>
          </a:prstGeom>
        </p:spPr>
      </p:pic>
      <p:pic>
        <p:nvPicPr>
          <p:cNvPr id="76" name="圖片 75"/>
          <p:cNvPicPr>
            <a:picLocks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7" y="3392738"/>
            <a:ext cx="198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8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2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34" y="1240112"/>
            <a:ext cx="3549013" cy="3549013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33" y="3896407"/>
            <a:ext cx="2108397" cy="2108397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626396" y="6004804"/>
            <a:ext cx="3778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超過</a:t>
            </a:r>
            <a:r>
              <a:rPr lang="en-US" altLang="zh-TW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</a:t>
            </a:r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間店家合作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9113364" y="6066360"/>
            <a:ext cx="2783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增加飲食選擇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3357439" y="2091288"/>
            <a:ext cx="1214561" cy="707886"/>
          </a:xfrm>
          <a:prstGeom prst="rect">
            <a:avLst/>
          </a:prstGeom>
          <a:solidFill>
            <a:schemeClr val="bg1">
              <a:lumMod val="95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rgbClr val="9DC3E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店</a:t>
            </a:r>
            <a:r>
              <a:rPr lang="zh-TW" altLang="en-US" sz="4000" b="1" dirty="0">
                <a:solidFill>
                  <a:srgbClr val="9DC3E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家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7954295" y="2091288"/>
            <a:ext cx="1777261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rgbClr val="9DC3E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新移民</a:t>
            </a:r>
            <a:endParaRPr lang="zh-TW" altLang="en-US" sz="4000" b="1" dirty="0">
              <a:solidFill>
                <a:srgbClr val="9DC3E6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5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目前成效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33" name="橢圓 32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橢圓 34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橢圓 35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  <p:pic>
        <p:nvPicPr>
          <p:cNvPr id="26" name="圖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5" y="3816362"/>
            <a:ext cx="2052973" cy="205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1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14583 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L 0.12969 0.0004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  <p:bldP spid="23" grpId="1" animBg="1"/>
      <p:bldP spid="24" grpId="0" animBg="1"/>
      <p:bldP spid="24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5" y="3816362"/>
            <a:ext cx="2052973" cy="205297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7" y="756896"/>
            <a:ext cx="2219308" cy="2219308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96" y="2182053"/>
            <a:ext cx="2337633" cy="2337633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5253163" y="4659618"/>
            <a:ext cx="2638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公部門</a:t>
            </a:r>
            <a:endParaRPr lang="en-US" altLang="zh-TW" sz="3200" dirty="0" smtClean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翻譯校對</a:t>
            </a:r>
            <a:endParaRPr lang="en-US" altLang="zh-TW" sz="3200" dirty="0" smtClean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收集</a:t>
            </a:r>
            <a:r>
              <a:rPr lang="zh-TW" altLang="en-US" sz="32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其</a:t>
            </a:r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餘菜單</a:t>
            </a:r>
            <a:endParaRPr lang="zh-TW" altLang="en-US" sz="32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004686" y="5845632"/>
            <a:ext cx="27651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店家或</a:t>
            </a:r>
            <a:endParaRPr lang="en-US" altLang="zh-TW" sz="3200" dirty="0" smtClean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一般民眾上傳</a:t>
            </a:r>
            <a:endParaRPr lang="zh-TW" altLang="en-US" sz="3200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9882" y="2742247"/>
            <a:ext cx="289694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移工</a:t>
            </a:r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移民上傳</a:t>
            </a:r>
            <a:endParaRPr lang="en-US" altLang="zh-TW" sz="3200" dirty="0" smtClean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en-US" altLang="zh-TW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(</a:t>
            </a:r>
            <a:r>
              <a:rPr lang="zh-TW" altLang="en-US" sz="3200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可翻譯者尤佳</a:t>
            </a:r>
            <a:r>
              <a:rPr lang="en-US" altLang="zh-TW" sz="3200" b="1" dirty="0" smtClean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)</a:t>
            </a:r>
            <a:endParaRPr lang="zh-TW" altLang="en-US" sz="3200" b="1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570" y="2427934"/>
            <a:ext cx="2133416" cy="213341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9375365" y="4545812"/>
            <a:ext cx="2767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上傳至網站</a:t>
            </a:r>
            <a:endParaRPr lang="en-US" altLang="zh-TW" sz="3200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供新移民使用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1364526" y="433902"/>
            <a:ext cx="47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</a:t>
            </a:r>
            <a:endParaRPr lang="zh-TW" altLang="en-US" sz="3600" b="1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標題 1"/>
          <p:cNvSpPr>
            <a:spLocks noGrp="1"/>
          </p:cNvSpPr>
          <p:nvPr>
            <p:ph type="title"/>
          </p:nvPr>
        </p:nvSpPr>
        <p:spPr>
          <a:xfrm>
            <a:off x="243435" y="-37566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方案運行方式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cxnSp>
        <p:nvCxnSpPr>
          <p:cNvPr id="35" name="直線單箭頭接點 34"/>
          <p:cNvCxnSpPr/>
          <p:nvPr/>
        </p:nvCxnSpPr>
        <p:spPr>
          <a:xfrm flipV="1">
            <a:off x="4041747" y="3673549"/>
            <a:ext cx="1006710" cy="7835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/>
          <p:nvPr/>
        </p:nvCxnSpPr>
        <p:spPr>
          <a:xfrm>
            <a:off x="7892029" y="3677467"/>
            <a:ext cx="1225662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群組 20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3" name="橢圓 22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橢圓 24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橢圓 25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橢圓 27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16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212126" y="281502"/>
            <a:ext cx="47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3600" b="1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666" y="1756547"/>
            <a:ext cx="3454926" cy="3454926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086158" y="5306096"/>
            <a:ext cx="3258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公部門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323" y="145044"/>
            <a:ext cx="2500241" cy="250024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840651" y="2793422"/>
            <a:ext cx="2159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翻譯菜單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840651" y="5890871"/>
            <a:ext cx="2301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蒐集菜單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79" y="3848717"/>
            <a:ext cx="2042154" cy="2042154"/>
          </a:xfrm>
          <a:prstGeom prst="rect">
            <a:avLst/>
          </a:prstGeom>
        </p:spPr>
      </p:pic>
      <p:sp>
        <p:nvSpPr>
          <p:cNvPr id="1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公部門任務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5564790" y="2621062"/>
            <a:ext cx="1225662" cy="34472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5564790" y="3770943"/>
            <a:ext cx="1225662" cy="36792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7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212126" y="281502"/>
            <a:ext cx="47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3600" b="1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0420" y="1614744"/>
            <a:ext cx="2210717" cy="221071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684294" y="3874443"/>
            <a:ext cx="2266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金錢成本低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759222" y="3874442"/>
            <a:ext cx="2516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所需人力少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854" y="1646059"/>
            <a:ext cx="2179402" cy="21794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659" y="3633109"/>
            <a:ext cx="2166357" cy="2166357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5292659" y="5799466"/>
            <a:ext cx="2603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達成目</a:t>
            </a:r>
            <a:r>
              <a:rPr lang="zh-TW" altLang="en-US" sz="32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標</a:t>
            </a:r>
          </a:p>
        </p:txBody>
      </p:sp>
      <p:sp>
        <p:nvSpPr>
          <p:cNvPr id="1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所需成本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cxnSp>
        <p:nvCxnSpPr>
          <p:cNvPr id="16" name="直線單箭頭接點 15"/>
          <p:cNvCxnSpPr/>
          <p:nvPr/>
        </p:nvCxnSpPr>
        <p:spPr>
          <a:xfrm>
            <a:off x="4198032" y="3730947"/>
            <a:ext cx="751964" cy="564327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H="1">
            <a:off x="7693600" y="3569477"/>
            <a:ext cx="764157" cy="725797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1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740" y="1600892"/>
            <a:ext cx="3175568" cy="3175568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134" y="2524728"/>
            <a:ext cx="2251732" cy="2251732"/>
          </a:xfrm>
          <a:prstGeom prst="rect">
            <a:avLst/>
          </a:prstGeom>
        </p:spPr>
      </p:pic>
      <p:sp>
        <p:nvSpPr>
          <p:cNvPr id="24" name="文字方塊 23"/>
          <p:cNvSpPr txBox="1"/>
          <p:nvPr/>
        </p:nvSpPr>
        <p:spPr>
          <a:xfrm>
            <a:off x="4692751" y="4800523"/>
            <a:ext cx="3279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公部門接手網站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16" y="2423901"/>
            <a:ext cx="2391356" cy="2391356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640" y="2601941"/>
            <a:ext cx="2285508" cy="2285508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1108113" y="4807600"/>
            <a:ext cx="2279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穆斯林專區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812667" y="4864744"/>
            <a:ext cx="275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提供翻譯報酬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8654428" y="4872716"/>
            <a:ext cx="2718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範圍擴及全台</a:t>
            </a:r>
            <a:endParaRPr lang="zh-TW" altLang="en-US" sz="32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5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9DC3E6"/>
                </a:solidFill>
                <a:latin typeface="Microsoft JhengHei UI" pitchFamily="34" charset="-120"/>
                <a:ea typeface="Microsoft JhengHei UI" pitchFamily="34" charset="-120"/>
              </a:rPr>
              <a:t>未來規劃</a:t>
            </a:r>
            <a:endParaRPr lang="zh-TW" altLang="en-US" sz="4800" b="1" dirty="0">
              <a:solidFill>
                <a:srgbClr val="9DC3E6"/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33" name="橢圓 32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橢圓 34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橢圓 35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891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/>
      <p:bldP spid="22" grpId="0"/>
      <p:bldP spid="2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142149" y="28150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406972" y="2563199"/>
            <a:ext cx="58808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著眼生活面</a:t>
            </a:r>
            <a:endParaRPr lang="en-US" altLang="zh-TW" sz="60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SetoFont" panose="02000600000000000000" pitchFamily="2" charset="-120"/>
            </a:endParaRPr>
          </a:p>
          <a:p>
            <a:pPr algn="ctr"/>
            <a:r>
              <a:rPr lang="zh-TW" altLang="en-US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解決最基本需求 </a:t>
            </a:r>
            <a:endParaRPr lang="zh-TW" altLang="en-US" sz="6000" b="1" dirty="0">
              <a:solidFill>
                <a:schemeClr val="accent1">
                  <a:lumMod val="60000"/>
                  <a:lumOff val="4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5285944" y="194443"/>
            <a:ext cx="2459377" cy="2227571"/>
            <a:chOff x="1095110" y="3249360"/>
            <a:chExt cx="3162564" cy="3275042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110" y="3249360"/>
              <a:ext cx="2251830" cy="2251830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1926598" y="5664648"/>
              <a:ext cx="2331076" cy="859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 smtClean="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食</a:t>
              </a:r>
              <a:endParaRPr lang="zh-TW" altLang="en-US" sz="3200" dirty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1482335" y="3885403"/>
            <a:ext cx="1906152" cy="2931723"/>
            <a:chOff x="5194105" y="2835716"/>
            <a:chExt cx="2477747" cy="3219974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4105" y="2835716"/>
              <a:ext cx="2477747" cy="2477747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5786599" y="5413419"/>
              <a:ext cx="1694386" cy="642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 smtClean="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行</a:t>
              </a:r>
              <a:endParaRPr lang="zh-TW" altLang="en-US" sz="3200" dirty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9164463" y="4149561"/>
            <a:ext cx="2499235" cy="2576557"/>
            <a:chOff x="9242074" y="2863486"/>
            <a:chExt cx="2449977" cy="2928844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2074" y="2863486"/>
              <a:ext cx="2449977" cy="2449977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10176086" y="5127600"/>
              <a:ext cx="581952" cy="66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dirty="0" smtClean="0"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育</a:t>
              </a:r>
              <a:endParaRPr lang="zh-TW" altLang="en-US" sz="3200" dirty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8419116" y="224449"/>
            <a:ext cx="3367605" cy="703384"/>
            <a:chOff x="8419116" y="224449"/>
            <a:chExt cx="3367605" cy="703384"/>
          </a:xfrm>
          <a:solidFill>
            <a:schemeClr val="tx1"/>
          </a:solidFill>
        </p:grpSpPr>
        <p:sp>
          <p:nvSpPr>
            <p:cNvPr id="27" name="橢圓 26"/>
            <p:cNvSpPr/>
            <p:nvPr/>
          </p:nvSpPr>
          <p:spPr>
            <a:xfrm>
              <a:off x="8419116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橢圓 27"/>
            <p:cNvSpPr/>
            <p:nvPr/>
          </p:nvSpPr>
          <p:spPr>
            <a:xfrm>
              <a:off x="11117460" y="224449"/>
              <a:ext cx="669261" cy="703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橢圓 28"/>
            <p:cNvSpPr/>
            <p:nvPr/>
          </p:nvSpPr>
          <p:spPr>
            <a:xfrm>
              <a:off x="9318564" y="224449"/>
              <a:ext cx="669261" cy="703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橢圓 29"/>
            <p:cNvSpPr/>
            <p:nvPr/>
          </p:nvSpPr>
          <p:spPr>
            <a:xfrm>
              <a:off x="10218012" y="224449"/>
              <a:ext cx="669261" cy="7033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1240491" y="261079"/>
              <a:ext cx="418704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TW" sz="3600" dirty="0" smtClean="0">
                  <a:solidFill>
                    <a:schemeClr val="bg1"/>
                  </a:solidFill>
                </a:rPr>
                <a:t>4</a:t>
              </a: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195" b="89982" l="19486" r="792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00" y="1515203"/>
            <a:ext cx="5904236" cy="442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5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61" y="0"/>
            <a:ext cx="10536620" cy="6858000"/>
          </a:xfrm>
          <a:prstGeom prst="rect">
            <a:avLst/>
          </a:prstGeom>
        </p:spPr>
      </p:pic>
      <p:sp>
        <p:nvSpPr>
          <p:cNvPr id="4" name="AutoShape 2" descr="Document content free icon"/>
          <p:cNvSpPr>
            <a:spLocks noChangeAspect="1" noChangeArrowheads="1"/>
          </p:cNvSpPr>
          <p:nvPr/>
        </p:nvSpPr>
        <p:spPr bwMode="auto">
          <a:xfrm>
            <a:off x="1679575" y="-1020763"/>
            <a:ext cx="21336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56060" y="46037"/>
            <a:ext cx="10514653" cy="2903838"/>
          </a:xfrm>
          <a:prstGeom prst="rect">
            <a:avLst/>
          </a:pr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63803" y="351200"/>
            <a:ext cx="6864395" cy="1325563"/>
          </a:xfrm>
        </p:spPr>
        <p:txBody>
          <a:bodyPr>
            <a:noAutofit/>
          </a:bodyPr>
          <a:lstStyle/>
          <a:p>
            <a:pPr algn="ctr"/>
            <a:r>
              <a:rPr lang="en-US" altLang="zh-TW" sz="9600" b="1" dirty="0" smtClean="0">
                <a:solidFill>
                  <a:srgbClr val="C00000"/>
                </a:solidFill>
                <a:ea typeface="Microsoft JhengHei UI" panose="020B0604030504040204" pitchFamily="34" charset="-120"/>
                <a:cs typeface="SetoFont" panose="02000600000000000000" pitchFamily="2" charset="-120"/>
              </a:rPr>
              <a:t>CFU </a:t>
            </a:r>
            <a:r>
              <a:rPr lang="en-US" altLang="zh-TW" sz="9600" b="1" dirty="0">
                <a:solidFill>
                  <a:srgbClr val="C00000"/>
                </a:solidFill>
                <a:ea typeface="Microsoft JhengHei UI" panose="020B0604030504040204" pitchFamily="34" charset="-120"/>
                <a:cs typeface="SetoFont" panose="02000600000000000000" pitchFamily="2" charset="-120"/>
              </a:rPr>
              <a:t>and ME</a:t>
            </a:r>
            <a:endParaRPr lang="zh-TW" altLang="en-US" sz="9600" b="1" dirty="0">
              <a:solidFill>
                <a:srgbClr val="C00000"/>
              </a:solidFill>
              <a:ea typeface="Microsoft JhengHei UI" panose="020B0604030504040204" pitchFamily="34" charset="-120"/>
              <a:cs typeface="SetoFont" panose="02000600000000000000" pitchFamily="2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471111" y="1676763"/>
            <a:ext cx="725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CULTURAL</a:t>
            </a:r>
            <a:r>
              <a:rPr lang="zh-TW" altLang="en-US" sz="2800" b="1" dirty="0" smtClean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、</a:t>
            </a:r>
            <a:r>
              <a:rPr lang="en-US" altLang="zh-TW" sz="2800" b="1" dirty="0" smtClean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FUSION</a:t>
            </a:r>
            <a:r>
              <a:rPr lang="zh-TW" altLang="en-US" sz="2800" b="1" dirty="0" smtClean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、</a:t>
            </a:r>
            <a:r>
              <a:rPr lang="en-US" altLang="zh-TW" sz="2800" b="1" dirty="0" smtClean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YOU AND ME.</a:t>
            </a:r>
          </a:p>
          <a:p>
            <a:pPr algn="ctr"/>
            <a:r>
              <a:rPr lang="en-US" altLang="zh-TW" sz="2800" b="1" dirty="0" smtClean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YOU </a:t>
            </a:r>
            <a:r>
              <a:rPr lang="en-US" altLang="zh-TW" sz="2800" b="1" dirty="0">
                <a:solidFill>
                  <a:srgbClr val="FF5050"/>
                </a:solidFill>
                <a:latin typeface="+mj-lt"/>
                <a:ea typeface="Microsoft YaHei Light" panose="020B0502040204020203" pitchFamily="34" charset="-122"/>
                <a:cs typeface="SetoFont" panose="02000600000000000000" pitchFamily="2" charset="-120"/>
              </a:rPr>
              <a:t>AND ME IS EQUAL TO US.</a:t>
            </a:r>
            <a:endParaRPr lang="zh-TW" altLang="en-US" sz="2800" b="1" dirty="0">
              <a:solidFill>
                <a:srgbClr val="FF5050"/>
              </a:solidFill>
              <a:latin typeface="+mj-lt"/>
              <a:ea typeface="Microsoft YaHei Light" panose="020B0502040204020203" pitchFamily="34" charset="-122"/>
              <a:cs typeface="SetoFont" panose="020006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803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48" y="-660"/>
            <a:ext cx="10339752" cy="685866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14048" y="70881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7200" b="1" dirty="0" smtClean="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報告完畢</a:t>
            </a:r>
            <a:r>
              <a:rPr lang="zh-TW" altLang="en-US" sz="7200" b="1" dirty="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，</a:t>
            </a:r>
            <a:r>
              <a:rPr lang="zh-TW" altLang="en-US" sz="7200" b="1" dirty="0" smtClean="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SetoFont" panose="02000600000000000000" pitchFamily="2" charset="-120"/>
              </a:rPr>
              <a:t>謝謝聆聽</a:t>
            </a:r>
            <a:endParaRPr lang="zh-TW" altLang="en-US" sz="7200" b="1" dirty="0">
              <a:solidFill>
                <a:schemeClr val="accent2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SetoFont" panose="02000600000000000000" pitchFamily="2" charset="-120"/>
            </a:endParaRPr>
          </a:p>
        </p:txBody>
      </p:sp>
      <p:sp>
        <p:nvSpPr>
          <p:cNvPr id="4" name="AutoShape 2" descr="Document content free icon"/>
          <p:cNvSpPr>
            <a:spLocks noChangeAspect="1" noChangeArrowheads="1"/>
          </p:cNvSpPr>
          <p:nvPr/>
        </p:nvSpPr>
        <p:spPr bwMode="auto">
          <a:xfrm>
            <a:off x="1679575" y="-1020763"/>
            <a:ext cx="21336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327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參考資料</a:t>
            </a:r>
            <a:endParaRPr lang="zh-TW" altLang="en-US" sz="60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東協廣場</a:t>
            </a: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圖片</a:t>
            </a:r>
            <a:endParaRPr lang="en-US" altLang="zh-TW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　</a:t>
            </a:r>
            <a:r>
              <a:rPr lang="en-US" altLang="zh-TW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https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://</a:t>
            </a:r>
            <a:r>
              <a:rPr lang="en-US" altLang="zh-TW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www.twreporter.org/a/taichung-first-square</a:t>
            </a:r>
          </a:p>
          <a:p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70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萬移工 假日有</a:t>
            </a:r>
            <a:r>
              <a:rPr lang="en-US" altLang="zh-TW" dirty="0" err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QTaiwan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APP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旅遊導覽</a:t>
            </a: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資訊</a:t>
            </a:r>
            <a:endParaRPr lang="en-US" altLang="zh-TW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　</a:t>
            </a:r>
            <a:r>
              <a:rPr lang="en-US" altLang="zh-TW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https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://newtalk.tw/news/view/2017-11-16/103976</a:t>
            </a:r>
            <a:endParaRPr lang="en-US" altLang="zh-TW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台南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公車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DM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多國語言 帶外籍移工遊</a:t>
            </a: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台南</a:t>
            </a:r>
            <a:endParaRPr lang="en-US" altLang="zh-TW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　</a:t>
            </a:r>
            <a:r>
              <a:rPr lang="en-US" altLang="zh-TW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http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://news.ltn.com.tw/news/local/paper/108149</a:t>
            </a:r>
            <a:endParaRPr lang="en-US" altLang="zh-TW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　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endParaRPr lang="en-US" altLang="zh-TW" dirty="0" smtClean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 </a:t>
            </a:r>
            <a:endParaRPr lang="zh-TW" altLang="en-US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01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681</Words>
  <Application>Microsoft Office PowerPoint</Application>
  <PresentationFormat>寬螢幕</PresentationFormat>
  <Paragraphs>281</Paragraphs>
  <Slides>57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57</vt:i4>
      </vt:variant>
    </vt:vector>
  </HeadingPairs>
  <TitlesOfParts>
    <vt:vector size="76" baseType="lpstr">
      <vt:lpstr>Arial Unicode MS</vt:lpstr>
      <vt:lpstr>Microsoft JhengHei UI</vt:lpstr>
      <vt:lpstr>Microsoft JhengHei UI Light</vt:lpstr>
      <vt:lpstr>Microsoft YaHei Light</vt:lpstr>
      <vt:lpstr>Microsoft YaHei UI</vt:lpstr>
      <vt:lpstr>Microsoft YaHei UI Light</vt:lpstr>
      <vt:lpstr>SetoFont</vt:lpstr>
      <vt:lpstr>宋体</vt:lpstr>
      <vt:lpstr>宋体</vt:lpstr>
      <vt:lpstr>微軟正黑體</vt:lpstr>
      <vt:lpstr>新細明體</vt:lpstr>
      <vt:lpstr>標楷體</vt:lpstr>
      <vt:lpstr>Arial</vt:lpstr>
      <vt:lpstr>Calibri</vt:lpstr>
      <vt:lpstr>Calibri Light</vt:lpstr>
      <vt:lpstr>OCR A Extended</vt:lpstr>
      <vt:lpstr>Times New Roman</vt:lpstr>
      <vt:lpstr>Office 佈景主題</vt:lpstr>
      <vt:lpstr>自訂設計</vt:lpstr>
      <vt:lpstr>1807</vt:lpstr>
      <vt:lpstr>PowerPoint 簡報</vt:lpstr>
      <vt:lpstr>確認公共政策問題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政府－全國新住民火炬計畫</vt:lpstr>
      <vt:lpstr>政府－新南向政策</vt:lpstr>
      <vt:lpstr>地方－台南公車導覽DM</vt:lpstr>
      <vt:lpstr>地方－QTaiwan -觀光旅遊app -台灣外籍勞動者發展協會</vt:lpstr>
      <vt:lpstr>政府政策</vt:lpstr>
      <vt:lpstr>地方組織</vt:lpstr>
      <vt:lpstr>政府政策/地方組織</vt:lpstr>
      <vt:lpstr>三、原創想法</vt:lpstr>
      <vt:lpstr>三、原創想法</vt:lpstr>
      <vt:lpstr>三、原創想法－難題</vt:lpstr>
      <vt:lpstr>四、最終方案－網站呈現</vt:lpstr>
      <vt:lpstr>四、最終方案－宣傳</vt:lpstr>
      <vt:lpstr>PowerPoint 簡報</vt:lpstr>
      <vt:lpstr>我方方案－產生</vt:lpstr>
      <vt:lpstr>我方方案－團隊介紹</vt:lpstr>
      <vt:lpstr>網站架設－目的</vt:lpstr>
      <vt:lpstr>網站架設－內容</vt:lpstr>
      <vt:lpstr>我方方案－宣傳</vt:lpstr>
      <vt:lpstr>傳單正面</vt:lpstr>
      <vt:lpstr>傳單背面</vt:lpstr>
      <vt:lpstr>PowerPoint 簡報</vt:lpstr>
      <vt:lpstr>美食地圖</vt:lpstr>
      <vt:lpstr>美食地圖－台南21路公車出發</vt:lpstr>
      <vt:lpstr>美食地圖－台南21路公車出發</vt:lpstr>
      <vt:lpstr>菜單上傳</vt:lpstr>
      <vt:lpstr>網站架設－運作</vt:lpstr>
      <vt:lpstr>PowerPoint 簡報</vt:lpstr>
      <vt:lpstr>即時翻譯</vt:lpstr>
      <vt:lpstr>資訊連結</vt:lpstr>
      <vt:lpstr>提出行動方案</vt:lpstr>
      <vt:lpstr>預期效益</vt:lpstr>
      <vt:lpstr>從群體到個體</vt:lpstr>
      <vt:lpstr>我方方案特點</vt:lpstr>
      <vt:lpstr>方案宣傳</vt:lpstr>
      <vt:lpstr>PowerPoint 簡報</vt:lpstr>
      <vt:lpstr>目前成效</vt:lpstr>
      <vt:lpstr>方案運行方式</vt:lpstr>
      <vt:lpstr>公部門任務</vt:lpstr>
      <vt:lpstr>所需成本</vt:lpstr>
      <vt:lpstr>未來規劃</vt:lpstr>
      <vt:lpstr>PowerPoint 簡報</vt:lpstr>
      <vt:lpstr>CFU and ME</vt:lpstr>
      <vt:lpstr>報告完畢，謝謝聆聽</vt:lpstr>
      <vt:lpstr>參考資料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1707</dc:title>
  <dc:creator>user</dc:creator>
  <cp:lastModifiedBy>user</cp:lastModifiedBy>
  <cp:revision>155</cp:revision>
  <dcterms:created xsi:type="dcterms:W3CDTF">2018-04-15T03:06:01Z</dcterms:created>
  <dcterms:modified xsi:type="dcterms:W3CDTF">2018-05-06T16:16:22Z</dcterms:modified>
</cp:coreProperties>
</file>