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4.xml" ContentType="application/vnd.openxmlformats-officedocument.themeOverride+xml"/>
  <Override PartName="/ppt/notesSlides/notesSlide10.xml" ContentType="application/vnd.openxmlformats-officedocument.presentationml.notesSlide+xml"/>
  <Override PartName="/ppt/theme/themeOverride5.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83" r:id="rId3"/>
    <p:sldId id="282" r:id="rId4"/>
    <p:sldId id="429" r:id="rId5"/>
    <p:sldId id="436" r:id="rId6"/>
    <p:sldId id="431" r:id="rId7"/>
    <p:sldId id="435" r:id="rId8"/>
    <p:sldId id="434" r:id="rId9"/>
    <p:sldId id="437" r:id="rId10"/>
    <p:sldId id="438" r:id="rId11"/>
    <p:sldId id="439" r:id="rId12"/>
    <p:sldId id="440" r:id="rId13"/>
    <p:sldId id="284" r:id="rId14"/>
    <p:sldId id="442" r:id="rId15"/>
    <p:sldId id="441" r:id="rId16"/>
    <p:sldId id="443" r:id="rId17"/>
    <p:sldId id="444" r:id="rId18"/>
    <p:sldId id="445" r:id="rId19"/>
    <p:sldId id="449" r:id="rId20"/>
    <p:sldId id="492" r:id="rId21"/>
    <p:sldId id="450" r:id="rId22"/>
    <p:sldId id="451" r:id="rId23"/>
    <p:sldId id="452" r:id="rId24"/>
    <p:sldId id="456" r:id="rId25"/>
    <p:sldId id="457" r:id="rId26"/>
    <p:sldId id="458" r:id="rId27"/>
    <p:sldId id="453" r:id="rId28"/>
    <p:sldId id="493" r:id="rId29"/>
    <p:sldId id="460" r:id="rId30"/>
    <p:sldId id="459" r:id="rId31"/>
    <p:sldId id="461" r:id="rId32"/>
    <p:sldId id="463" r:id="rId33"/>
    <p:sldId id="464" r:id="rId34"/>
    <p:sldId id="465" r:id="rId35"/>
    <p:sldId id="468" r:id="rId36"/>
    <p:sldId id="421" r:id="rId37"/>
    <p:sldId id="469" r:id="rId38"/>
    <p:sldId id="466" r:id="rId39"/>
    <p:sldId id="424" r:id="rId40"/>
    <p:sldId id="361" r:id="rId41"/>
    <p:sldId id="470" r:id="rId42"/>
    <p:sldId id="471" r:id="rId43"/>
    <p:sldId id="462" r:id="rId44"/>
    <p:sldId id="472" r:id="rId45"/>
    <p:sldId id="473" r:id="rId46"/>
    <p:sldId id="474" r:id="rId47"/>
    <p:sldId id="467" r:id="rId48"/>
    <p:sldId id="475" r:id="rId49"/>
    <p:sldId id="476" r:id="rId50"/>
    <p:sldId id="477" r:id="rId51"/>
    <p:sldId id="479" r:id="rId52"/>
    <p:sldId id="480" r:id="rId53"/>
    <p:sldId id="489" r:id="rId54"/>
    <p:sldId id="481" r:id="rId55"/>
    <p:sldId id="482" r:id="rId56"/>
    <p:sldId id="483" r:id="rId57"/>
    <p:sldId id="484" r:id="rId58"/>
    <p:sldId id="491" r:id="rId59"/>
    <p:sldId id="485" r:id="rId60"/>
    <p:sldId id="486" r:id="rId61"/>
    <p:sldId id="490" r:id="rId62"/>
  </p:sldIdLst>
  <p:sldSz cx="12192000" cy="6858000"/>
  <p:notesSz cx="6858000" cy="9144000"/>
  <p:custDataLst>
    <p:tags r:id="rId6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22" userDrawn="1">
          <p15:clr>
            <a:srgbClr val="A4A3A4"/>
          </p15:clr>
        </p15:guide>
        <p15:guide id="2" pos="48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6DC"/>
    <a:srgbClr val="F7F7F7"/>
    <a:srgbClr val="EBEBEB"/>
    <a:srgbClr val="FFFFAF"/>
    <a:srgbClr val="FFFD78"/>
    <a:srgbClr val="4276AA"/>
    <a:srgbClr val="8195A3"/>
    <a:srgbClr val="945200"/>
    <a:srgbClr val="3282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01" autoAdjust="0"/>
    <p:restoredTop sz="94407"/>
  </p:normalViewPr>
  <p:slideViewPr>
    <p:cSldViewPr snapToGrid="0" showGuides="1">
      <p:cViewPr varScale="1">
        <p:scale>
          <a:sx n="117" d="100"/>
          <a:sy n="117" d="100"/>
        </p:scale>
        <p:origin x="544" y="168"/>
      </p:cViewPr>
      <p:guideLst>
        <p:guide orient="horz" pos="822"/>
        <p:guide pos="483"/>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B33178-B0D2-4D18-A1A6-149F71C60592}" type="datetimeFigureOut">
              <a:rPr lang="zh-CN" altLang="en-US" smtClean="0"/>
              <a:t>2019/5/8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D4C706-B552-48CF-B615-B4F29AB3EE56}" type="slidenum">
              <a:rPr lang="zh-CN" altLang="en-US" smtClean="0"/>
              <a:t>‹#›</a:t>
            </a:fld>
            <a:endParaRPr lang="zh-CN" altLang="en-US"/>
          </a:p>
        </p:txBody>
      </p:sp>
    </p:spTree>
    <p:extLst>
      <p:ext uri="{BB962C8B-B14F-4D97-AF65-F5344CB8AC3E}">
        <p14:creationId xmlns:p14="http://schemas.microsoft.com/office/powerpoint/2010/main" val="2040847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D4C706-B552-48CF-B615-B4F29AB3EE56}" type="slidenum">
              <a:rPr lang="zh-CN" altLang="en-US" smtClean="0"/>
              <a:t>2</a:t>
            </a:fld>
            <a:endParaRPr lang="zh-CN" altLang="en-US"/>
          </a:p>
        </p:txBody>
      </p:sp>
    </p:spTree>
    <p:extLst>
      <p:ext uri="{BB962C8B-B14F-4D97-AF65-F5344CB8AC3E}">
        <p14:creationId xmlns:p14="http://schemas.microsoft.com/office/powerpoint/2010/main" val="579290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D4C706-B552-48CF-B615-B4F29AB3EE56}" type="slidenum">
              <a:rPr lang="zh-CN" altLang="en-US" smtClean="0"/>
              <a:t>3</a:t>
            </a:fld>
            <a:endParaRPr lang="zh-CN" altLang="en-US"/>
          </a:p>
        </p:txBody>
      </p:sp>
    </p:spTree>
    <p:extLst>
      <p:ext uri="{BB962C8B-B14F-4D97-AF65-F5344CB8AC3E}">
        <p14:creationId xmlns:p14="http://schemas.microsoft.com/office/powerpoint/2010/main" val="1425008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81D4C706-B552-48CF-B615-B4F29AB3EE56}" type="slidenum">
              <a:rPr lang="zh-CN" altLang="en-US" smtClean="0"/>
              <a:t>13</a:t>
            </a:fld>
            <a:endParaRPr lang="zh-CN" altLang="en-US"/>
          </a:p>
        </p:txBody>
      </p:sp>
    </p:spTree>
    <p:extLst>
      <p:ext uri="{BB962C8B-B14F-4D97-AF65-F5344CB8AC3E}">
        <p14:creationId xmlns:p14="http://schemas.microsoft.com/office/powerpoint/2010/main" val="3667045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14</a:t>
            </a:fld>
            <a:endParaRPr lang="zh-CN" altLang="en-US"/>
          </a:p>
        </p:txBody>
      </p:sp>
    </p:spTree>
    <p:extLst>
      <p:ext uri="{BB962C8B-B14F-4D97-AF65-F5344CB8AC3E}">
        <p14:creationId xmlns:p14="http://schemas.microsoft.com/office/powerpoint/2010/main" val="3771975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15</a:t>
            </a:fld>
            <a:endParaRPr lang="zh-CN" altLang="en-US"/>
          </a:p>
        </p:txBody>
      </p:sp>
    </p:spTree>
    <p:extLst>
      <p:ext uri="{BB962C8B-B14F-4D97-AF65-F5344CB8AC3E}">
        <p14:creationId xmlns:p14="http://schemas.microsoft.com/office/powerpoint/2010/main" val="3491623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16</a:t>
            </a:fld>
            <a:endParaRPr lang="zh-CN" altLang="en-US"/>
          </a:p>
        </p:txBody>
      </p:sp>
    </p:spTree>
    <p:extLst>
      <p:ext uri="{BB962C8B-B14F-4D97-AF65-F5344CB8AC3E}">
        <p14:creationId xmlns:p14="http://schemas.microsoft.com/office/powerpoint/2010/main" val="2306190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17</a:t>
            </a:fld>
            <a:endParaRPr lang="zh-CN" altLang="en-US"/>
          </a:p>
        </p:txBody>
      </p:sp>
    </p:spTree>
    <p:extLst>
      <p:ext uri="{BB962C8B-B14F-4D97-AF65-F5344CB8AC3E}">
        <p14:creationId xmlns:p14="http://schemas.microsoft.com/office/powerpoint/2010/main" val="4242044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18</a:t>
            </a:fld>
            <a:endParaRPr lang="zh-CN" altLang="en-US"/>
          </a:p>
        </p:txBody>
      </p:sp>
    </p:spTree>
    <p:extLst>
      <p:ext uri="{BB962C8B-B14F-4D97-AF65-F5344CB8AC3E}">
        <p14:creationId xmlns:p14="http://schemas.microsoft.com/office/powerpoint/2010/main" val="536131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19</a:t>
            </a:fld>
            <a:endParaRPr lang="zh-CN" altLang="en-US"/>
          </a:p>
        </p:txBody>
      </p:sp>
    </p:spTree>
    <p:extLst>
      <p:ext uri="{BB962C8B-B14F-4D97-AF65-F5344CB8AC3E}">
        <p14:creationId xmlns:p14="http://schemas.microsoft.com/office/powerpoint/2010/main" val="2019000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81D4C706-B552-48CF-B615-B4F29AB3EE56}" type="slidenum">
              <a:rPr lang="zh-CN" altLang="en-US" smtClean="0"/>
              <a:t>20</a:t>
            </a:fld>
            <a:endParaRPr lang="zh-CN" altLang="en-US"/>
          </a:p>
        </p:txBody>
      </p:sp>
    </p:spTree>
    <p:extLst>
      <p:ext uri="{BB962C8B-B14F-4D97-AF65-F5344CB8AC3E}">
        <p14:creationId xmlns:p14="http://schemas.microsoft.com/office/powerpoint/2010/main" val="315023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TW" altLang="en-US"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81D4C706-B552-48CF-B615-B4F29AB3EE56}" type="slidenum">
              <a:rPr lang="zh-CN" altLang="en-US" smtClean="0"/>
              <a:t>28</a:t>
            </a:fld>
            <a:endParaRPr lang="zh-CN" altLang="en-US"/>
          </a:p>
        </p:txBody>
      </p:sp>
    </p:spTree>
    <p:extLst>
      <p:ext uri="{BB962C8B-B14F-4D97-AF65-F5344CB8AC3E}">
        <p14:creationId xmlns:p14="http://schemas.microsoft.com/office/powerpoint/2010/main" val="691945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TW" altLang="en-US" dirty="0"/>
              <a:t>可以提到</a:t>
            </a:r>
            <a:r>
              <a:rPr kumimoji="1" lang="en-US" altLang="zh-TW" dirty="0"/>
              <a:t>67%</a:t>
            </a:r>
            <a:r>
              <a:rPr kumimoji="1" lang="zh-CN" altLang="en-US" dirty="0"/>
              <a:t>的迷惘大學生</a:t>
            </a:r>
            <a:endParaRPr kumimoji="1" lang="en-US" altLang="zh-CN" dirty="0"/>
          </a:p>
          <a:p>
            <a:r>
              <a:rPr kumimoji="1" lang="zh-CN" altLang="en-US" dirty="0"/>
              <a:t>要特別去強化（對職涯探索有幫助）</a:t>
            </a:r>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29</a:t>
            </a:fld>
            <a:endParaRPr lang="zh-CN" altLang="en-US"/>
          </a:p>
        </p:txBody>
      </p:sp>
    </p:spTree>
    <p:extLst>
      <p:ext uri="{BB962C8B-B14F-4D97-AF65-F5344CB8AC3E}">
        <p14:creationId xmlns:p14="http://schemas.microsoft.com/office/powerpoint/2010/main" val="3412420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36</a:t>
            </a:fld>
            <a:endParaRPr lang="zh-CN" altLang="en-US"/>
          </a:p>
        </p:txBody>
      </p:sp>
    </p:spTree>
    <p:extLst>
      <p:ext uri="{BB962C8B-B14F-4D97-AF65-F5344CB8AC3E}">
        <p14:creationId xmlns:p14="http://schemas.microsoft.com/office/powerpoint/2010/main" val="1384355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TW" sz="900" dirty="0"/>
              <a:t>R</a:t>
            </a:r>
            <a:r>
              <a:rPr kumimoji="1" lang="zh-TW" altLang="en-US" sz="900" dirty="0"/>
              <a:t> </a:t>
            </a:r>
            <a:r>
              <a:rPr kumimoji="1" lang="en-US" altLang="zh-TW" sz="900" dirty="0"/>
              <a:t>square</a:t>
            </a:r>
            <a:r>
              <a:rPr kumimoji="1" lang="zh-TW" altLang="en-US" sz="900" dirty="0"/>
              <a:t> 太低，要新增個人變數</a:t>
            </a:r>
            <a:endParaRPr kumimoji="1" lang="en-US" altLang="zh-TW" sz="900" dirty="0"/>
          </a:p>
          <a:p>
            <a:r>
              <a:rPr kumimoji="1" lang="zh-TW" altLang="en-US" sz="900" dirty="0"/>
              <a:t>資料是已整理的，納入爬蟲技術</a:t>
            </a:r>
            <a:endParaRPr kumimoji="1" lang="en-US" altLang="zh-TW" sz="900" dirty="0"/>
          </a:p>
          <a:p>
            <a:endParaRPr kumimoji="1" lang="en-US" altLang="zh-TW" sz="900" dirty="0"/>
          </a:p>
          <a:p>
            <a:endParaRPr lang="zh-CN" altLang="en-US" dirty="0"/>
          </a:p>
        </p:txBody>
      </p:sp>
      <p:sp>
        <p:nvSpPr>
          <p:cNvPr id="4" name="灯片编号占位符 3"/>
          <p:cNvSpPr>
            <a:spLocks noGrp="1"/>
          </p:cNvSpPr>
          <p:nvPr>
            <p:ph type="sldNum" sz="quarter" idx="10"/>
          </p:nvPr>
        </p:nvSpPr>
        <p:spPr/>
        <p:txBody>
          <a:bodyPr/>
          <a:lstStyle/>
          <a:p>
            <a:fld id="{789DF796-A944-441F-8AC6-42CBC275A43C}" type="slidenum">
              <a:rPr lang="zh-CN" altLang="en-US" smtClean="0"/>
              <a:t>39</a:t>
            </a:fld>
            <a:endParaRPr lang="zh-CN" altLang="en-US"/>
          </a:p>
        </p:txBody>
      </p:sp>
    </p:spTree>
    <p:extLst>
      <p:ext uri="{BB962C8B-B14F-4D97-AF65-F5344CB8AC3E}">
        <p14:creationId xmlns:p14="http://schemas.microsoft.com/office/powerpoint/2010/main" val="1631352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sz="1200" kern="1200" dirty="0">
                <a:solidFill>
                  <a:schemeClr val="tx1"/>
                </a:solidFill>
                <a:effectLst/>
                <a:latin typeface="+mn-lt"/>
                <a:ea typeface="+mn-ea"/>
                <a:cs typeface="+mn-cs"/>
              </a:rPr>
              <a:t>我的報告就到這邊謝謝大家</a:t>
            </a:r>
          </a:p>
        </p:txBody>
      </p:sp>
      <p:sp>
        <p:nvSpPr>
          <p:cNvPr id="4" name="灯片编号占位符 3"/>
          <p:cNvSpPr>
            <a:spLocks noGrp="1"/>
          </p:cNvSpPr>
          <p:nvPr>
            <p:ph type="sldNum" sz="quarter" idx="10"/>
          </p:nvPr>
        </p:nvSpPr>
        <p:spPr/>
        <p:txBody>
          <a:bodyPr/>
          <a:lstStyle/>
          <a:p>
            <a:fld id="{81D4C706-B552-48CF-B615-B4F29AB3EE56}" type="slidenum">
              <a:rPr lang="zh-CN" altLang="en-US" smtClean="0"/>
              <a:t>40</a:t>
            </a:fld>
            <a:endParaRPr lang="zh-CN" altLang="en-US"/>
          </a:p>
        </p:txBody>
      </p:sp>
    </p:spTree>
    <p:extLst>
      <p:ext uri="{BB962C8B-B14F-4D97-AF65-F5344CB8AC3E}">
        <p14:creationId xmlns:p14="http://schemas.microsoft.com/office/powerpoint/2010/main" val="220271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sz="1200" kern="1200" dirty="0">
                <a:solidFill>
                  <a:schemeClr val="tx1"/>
                </a:solidFill>
                <a:effectLst/>
                <a:latin typeface="+mn-lt"/>
                <a:ea typeface="+mn-ea"/>
                <a:cs typeface="+mn-cs"/>
              </a:rPr>
              <a:t>再來我們要解說一下</a:t>
            </a:r>
            <a:r>
              <a:rPr lang="en-US" altLang="zh-TW" sz="1200" kern="1200" dirty="0">
                <a:solidFill>
                  <a:schemeClr val="tx1"/>
                </a:solidFill>
                <a:effectLst/>
                <a:latin typeface="+mn-lt"/>
                <a:ea typeface="+mn-ea"/>
                <a:cs typeface="+mn-cs"/>
              </a:rPr>
              <a:t>app</a:t>
            </a:r>
            <a:r>
              <a:rPr lang="zh-TW" altLang="en-US" sz="1200" kern="1200" dirty="0">
                <a:solidFill>
                  <a:schemeClr val="tx1"/>
                </a:solidFill>
                <a:effectLst/>
                <a:latin typeface="+mn-lt"/>
                <a:ea typeface="+mn-ea"/>
                <a:cs typeface="+mn-cs"/>
              </a:rPr>
              <a:t>開發的部分，並介紹我們的使用者介面</a:t>
            </a:r>
          </a:p>
        </p:txBody>
      </p:sp>
      <p:sp>
        <p:nvSpPr>
          <p:cNvPr id="4" name="灯片编号占位符 3"/>
          <p:cNvSpPr>
            <a:spLocks noGrp="1"/>
          </p:cNvSpPr>
          <p:nvPr>
            <p:ph type="sldNum" sz="quarter" idx="10"/>
          </p:nvPr>
        </p:nvSpPr>
        <p:spPr/>
        <p:txBody>
          <a:bodyPr/>
          <a:lstStyle/>
          <a:p>
            <a:fld id="{81D4C706-B552-48CF-B615-B4F29AB3EE56}" type="slidenum">
              <a:rPr lang="zh-CN" altLang="en-US" smtClean="0"/>
              <a:t>41</a:t>
            </a:fld>
            <a:endParaRPr lang="zh-CN" altLang="en-US"/>
          </a:p>
        </p:txBody>
      </p:sp>
    </p:spTree>
    <p:extLst>
      <p:ext uri="{BB962C8B-B14F-4D97-AF65-F5344CB8AC3E}">
        <p14:creationId xmlns:p14="http://schemas.microsoft.com/office/powerpoint/2010/main" val="564613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42</a:t>
            </a:fld>
            <a:endParaRPr lang="zh-CN" altLang="en-US"/>
          </a:p>
        </p:txBody>
      </p:sp>
    </p:spTree>
    <p:extLst>
      <p:ext uri="{BB962C8B-B14F-4D97-AF65-F5344CB8AC3E}">
        <p14:creationId xmlns:p14="http://schemas.microsoft.com/office/powerpoint/2010/main" val="1090795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43</a:t>
            </a:fld>
            <a:endParaRPr lang="zh-CN" altLang="en-US"/>
          </a:p>
        </p:txBody>
      </p:sp>
    </p:spTree>
    <p:extLst>
      <p:ext uri="{BB962C8B-B14F-4D97-AF65-F5344CB8AC3E}">
        <p14:creationId xmlns:p14="http://schemas.microsoft.com/office/powerpoint/2010/main" val="3397426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44</a:t>
            </a:fld>
            <a:endParaRPr lang="zh-CN" altLang="en-US"/>
          </a:p>
        </p:txBody>
      </p:sp>
    </p:spTree>
    <p:extLst>
      <p:ext uri="{BB962C8B-B14F-4D97-AF65-F5344CB8AC3E}">
        <p14:creationId xmlns:p14="http://schemas.microsoft.com/office/powerpoint/2010/main" val="2644954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45</a:t>
            </a:fld>
            <a:endParaRPr lang="zh-CN" altLang="en-US"/>
          </a:p>
        </p:txBody>
      </p:sp>
    </p:spTree>
    <p:extLst>
      <p:ext uri="{BB962C8B-B14F-4D97-AF65-F5344CB8AC3E}">
        <p14:creationId xmlns:p14="http://schemas.microsoft.com/office/powerpoint/2010/main" val="2779768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sz="1200" kern="1200" dirty="0">
                <a:solidFill>
                  <a:schemeClr val="tx1"/>
                </a:solidFill>
                <a:effectLst/>
                <a:latin typeface="+mn-lt"/>
                <a:ea typeface="+mn-ea"/>
                <a:cs typeface="+mn-cs"/>
              </a:rPr>
              <a:t>再來我們要解說一下</a:t>
            </a:r>
            <a:r>
              <a:rPr lang="en-US" altLang="zh-TW" sz="1200" kern="1200" dirty="0">
                <a:solidFill>
                  <a:schemeClr val="tx1"/>
                </a:solidFill>
                <a:effectLst/>
                <a:latin typeface="+mn-lt"/>
                <a:ea typeface="+mn-ea"/>
                <a:cs typeface="+mn-cs"/>
              </a:rPr>
              <a:t>app</a:t>
            </a:r>
            <a:r>
              <a:rPr lang="zh-TW" altLang="en-US" sz="1200" kern="1200" dirty="0">
                <a:solidFill>
                  <a:schemeClr val="tx1"/>
                </a:solidFill>
                <a:effectLst/>
                <a:latin typeface="+mn-lt"/>
                <a:ea typeface="+mn-ea"/>
                <a:cs typeface="+mn-cs"/>
              </a:rPr>
              <a:t>開發的部分，並介紹我們的使用者介面</a:t>
            </a:r>
          </a:p>
        </p:txBody>
      </p:sp>
      <p:sp>
        <p:nvSpPr>
          <p:cNvPr id="4" name="灯片编号占位符 3"/>
          <p:cNvSpPr>
            <a:spLocks noGrp="1"/>
          </p:cNvSpPr>
          <p:nvPr>
            <p:ph type="sldNum" sz="quarter" idx="10"/>
          </p:nvPr>
        </p:nvSpPr>
        <p:spPr/>
        <p:txBody>
          <a:bodyPr/>
          <a:lstStyle/>
          <a:p>
            <a:fld id="{81D4C706-B552-48CF-B615-B4F29AB3EE56}" type="slidenum">
              <a:rPr lang="zh-CN" altLang="en-US" smtClean="0"/>
              <a:t>46</a:t>
            </a:fld>
            <a:endParaRPr lang="zh-CN" altLang="en-US"/>
          </a:p>
        </p:txBody>
      </p:sp>
    </p:spTree>
    <p:extLst>
      <p:ext uri="{BB962C8B-B14F-4D97-AF65-F5344CB8AC3E}">
        <p14:creationId xmlns:p14="http://schemas.microsoft.com/office/powerpoint/2010/main" val="3504347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en-US" altLang="zh-TW" dirty="0"/>
              <a:t>SOP:</a:t>
            </a:r>
          </a:p>
          <a:p>
            <a:r>
              <a:rPr lang="en-US" altLang="zh-TW" dirty="0"/>
              <a:t>•</a:t>
            </a:r>
            <a:r>
              <a:rPr lang="zh-TW" altLang="en-US" dirty="0"/>
              <a:t>分享者自我介紹（學歷、職涯背景、成就）</a:t>
            </a:r>
          </a:p>
          <a:p>
            <a:r>
              <a:rPr lang="en-US" altLang="zh-TW" dirty="0"/>
              <a:t>•</a:t>
            </a:r>
            <a:r>
              <a:rPr lang="zh-TW" altLang="en-US" dirty="0"/>
              <a:t>分享者工作內容介紹（產業介紹、公司介紹、職位介紹）</a:t>
            </a:r>
          </a:p>
          <a:p>
            <a:r>
              <a:rPr lang="en-US" altLang="zh-TW" dirty="0"/>
              <a:t>•</a:t>
            </a:r>
            <a:r>
              <a:rPr lang="zh-TW" altLang="en-US" dirty="0"/>
              <a:t>印象深刻的工作經驗（實務經驗、工作感想）</a:t>
            </a:r>
          </a:p>
          <a:p>
            <a:r>
              <a:rPr lang="en-US" altLang="zh-TW" dirty="0"/>
              <a:t>•</a:t>
            </a:r>
            <a:r>
              <a:rPr lang="zh-TW" altLang="en-US" dirty="0"/>
              <a:t>應徵該工作機會的建議（應徵秘訣、應具備能力、推薦教學資源）</a:t>
            </a:r>
          </a:p>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47</a:t>
            </a:fld>
            <a:endParaRPr lang="zh-CN" altLang="en-US"/>
          </a:p>
        </p:txBody>
      </p:sp>
    </p:spTree>
    <p:extLst>
      <p:ext uri="{BB962C8B-B14F-4D97-AF65-F5344CB8AC3E}">
        <p14:creationId xmlns:p14="http://schemas.microsoft.com/office/powerpoint/2010/main" val="367088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48</a:t>
            </a:fld>
            <a:endParaRPr lang="zh-CN" altLang="en-US"/>
          </a:p>
        </p:txBody>
      </p:sp>
    </p:spTree>
    <p:extLst>
      <p:ext uri="{BB962C8B-B14F-4D97-AF65-F5344CB8AC3E}">
        <p14:creationId xmlns:p14="http://schemas.microsoft.com/office/powerpoint/2010/main" val="3403294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49</a:t>
            </a:fld>
            <a:endParaRPr lang="zh-CN" altLang="en-US"/>
          </a:p>
        </p:txBody>
      </p:sp>
    </p:spTree>
    <p:extLst>
      <p:ext uri="{BB962C8B-B14F-4D97-AF65-F5344CB8AC3E}">
        <p14:creationId xmlns:p14="http://schemas.microsoft.com/office/powerpoint/2010/main" val="1140126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50</a:t>
            </a:fld>
            <a:endParaRPr lang="zh-CN" altLang="en-US"/>
          </a:p>
        </p:txBody>
      </p:sp>
    </p:spTree>
    <p:extLst>
      <p:ext uri="{BB962C8B-B14F-4D97-AF65-F5344CB8AC3E}">
        <p14:creationId xmlns:p14="http://schemas.microsoft.com/office/powerpoint/2010/main" val="3105526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51</a:t>
            </a:fld>
            <a:endParaRPr lang="zh-CN" altLang="en-US"/>
          </a:p>
        </p:txBody>
      </p:sp>
    </p:spTree>
    <p:extLst>
      <p:ext uri="{BB962C8B-B14F-4D97-AF65-F5344CB8AC3E}">
        <p14:creationId xmlns:p14="http://schemas.microsoft.com/office/powerpoint/2010/main" val="12646255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sz="1200" kern="1200" dirty="0">
                <a:solidFill>
                  <a:schemeClr val="tx1"/>
                </a:solidFill>
                <a:effectLst/>
                <a:latin typeface="+mn-lt"/>
                <a:ea typeface="+mn-ea"/>
                <a:cs typeface="+mn-cs"/>
              </a:rPr>
              <a:t>再來我們要解說一下</a:t>
            </a:r>
            <a:r>
              <a:rPr lang="en-US" altLang="zh-TW" sz="1200" kern="1200" dirty="0">
                <a:solidFill>
                  <a:schemeClr val="tx1"/>
                </a:solidFill>
                <a:effectLst/>
                <a:latin typeface="+mn-lt"/>
                <a:ea typeface="+mn-ea"/>
                <a:cs typeface="+mn-cs"/>
              </a:rPr>
              <a:t>app</a:t>
            </a:r>
            <a:r>
              <a:rPr lang="zh-TW" altLang="en-US" sz="1200" kern="1200" dirty="0">
                <a:solidFill>
                  <a:schemeClr val="tx1"/>
                </a:solidFill>
                <a:effectLst/>
                <a:latin typeface="+mn-lt"/>
                <a:ea typeface="+mn-ea"/>
                <a:cs typeface="+mn-cs"/>
              </a:rPr>
              <a:t>開發的部分，並介紹我們的使用者介面</a:t>
            </a:r>
          </a:p>
        </p:txBody>
      </p:sp>
      <p:sp>
        <p:nvSpPr>
          <p:cNvPr id="4" name="灯片编号占位符 3"/>
          <p:cNvSpPr>
            <a:spLocks noGrp="1"/>
          </p:cNvSpPr>
          <p:nvPr>
            <p:ph type="sldNum" sz="quarter" idx="10"/>
          </p:nvPr>
        </p:nvSpPr>
        <p:spPr/>
        <p:txBody>
          <a:bodyPr/>
          <a:lstStyle/>
          <a:p>
            <a:fld id="{81D4C706-B552-48CF-B615-B4F29AB3EE56}" type="slidenum">
              <a:rPr lang="zh-CN" altLang="en-US" smtClean="0"/>
              <a:t>52</a:t>
            </a:fld>
            <a:endParaRPr lang="zh-CN" altLang="en-US"/>
          </a:p>
        </p:txBody>
      </p:sp>
    </p:spTree>
    <p:extLst>
      <p:ext uri="{BB962C8B-B14F-4D97-AF65-F5344CB8AC3E}">
        <p14:creationId xmlns:p14="http://schemas.microsoft.com/office/powerpoint/2010/main" val="30071246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53</a:t>
            </a:fld>
            <a:endParaRPr lang="zh-CN" altLang="en-US"/>
          </a:p>
        </p:txBody>
      </p:sp>
    </p:spTree>
    <p:extLst>
      <p:ext uri="{BB962C8B-B14F-4D97-AF65-F5344CB8AC3E}">
        <p14:creationId xmlns:p14="http://schemas.microsoft.com/office/powerpoint/2010/main" val="1206677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54</a:t>
            </a:fld>
            <a:endParaRPr lang="zh-CN" altLang="en-US"/>
          </a:p>
        </p:txBody>
      </p:sp>
    </p:spTree>
    <p:extLst>
      <p:ext uri="{BB962C8B-B14F-4D97-AF65-F5344CB8AC3E}">
        <p14:creationId xmlns:p14="http://schemas.microsoft.com/office/powerpoint/2010/main" val="1354359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55</a:t>
            </a:fld>
            <a:endParaRPr lang="zh-CN" altLang="en-US"/>
          </a:p>
        </p:txBody>
      </p:sp>
    </p:spTree>
    <p:extLst>
      <p:ext uri="{BB962C8B-B14F-4D97-AF65-F5344CB8AC3E}">
        <p14:creationId xmlns:p14="http://schemas.microsoft.com/office/powerpoint/2010/main" val="39251113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56</a:t>
            </a:fld>
            <a:endParaRPr lang="zh-CN" altLang="en-US"/>
          </a:p>
        </p:txBody>
      </p:sp>
    </p:spTree>
    <p:extLst>
      <p:ext uri="{BB962C8B-B14F-4D97-AF65-F5344CB8AC3E}">
        <p14:creationId xmlns:p14="http://schemas.microsoft.com/office/powerpoint/2010/main" val="41148837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57</a:t>
            </a:fld>
            <a:endParaRPr lang="zh-CN" altLang="en-US"/>
          </a:p>
        </p:txBody>
      </p:sp>
    </p:spTree>
    <p:extLst>
      <p:ext uri="{BB962C8B-B14F-4D97-AF65-F5344CB8AC3E}">
        <p14:creationId xmlns:p14="http://schemas.microsoft.com/office/powerpoint/2010/main" val="22723373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en-US" sz="1200" kern="1200" dirty="0">
                <a:solidFill>
                  <a:schemeClr val="tx1"/>
                </a:solidFill>
                <a:effectLst/>
                <a:latin typeface="+mn-lt"/>
                <a:ea typeface="+mn-ea"/>
                <a:cs typeface="+mn-cs"/>
              </a:rPr>
              <a:t>再來我們要解說一下</a:t>
            </a:r>
            <a:r>
              <a:rPr lang="en-US" altLang="zh-TW" sz="1200" kern="1200" dirty="0">
                <a:solidFill>
                  <a:schemeClr val="tx1"/>
                </a:solidFill>
                <a:effectLst/>
                <a:latin typeface="+mn-lt"/>
                <a:ea typeface="+mn-ea"/>
                <a:cs typeface="+mn-cs"/>
              </a:rPr>
              <a:t>app</a:t>
            </a:r>
            <a:r>
              <a:rPr lang="zh-TW" altLang="en-US" sz="1200" kern="1200" dirty="0">
                <a:solidFill>
                  <a:schemeClr val="tx1"/>
                </a:solidFill>
                <a:effectLst/>
                <a:latin typeface="+mn-lt"/>
                <a:ea typeface="+mn-ea"/>
                <a:cs typeface="+mn-cs"/>
              </a:rPr>
              <a:t>開發的部分，並介紹我們的使用者介面</a:t>
            </a:r>
          </a:p>
        </p:txBody>
      </p:sp>
      <p:sp>
        <p:nvSpPr>
          <p:cNvPr id="4" name="灯片编号占位符 3"/>
          <p:cNvSpPr>
            <a:spLocks noGrp="1"/>
          </p:cNvSpPr>
          <p:nvPr>
            <p:ph type="sldNum" sz="quarter" idx="10"/>
          </p:nvPr>
        </p:nvSpPr>
        <p:spPr/>
        <p:txBody>
          <a:bodyPr/>
          <a:lstStyle/>
          <a:p>
            <a:fld id="{81D4C706-B552-48CF-B615-B4F29AB3EE56}" type="slidenum">
              <a:rPr lang="zh-CN" altLang="en-US" smtClean="0"/>
              <a:t>59</a:t>
            </a:fld>
            <a:endParaRPr lang="zh-CN" altLang="en-US"/>
          </a:p>
        </p:txBody>
      </p:sp>
    </p:spTree>
    <p:extLst>
      <p:ext uri="{BB962C8B-B14F-4D97-AF65-F5344CB8AC3E}">
        <p14:creationId xmlns:p14="http://schemas.microsoft.com/office/powerpoint/2010/main" val="34128103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60</a:t>
            </a:fld>
            <a:endParaRPr lang="zh-CN" altLang="en-US"/>
          </a:p>
        </p:txBody>
      </p:sp>
    </p:spTree>
    <p:extLst>
      <p:ext uri="{BB962C8B-B14F-4D97-AF65-F5344CB8AC3E}">
        <p14:creationId xmlns:p14="http://schemas.microsoft.com/office/powerpoint/2010/main" val="38965748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TW" dirty="0"/>
          </a:p>
        </p:txBody>
      </p:sp>
      <p:sp>
        <p:nvSpPr>
          <p:cNvPr id="4" name="投影片編號版面配置區 3"/>
          <p:cNvSpPr>
            <a:spLocks noGrp="1"/>
          </p:cNvSpPr>
          <p:nvPr>
            <p:ph type="sldNum" sz="quarter" idx="5"/>
          </p:nvPr>
        </p:nvSpPr>
        <p:spPr/>
        <p:txBody>
          <a:bodyPr/>
          <a:lstStyle/>
          <a:p>
            <a:fld id="{81D4C706-B552-48CF-B615-B4F29AB3EE56}" type="slidenum">
              <a:rPr lang="zh-CN" altLang="en-US" smtClean="0"/>
              <a:t>61</a:t>
            </a:fld>
            <a:endParaRPr lang="zh-CN" altLang="en-US"/>
          </a:p>
        </p:txBody>
      </p:sp>
    </p:spTree>
    <p:extLst>
      <p:ext uri="{BB962C8B-B14F-4D97-AF65-F5344CB8AC3E}">
        <p14:creationId xmlns:p14="http://schemas.microsoft.com/office/powerpoint/2010/main" val="2224572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EBF585A-A565-448C-A0F9-FF2FA03C6E74}" type="datetimeFigureOut">
              <a:rPr lang="zh-CN" altLang="en-US" smtClean="0"/>
              <a:t>2019/5/8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362607B-C3C5-4423-BE98-0A3E96D36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副标题 2"/>
          <p:cNvSpPr>
            <a:spLocks noGrp="1"/>
          </p:cNvSpPr>
          <p:nvPr userDrawn="1"/>
        </p:nvSpPr>
        <p:spPr>
          <a:xfrm>
            <a:off x="2034745" y="4284124"/>
            <a:ext cx="8078055"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zh-CN" altLang="en-US" sz="1200"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感谢您下载包图网平台上提供的</a:t>
            </a:r>
            <a:r>
              <a:rPr lang="en-US" altLang="zh-CN" sz="1200"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PPT</a:t>
            </a:r>
            <a:r>
              <a:rPr lang="zh-CN" altLang="en-US" sz="1200"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kumimoji="0" lang="zh-CN" altLang="en-US" sz="12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sym typeface="+mn-ea"/>
            </a:endParaRPr>
          </a:p>
          <a:p>
            <a:endParaRPr kumimoji="0" lang="zh-CN" altLang="en-US" sz="12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sym typeface="+mn-ea"/>
            </a:endParaRPr>
          </a:p>
        </p:txBody>
      </p:sp>
    </p:spTree>
    <p:extLst>
      <p:ext uri="{BB962C8B-B14F-4D97-AF65-F5344CB8AC3E}">
        <p14:creationId xmlns:p14="http://schemas.microsoft.com/office/powerpoint/2010/main" val="3948352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63ABA991-A3C3-4247-A634-84C606B9DDC3}"/>
              </a:ext>
            </a:extLst>
          </p:cNvPr>
          <p:cNvPicPr>
            <a:picLocks noChangeAspect="1"/>
          </p:cNvPicPr>
          <p:nvPr/>
        </p:nvPicPr>
        <p:blipFill rotWithShape="1">
          <a:blip r:embed="rId2"/>
          <a:srcRect l="3333" r="3333"/>
          <a:stretch/>
        </p:blipFill>
        <p:spPr>
          <a:xfrm>
            <a:off x="0" y="0"/>
            <a:ext cx="12192000" cy="6858000"/>
          </a:xfrm>
          <a:prstGeom prst="rect">
            <a:avLst/>
          </a:prstGeom>
        </p:spPr>
      </p:pic>
      <p:sp>
        <p:nvSpPr>
          <p:cNvPr id="5" name="矩形 4">
            <a:extLst>
              <a:ext uri="{FF2B5EF4-FFF2-40B4-BE49-F238E27FC236}">
                <a16:creationId xmlns:a16="http://schemas.microsoft.com/office/drawing/2014/main" id="{C48A2B1A-27A8-9848-95A1-B240C3F4758B}"/>
              </a:ext>
            </a:extLst>
          </p:cNvPr>
          <p:cNvSpPr/>
          <p:nvPr/>
        </p:nvSpPr>
        <p:spPr>
          <a:xfrm>
            <a:off x="0" y="1"/>
            <a:ext cx="12192000" cy="6857999"/>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1" dirty="0">
              <a:cs typeface="+mn-ea"/>
              <a:sym typeface="+mn-lt"/>
            </a:endParaRPr>
          </a:p>
        </p:txBody>
      </p:sp>
      <p:sp>
        <p:nvSpPr>
          <p:cNvPr id="6" name="矩形 5" descr="e7d195523061f1c0dc554706afe4c72a60a25314cbaece805811E654B44695D34D35691164BB3D154CCFD5D798F6FEAD99EAA8F1ADC3D4AFA5BC9ED0BB3A4B45073A038AC38E89AB54D31AA59602B9F1EF147B3F1B0DC5A9AD684D251E8AB8BF4F9B091A397845D764E7994FF6F53E4D9E73981015BFF7E580EA95A9E048541F1BBDE0F86D60AA3B">
            <a:extLst>
              <a:ext uri="{FF2B5EF4-FFF2-40B4-BE49-F238E27FC236}">
                <a16:creationId xmlns:a16="http://schemas.microsoft.com/office/drawing/2014/main" id="{A58553B9-F9C2-D14D-82EE-9289BB76C295}"/>
              </a:ext>
            </a:extLst>
          </p:cNvPr>
          <p:cNvSpPr/>
          <p:nvPr/>
        </p:nvSpPr>
        <p:spPr>
          <a:xfrm>
            <a:off x="2035431" y="2856814"/>
            <a:ext cx="8004706" cy="1624484"/>
          </a:xfrm>
          <a:prstGeom prst="rect">
            <a:avLst/>
          </a:prstGeom>
        </p:spPr>
        <p:txBody>
          <a:bodyPr wrap="square">
            <a:spAutoFit/>
          </a:bodyPr>
          <a:lstStyle/>
          <a:p>
            <a:pPr defTabSz="2408957" fontAlgn="base">
              <a:lnSpc>
                <a:spcPct val="110000"/>
              </a:lnSpc>
              <a:spcBef>
                <a:spcPct val="0"/>
              </a:spcBef>
              <a:spcAft>
                <a:spcPct val="0"/>
              </a:spcAft>
              <a:defRPr/>
            </a:pPr>
            <a:r>
              <a:rPr lang="zh-TW" altLang="en-US" sz="5377" b="1" dirty="0">
                <a:solidFill>
                  <a:srgbClr val="01B0B7"/>
                </a:solidFill>
                <a:latin typeface="+mj-ea"/>
                <a:ea typeface="+mj-ea"/>
                <a:cs typeface="+mn-ea"/>
                <a:sym typeface="+mn-lt"/>
              </a:rPr>
              <a:t>為自己的整合學習提案</a:t>
            </a:r>
          </a:p>
          <a:p>
            <a:pPr defTabSz="2408957" fontAlgn="base">
              <a:lnSpc>
                <a:spcPct val="110000"/>
              </a:lnSpc>
              <a:spcBef>
                <a:spcPct val="0"/>
              </a:spcBef>
              <a:spcAft>
                <a:spcPct val="0"/>
              </a:spcAft>
              <a:defRPr/>
            </a:pPr>
            <a:r>
              <a:rPr lang="en-US" altLang="zh-TW" sz="3784" b="1" spc="813" dirty="0">
                <a:solidFill>
                  <a:schemeClr val="bg1"/>
                </a:solidFill>
                <a:cs typeface="+mn-ea"/>
                <a:sym typeface="+mn-lt"/>
              </a:rPr>
              <a:t>EWS</a:t>
            </a:r>
            <a:r>
              <a:rPr lang="zh-TW" altLang="en-US" sz="3784" b="1" spc="813" dirty="0">
                <a:solidFill>
                  <a:schemeClr val="bg1"/>
                </a:solidFill>
                <a:cs typeface="+mn-ea"/>
                <a:sym typeface="+mn-lt"/>
              </a:rPr>
              <a:t>職場經驗教育平台</a:t>
            </a:r>
          </a:p>
        </p:txBody>
      </p:sp>
      <p:cxnSp>
        <p:nvCxnSpPr>
          <p:cNvPr id="7" name="直接连接符 16" descr="e7d195523061f1c0dc554706afe4c72a60a25314cbaece805811E654B44695D34D35691164BB3D154CCFD5D798F6FEAD99EAA8F1ADC3D4AFA5BC9ED0BB3A4B45073A038AC38E89AB54D31AA59602B9F1EF147B3F1B0DC5A9AD684D251E8AB8BF4F9B091A397845D764E7994FF6F53E4D9E73981015BFF7E580EA95A9E048541F1BBDE0F86D60AA3B">
            <a:extLst>
              <a:ext uri="{FF2B5EF4-FFF2-40B4-BE49-F238E27FC236}">
                <a16:creationId xmlns:a16="http://schemas.microsoft.com/office/drawing/2014/main" id="{16DFE9C6-552B-3649-BE11-35B81A33C09A}"/>
              </a:ext>
            </a:extLst>
          </p:cNvPr>
          <p:cNvCxnSpPr/>
          <p:nvPr/>
        </p:nvCxnSpPr>
        <p:spPr>
          <a:xfrm>
            <a:off x="2135188" y="2816977"/>
            <a:ext cx="1820878" cy="0"/>
          </a:xfrm>
          <a:prstGeom prst="line">
            <a:avLst/>
          </a:prstGeom>
          <a:ln w="28575">
            <a:solidFill>
              <a:srgbClr val="01B0B7"/>
            </a:solidFill>
          </a:ln>
        </p:spPr>
        <p:style>
          <a:lnRef idx="1">
            <a:schemeClr val="accent1"/>
          </a:lnRef>
          <a:fillRef idx="0">
            <a:schemeClr val="accent1"/>
          </a:fillRef>
          <a:effectRef idx="0">
            <a:schemeClr val="accent1"/>
          </a:effectRef>
          <a:fontRef idx="minor">
            <a:schemeClr val="tx1"/>
          </a:fontRef>
        </p:style>
      </p:cxnSp>
      <p:cxnSp>
        <p:nvCxnSpPr>
          <p:cNvPr id="8" name="直接连接符 17" descr="e7d195523061f1c0dc554706afe4c72a60a25314cbaece805811E654B44695D34D35691164BB3D154CCFD5D798F6FEAD99EAA8F1ADC3D4AFA5BC9ED0BB3A4B45073A038AC38E89AB54D31AA59602B9F1EF147B3F1B0DC5A9AD684D251E8AB8BF4F9B091A397845D764E7994FF6F53E4D9E73981015BFF7E580EA95A9E048541F1BBDE0F86D60AA3B">
            <a:extLst>
              <a:ext uri="{FF2B5EF4-FFF2-40B4-BE49-F238E27FC236}">
                <a16:creationId xmlns:a16="http://schemas.microsoft.com/office/drawing/2014/main" id="{975D7362-521D-A54B-9F98-806317CDD0FB}"/>
              </a:ext>
            </a:extLst>
          </p:cNvPr>
          <p:cNvCxnSpPr/>
          <p:nvPr/>
        </p:nvCxnSpPr>
        <p:spPr>
          <a:xfrm>
            <a:off x="2135186" y="4519994"/>
            <a:ext cx="72266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任意多边形 5" descr="e7d195523061f1c0dc554706afe4c72a60a25314cbaece805811E654B44695D34D35691164BB3D154CCFD5D798F6FEAD99EAA8F1ADC3D4AFA5BC9ED0BB3A4B45073A038AC38E89AB54D31AA59602B9F1EF147B3F1B0DC5A9AD684D251E8AB8BF4F9B091A397845D764E7994FF6F53E4D9E73981015BFF7E580EA95A9E048541F1BBDE0F86D60AA3B">
            <a:extLst>
              <a:ext uri="{FF2B5EF4-FFF2-40B4-BE49-F238E27FC236}">
                <a16:creationId xmlns:a16="http://schemas.microsoft.com/office/drawing/2014/main" id="{B612A232-6360-0A41-8EB1-5BB48C8FC82A}"/>
              </a:ext>
            </a:extLst>
          </p:cNvPr>
          <p:cNvSpPr/>
          <p:nvPr/>
        </p:nvSpPr>
        <p:spPr>
          <a:xfrm>
            <a:off x="1570268" y="1320344"/>
            <a:ext cx="3326265" cy="4014993"/>
          </a:xfrm>
          <a:custGeom>
            <a:avLst/>
            <a:gdLst>
              <a:gd name="connsiteX0" fmla="*/ 2343150 w 2343150"/>
              <a:gd name="connsiteY0" fmla="*/ 1543050 h 4800600"/>
              <a:gd name="connsiteX1" fmla="*/ 2343150 w 2343150"/>
              <a:gd name="connsiteY1" fmla="*/ 0 h 4800600"/>
              <a:gd name="connsiteX2" fmla="*/ 0 w 2343150"/>
              <a:gd name="connsiteY2" fmla="*/ 0 h 4800600"/>
              <a:gd name="connsiteX3" fmla="*/ 0 w 2343150"/>
              <a:gd name="connsiteY3" fmla="*/ 4800600 h 4800600"/>
              <a:gd name="connsiteX4" fmla="*/ 2343150 w 2343150"/>
              <a:gd name="connsiteY4" fmla="*/ 4800600 h 4800600"/>
              <a:gd name="connsiteX5" fmla="*/ 2343150 w 2343150"/>
              <a:gd name="connsiteY5" fmla="*/ 417195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3150" h="4800600">
                <a:moveTo>
                  <a:pt x="2343150" y="1543050"/>
                </a:moveTo>
                <a:lnTo>
                  <a:pt x="2343150" y="0"/>
                </a:lnTo>
                <a:lnTo>
                  <a:pt x="0" y="0"/>
                </a:lnTo>
                <a:lnTo>
                  <a:pt x="0" y="4800600"/>
                </a:lnTo>
                <a:lnTo>
                  <a:pt x="2343150" y="4800600"/>
                </a:lnTo>
                <a:lnTo>
                  <a:pt x="2343150" y="4171950"/>
                </a:lnTo>
              </a:path>
            </a:pathLst>
          </a:custGeom>
          <a:no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1">
              <a:cs typeface="+mn-ea"/>
              <a:sym typeface="+mn-lt"/>
            </a:endParaRPr>
          </a:p>
        </p:txBody>
      </p:sp>
      <p:grpSp>
        <p:nvGrpSpPr>
          <p:cNvPr id="10" name="组合 43">
            <a:extLst>
              <a:ext uri="{FF2B5EF4-FFF2-40B4-BE49-F238E27FC236}">
                <a16:creationId xmlns:a16="http://schemas.microsoft.com/office/drawing/2014/main" id="{0945128D-AE9D-E84E-A886-BEF499C96FB2}"/>
              </a:ext>
            </a:extLst>
          </p:cNvPr>
          <p:cNvGrpSpPr/>
          <p:nvPr/>
        </p:nvGrpSpPr>
        <p:grpSpPr>
          <a:xfrm>
            <a:off x="1740954" y="1481785"/>
            <a:ext cx="247707" cy="254820"/>
            <a:chOff x="1620407" y="1473313"/>
            <a:chExt cx="248785" cy="255929"/>
          </a:xfrm>
        </p:grpSpPr>
        <p:sp>
          <p:nvSpPr>
            <p:cNvPr id="11" name="矩形 10">
              <a:extLst>
                <a:ext uri="{FF2B5EF4-FFF2-40B4-BE49-F238E27FC236}">
                  <a16:creationId xmlns:a16="http://schemas.microsoft.com/office/drawing/2014/main" id="{4B0F26AF-2306-4D49-8DFD-B62A3E3EB900}"/>
                </a:ext>
              </a:extLst>
            </p:cNvPr>
            <p:cNvSpPr/>
            <p:nvPr/>
          </p:nvSpPr>
          <p:spPr>
            <a:xfrm>
              <a:off x="1620407" y="1473313"/>
              <a:ext cx="248785" cy="28575"/>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1">
                <a:cs typeface="+mn-ea"/>
                <a:sym typeface="+mn-lt"/>
              </a:endParaRPr>
            </a:p>
          </p:txBody>
        </p:sp>
        <p:sp>
          <p:nvSpPr>
            <p:cNvPr id="12" name="矩形 11">
              <a:extLst>
                <a:ext uri="{FF2B5EF4-FFF2-40B4-BE49-F238E27FC236}">
                  <a16:creationId xmlns:a16="http://schemas.microsoft.com/office/drawing/2014/main" id="{014EA801-307E-924C-B0EA-6C55F4864FD4}"/>
                </a:ext>
              </a:extLst>
            </p:cNvPr>
            <p:cNvSpPr/>
            <p:nvPr/>
          </p:nvSpPr>
          <p:spPr>
            <a:xfrm rot="16200000">
              <a:off x="1510302" y="1590562"/>
              <a:ext cx="248785" cy="28575"/>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1">
                <a:cs typeface="+mn-ea"/>
                <a:sym typeface="+mn-lt"/>
              </a:endParaRPr>
            </a:p>
          </p:txBody>
        </p:sp>
      </p:grpSp>
      <p:sp>
        <p:nvSpPr>
          <p:cNvPr id="13" name="文本框 2">
            <a:extLst>
              <a:ext uri="{FF2B5EF4-FFF2-40B4-BE49-F238E27FC236}">
                <a16:creationId xmlns:a16="http://schemas.microsoft.com/office/drawing/2014/main" id="{97E920D8-4D87-CA41-80C8-266E86D00BE1}"/>
              </a:ext>
            </a:extLst>
          </p:cNvPr>
          <p:cNvSpPr txBox="1"/>
          <p:nvPr/>
        </p:nvSpPr>
        <p:spPr>
          <a:xfrm>
            <a:off x="2035431" y="2010003"/>
            <a:ext cx="2240639" cy="759439"/>
          </a:xfrm>
          <a:prstGeom prst="rect">
            <a:avLst/>
          </a:prstGeom>
          <a:noFill/>
        </p:spPr>
        <p:txBody>
          <a:bodyPr wrap="square" rtlCol="0">
            <a:spAutoFit/>
          </a:bodyPr>
          <a:lstStyle/>
          <a:p>
            <a:r>
              <a:rPr lang="en-US" altLang="zh-CN" sz="4335" spc="300" dirty="0">
                <a:solidFill>
                  <a:schemeClr val="bg1"/>
                </a:solidFill>
                <a:cs typeface="+mn-ea"/>
                <a:sym typeface="+mn-lt"/>
              </a:rPr>
              <a:t>1902</a:t>
            </a:r>
            <a:endParaRPr lang="zh-CN" altLang="en-US" sz="4335" spc="300" dirty="0">
              <a:solidFill>
                <a:schemeClr val="bg1"/>
              </a:solidFill>
              <a:cs typeface="+mn-ea"/>
              <a:sym typeface="+mn-lt"/>
            </a:endParaRPr>
          </a:p>
        </p:txBody>
      </p:sp>
    </p:spTree>
    <p:extLst>
      <p:ext uri="{BB962C8B-B14F-4D97-AF65-F5344CB8AC3E}">
        <p14:creationId xmlns:p14="http://schemas.microsoft.com/office/powerpoint/2010/main" val="648335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多边形 25"/>
          <p:cNvSpPr/>
          <p:nvPr/>
        </p:nvSpPr>
        <p:spPr>
          <a:xfrm rot="10800000">
            <a:off x="9721696" y="0"/>
            <a:ext cx="2115043" cy="1823314"/>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27" name="任意多边形 26"/>
          <p:cNvSpPr/>
          <p:nvPr/>
        </p:nvSpPr>
        <p:spPr>
          <a:xfrm rot="10800000">
            <a:off x="10450593" y="61686"/>
            <a:ext cx="1744285" cy="1875966"/>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28" name="等腰三角形 27"/>
          <p:cNvSpPr/>
          <p:nvPr/>
        </p:nvSpPr>
        <p:spPr>
          <a:xfrm rot="10800000">
            <a:off x="10779218" y="235921"/>
            <a:ext cx="1227337" cy="105804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29" name="等腰三角形 28"/>
          <p:cNvSpPr/>
          <p:nvPr/>
        </p:nvSpPr>
        <p:spPr>
          <a:xfrm rot="10800000">
            <a:off x="10273951" y="1328919"/>
            <a:ext cx="573499" cy="494395"/>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0" name="等腰三角形 29"/>
          <p:cNvSpPr/>
          <p:nvPr/>
        </p:nvSpPr>
        <p:spPr>
          <a:xfrm rot="10800000">
            <a:off x="11709944" y="1692585"/>
            <a:ext cx="199695" cy="172151"/>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1" name="等腰三角形 30"/>
          <p:cNvSpPr/>
          <p:nvPr/>
        </p:nvSpPr>
        <p:spPr>
          <a:xfrm rot="10800000">
            <a:off x="11096824" y="2237674"/>
            <a:ext cx="199695" cy="172151"/>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2" name="等腰三角形 31"/>
          <p:cNvSpPr/>
          <p:nvPr/>
        </p:nvSpPr>
        <p:spPr>
          <a:xfrm rot="10800000">
            <a:off x="11057778" y="1794408"/>
            <a:ext cx="199695" cy="172151"/>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3" name="等腰三角形 32"/>
          <p:cNvSpPr/>
          <p:nvPr/>
        </p:nvSpPr>
        <p:spPr>
          <a:xfrm rot="10800000">
            <a:off x="11296518" y="1909024"/>
            <a:ext cx="347721" cy="299759"/>
          </a:xfrm>
          <a:prstGeom prst="triangle">
            <a:avLst/>
          </a:pr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4" name="等腰三角形 33"/>
          <p:cNvSpPr/>
          <p:nvPr/>
        </p:nvSpPr>
        <p:spPr>
          <a:xfrm rot="10800000">
            <a:off x="9959732" y="913594"/>
            <a:ext cx="199695" cy="172151"/>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5" name="PA_库_矩形 4"/>
          <p:cNvSpPr/>
          <p:nvPr/>
        </p:nvSpPr>
        <p:spPr bwMode="auto">
          <a:xfrm>
            <a:off x="1293145" y="1864736"/>
            <a:ext cx="6955354" cy="4204333"/>
          </a:xfrm>
          <a:prstGeom prst="rect">
            <a:avLst/>
          </a:prstGeom>
          <a:noFill/>
          <a:ln w="76200">
            <a:solidFill>
              <a:schemeClr val="tx2"/>
            </a:solidFill>
            <a:miter lim="8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dirty="0">
              <a:cs typeface="+mn-ea"/>
              <a:sym typeface="+mn-lt"/>
            </a:endParaRPr>
          </a:p>
        </p:txBody>
      </p:sp>
      <p:grpSp>
        <p:nvGrpSpPr>
          <p:cNvPr id="56" name="PA_库_组合 1"/>
          <p:cNvGrpSpPr/>
          <p:nvPr/>
        </p:nvGrpSpPr>
        <p:grpSpPr>
          <a:xfrm>
            <a:off x="1293145" y="486125"/>
            <a:ext cx="4470687" cy="1029745"/>
            <a:chOff x="4646351" y="1122630"/>
            <a:chExt cx="4470687" cy="1029745"/>
          </a:xfrm>
        </p:grpSpPr>
        <p:sp>
          <p:nvSpPr>
            <p:cNvPr id="73" name="Rectangle 3"/>
            <p:cNvSpPr/>
            <p:nvPr/>
          </p:nvSpPr>
          <p:spPr>
            <a:xfrm>
              <a:off x="4646351" y="1122630"/>
              <a:ext cx="4470687" cy="921733"/>
            </a:xfrm>
            <a:prstGeom prst="rect">
              <a:avLst/>
            </a:prstGeom>
          </p:spPr>
          <p:txBody>
            <a:bodyPr wrap="square" lIns="0" tIns="0" rIns="0" bIns="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TW" altLang="en-US" sz="3200" b="1" dirty="0">
                  <a:solidFill>
                    <a:schemeClr val="accent1">
                      <a:lumMod val="75000"/>
                    </a:schemeClr>
                  </a:solidFill>
                  <a:cs typeface="+mn-ea"/>
                  <a:sym typeface="+mn-lt"/>
                </a:rPr>
                <a:t>報告架構</a:t>
              </a:r>
              <a:endParaRPr lang="en-US" altLang="zh-CN" sz="3200" b="1" dirty="0">
                <a:solidFill>
                  <a:schemeClr val="accent1">
                    <a:lumMod val="75000"/>
                  </a:schemeClr>
                </a:solidFill>
                <a:cs typeface="+mn-ea"/>
                <a:sym typeface="+mn-lt"/>
              </a:endParaRPr>
            </a:p>
          </p:txBody>
        </p:sp>
        <p:sp>
          <p:nvSpPr>
            <p:cNvPr id="74" name="Rectangle 5"/>
            <p:cNvSpPr/>
            <p:nvPr/>
          </p:nvSpPr>
          <p:spPr bwMode="auto">
            <a:xfrm>
              <a:off x="4646352" y="2044363"/>
              <a:ext cx="972108" cy="108012"/>
            </a:xfrm>
            <a:prstGeom prst="rect">
              <a:avLst/>
            </a:prstGeom>
            <a:solidFill>
              <a:schemeClr val="tx2"/>
            </a:solidFill>
            <a:ln w="19050">
              <a:no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dirty="0">
                <a:cs typeface="+mn-ea"/>
                <a:sym typeface="+mn-lt"/>
              </a:endParaRPr>
            </a:p>
          </p:txBody>
        </p:sp>
      </p:grpSp>
      <p:grpSp>
        <p:nvGrpSpPr>
          <p:cNvPr id="9" name="群組 8">
            <a:extLst>
              <a:ext uri="{FF2B5EF4-FFF2-40B4-BE49-F238E27FC236}">
                <a16:creationId xmlns:a16="http://schemas.microsoft.com/office/drawing/2014/main" id="{A532EE46-317E-6342-9CA7-2890DFB36AA2}"/>
              </a:ext>
            </a:extLst>
          </p:cNvPr>
          <p:cNvGrpSpPr/>
          <p:nvPr/>
        </p:nvGrpSpPr>
        <p:grpSpPr>
          <a:xfrm>
            <a:off x="1871119" y="2260477"/>
            <a:ext cx="4687999" cy="3576473"/>
            <a:chOff x="1871119" y="2260477"/>
            <a:chExt cx="4687999" cy="3576473"/>
          </a:xfrm>
        </p:grpSpPr>
        <p:sp>
          <p:nvSpPr>
            <p:cNvPr id="71" name="Rectangle 51"/>
            <p:cNvSpPr/>
            <p:nvPr/>
          </p:nvSpPr>
          <p:spPr>
            <a:xfrm>
              <a:off x="2546885" y="2514665"/>
              <a:ext cx="3780420" cy="338554"/>
            </a:xfrm>
            <a:prstGeom prst="rect">
              <a:avLst/>
            </a:prstGeom>
          </p:spPr>
          <p:txBody>
            <a:bodyPr wrap="squar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800" b="1" dirty="0">
                  <a:solidFill>
                    <a:schemeClr val="accent1">
                      <a:lumMod val="75000"/>
                    </a:schemeClr>
                  </a:solidFill>
                  <a:cs typeface="+mn-ea"/>
                  <a:sym typeface="+mn-lt"/>
                </a:rPr>
                <a:t>產學資訊落差問題</a:t>
              </a:r>
            </a:p>
          </p:txBody>
        </p:sp>
        <p:sp>
          <p:nvSpPr>
            <p:cNvPr id="4" name="文字方塊 3">
              <a:extLst>
                <a:ext uri="{FF2B5EF4-FFF2-40B4-BE49-F238E27FC236}">
                  <a16:creationId xmlns:a16="http://schemas.microsoft.com/office/drawing/2014/main" id="{FBB8C15B-9FF6-DC48-A71C-DE4CF4E37E03}"/>
                </a:ext>
              </a:extLst>
            </p:cNvPr>
            <p:cNvSpPr txBox="1"/>
            <p:nvPr/>
          </p:nvSpPr>
          <p:spPr>
            <a:xfrm>
              <a:off x="1871119" y="2260477"/>
              <a:ext cx="504497" cy="769441"/>
            </a:xfrm>
            <a:prstGeom prst="rect">
              <a:avLst/>
            </a:prstGeom>
            <a:noFill/>
          </p:spPr>
          <p:txBody>
            <a:bodyPr wrap="square" rtlCol="0">
              <a:spAutoFit/>
            </a:bodyPr>
            <a:lstStyle/>
            <a:p>
              <a:pPr algn="ctr"/>
              <a:r>
                <a:rPr lang="en-US" altLang="zh-TW" sz="4400" b="1" dirty="0">
                  <a:solidFill>
                    <a:schemeClr val="accent1">
                      <a:lumMod val="75000"/>
                    </a:schemeClr>
                  </a:solidFill>
                  <a:cs typeface="+mn-ea"/>
                  <a:sym typeface="+mn-lt"/>
                </a:rPr>
                <a:t>1</a:t>
              </a:r>
              <a:endParaRPr lang="zh-TW" altLang="en-US" sz="4400" b="1" dirty="0">
                <a:solidFill>
                  <a:schemeClr val="accent1">
                    <a:lumMod val="75000"/>
                  </a:schemeClr>
                </a:solidFill>
                <a:cs typeface="+mn-ea"/>
                <a:sym typeface="+mn-lt"/>
              </a:endParaRPr>
            </a:p>
          </p:txBody>
        </p:sp>
        <p:sp>
          <p:nvSpPr>
            <p:cNvPr id="68" name="Rectangle 52"/>
            <p:cNvSpPr/>
            <p:nvPr/>
          </p:nvSpPr>
          <p:spPr>
            <a:xfrm>
              <a:off x="2546885" y="3442285"/>
              <a:ext cx="3780420" cy="338554"/>
            </a:xfrm>
            <a:prstGeom prst="rect">
              <a:avLst/>
            </a:prstGeom>
          </p:spPr>
          <p:txBody>
            <a:bodyPr wrap="squar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TW" altLang="en-US" sz="2800" b="1" dirty="0">
                  <a:solidFill>
                    <a:schemeClr val="accent1">
                      <a:lumMod val="75000"/>
                    </a:schemeClr>
                  </a:solidFill>
                  <a:cs typeface="+mn-ea"/>
                  <a:sym typeface="+mn-lt"/>
                </a:rPr>
                <a:t>目前政策及措施</a:t>
              </a:r>
              <a:endParaRPr lang="zh-CN" altLang="en-US" sz="2800" b="1" dirty="0">
                <a:solidFill>
                  <a:schemeClr val="accent1">
                    <a:lumMod val="75000"/>
                  </a:schemeClr>
                </a:solidFill>
                <a:cs typeface="+mn-ea"/>
                <a:sym typeface="+mn-lt"/>
              </a:endParaRPr>
            </a:p>
          </p:txBody>
        </p:sp>
        <p:sp>
          <p:nvSpPr>
            <p:cNvPr id="43" name="文字方塊 42">
              <a:extLst>
                <a:ext uri="{FF2B5EF4-FFF2-40B4-BE49-F238E27FC236}">
                  <a16:creationId xmlns:a16="http://schemas.microsoft.com/office/drawing/2014/main" id="{737F4F32-6966-5E41-A32A-9D3968A19E26}"/>
                </a:ext>
              </a:extLst>
            </p:cNvPr>
            <p:cNvSpPr txBox="1"/>
            <p:nvPr/>
          </p:nvSpPr>
          <p:spPr>
            <a:xfrm>
              <a:off x="1871119" y="3203797"/>
              <a:ext cx="504497" cy="769441"/>
            </a:xfrm>
            <a:prstGeom prst="rect">
              <a:avLst/>
            </a:prstGeom>
            <a:noFill/>
          </p:spPr>
          <p:txBody>
            <a:bodyPr wrap="square" rtlCol="0">
              <a:spAutoFit/>
            </a:bodyPr>
            <a:lstStyle/>
            <a:p>
              <a:pPr algn="ctr"/>
              <a:r>
                <a:rPr lang="en-US" altLang="zh-TW" sz="4400" b="1" dirty="0">
                  <a:solidFill>
                    <a:schemeClr val="accent1">
                      <a:lumMod val="75000"/>
                    </a:schemeClr>
                  </a:solidFill>
                  <a:cs typeface="+mn-ea"/>
                  <a:sym typeface="+mn-lt"/>
                </a:rPr>
                <a:t>2</a:t>
              </a:r>
              <a:endParaRPr lang="zh-TW" altLang="en-US" sz="4400" b="1" dirty="0">
                <a:solidFill>
                  <a:schemeClr val="accent1">
                    <a:lumMod val="75000"/>
                  </a:schemeClr>
                </a:solidFill>
                <a:cs typeface="+mn-ea"/>
                <a:sym typeface="+mn-lt"/>
              </a:endParaRPr>
            </a:p>
          </p:txBody>
        </p:sp>
        <p:sp>
          <p:nvSpPr>
            <p:cNvPr id="65" name="Rectangle 53"/>
            <p:cNvSpPr/>
            <p:nvPr/>
          </p:nvSpPr>
          <p:spPr>
            <a:xfrm>
              <a:off x="2546885" y="4410575"/>
              <a:ext cx="3780420" cy="338554"/>
            </a:xfrm>
            <a:prstGeom prst="rect">
              <a:avLst/>
            </a:prstGeom>
          </p:spPr>
          <p:txBody>
            <a:bodyPr wrap="squar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TW" sz="2800" b="1" dirty="0">
                  <a:solidFill>
                    <a:schemeClr val="accent1">
                      <a:lumMod val="75000"/>
                    </a:schemeClr>
                  </a:solidFill>
                  <a:cs typeface="+mn-ea"/>
                  <a:sym typeface="+mn-lt"/>
                </a:rPr>
                <a:t>EWS</a:t>
              </a:r>
              <a:r>
                <a:rPr lang="zh-CN" altLang="en-US" sz="2800" b="1" dirty="0">
                  <a:solidFill>
                    <a:schemeClr val="accent1">
                      <a:lumMod val="75000"/>
                    </a:schemeClr>
                  </a:solidFill>
                  <a:cs typeface="+mn-ea"/>
                  <a:sym typeface="+mn-lt"/>
                </a:rPr>
                <a:t>平台構想</a:t>
              </a:r>
            </a:p>
          </p:txBody>
        </p:sp>
        <p:sp>
          <p:nvSpPr>
            <p:cNvPr id="44" name="文字方塊 43">
              <a:extLst>
                <a:ext uri="{FF2B5EF4-FFF2-40B4-BE49-F238E27FC236}">
                  <a16:creationId xmlns:a16="http://schemas.microsoft.com/office/drawing/2014/main" id="{F5759526-209B-D647-96EF-5176E36FF45C}"/>
                </a:ext>
              </a:extLst>
            </p:cNvPr>
            <p:cNvSpPr txBox="1"/>
            <p:nvPr/>
          </p:nvSpPr>
          <p:spPr>
            <a:xfrm>
              <a:off x="1871119" y="4195132"/>
              <a:ext cx="504497" cy="769441"/>
            </a:xfrm>
            <a:prstGeom prst="rect">
              <a:avLst/>
            </a:prstGeom>
            <a:noFill/>
          </p:spPr>
          <p:txBody>
            <a:bodyPr wrap="square" rtlCol="0">
              <a:spAutoFit/>
            </a:bodyPr>
            <a:lstStyle/>
            <a:p>
              <a:pPr algn="ctr"/>
              <a:r>
                <a:rPr lang="en-US" altLang="zh-TW" sz="4400" b="1" dirty="0">
                  <a:solidFill>
                    <a:schemeClr val="accent1">
                      <a:lumMod val="75000"/>
                    </a:schemeClr>
                  </a:solidFill>
                  <a:cs typeface="+mn-ea"/>
                  <a:sym typeface="+mn-lt"/>
                </a:rPr>
                <a:t>3</a:t>
              </a:r>
              <a:endParaRPr lang="zh-TW" altLang="en-US" sz="4400" b="1" dirty="0">
                <a:solidFill>
                  <a:schemeClr val="accent1">
                    <a:lumMod val="75000"/>
                  </a:schemeClr>
                </a:solidFill>
                <a:cs typeface="+mn-ea"/>
                <a:sym typeface="+mn-lt"/>
              </a:endParaRPr>
            </a:p>
          </p:txBody>
        </p:sp>
        <p:sp>
          <p:nvSpPr>
            <p:cNvPr id="62" name="Rectangle 54"/>
            <p:cNvSpPr/>
            <p:nvPr/>
          </p:nvSpPr>
          <p:spPr>
            <a:xfrm>
              <a:off x="2546885" y="5297526"/>
              <a:ext cx="4012233" cy="369332"/>
            </a:xfrm>
            <a:prstGeom prst="rect">
              <a:avLst/>
            </a:prstGeom>
          </p:spPr>
          <p:txBody>
            <a:bodyPr wrap="squar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TW" altLang="en-US" sz="2800" b="1" dirty="0">
                  <a:solidFill>
                    <a:schemeClr val="accent1">
                      <a:lumMod val="75000"/>
                    </a:schemeClr>
                  </a:solidFill>
                  <a:cs typeface="+mn-ea"/>
                  <a:sym typeface="+mn-lt"/>
                </a:rPr>
                <a:t>我方行動計畫</a:t>
              </a:r>
              <a:endParaRPr lang="zh-CN" altLang="en-US" sz="2800" b="1" dirty="0">
                <a:solidFill>
                  <a:schemeClr val="accent1">
                    <a:lumMod val="75000"/>
                  </a:schemeClr>
                </a:solidFill>
                <a:cs typeface="+mn-ea"/>
                <a:sym typeface="+mn-lt"/>
              </a:endParaRPr>
            </a:p>
          </p:txBody>
        </p:sp>
        <p:sp>
          <p:nvSpPr>
            <p:cNvPr id="45" name="文字方塊 44">
              <a:extLst>
                <a:ext uri="{FF2B5EF4-FFF2-40B4-BE49-F238E27FC236}">
                  <a16:creationId xmlns:a16="http://schemas.microsoft.com/office/drawing/2014/main" id="{89E8384B-4E36-5140-8089-80EA98ADDD49}"/>
                </a:ext>
              </a:extLst>
            </p:cNvPr>
            <p:cNvSpPr txBox="1"/>
            <p:nvPr/>
          </p:nvSpPr>
          <p:spPr>
            <a:xfrm>
              <a:off x="1871119" y="5067509"/>
              <a:ext cx="504497" cy="769441"/>
            </a:xfrm>
            <a:prstGeom prst="rect">
              <a:avLst/>
            </a:prstGeom>
            <a:noFill/>
          </p:spPr>
          <p:txBody>
            <a:bodyPr wrap="square" rtlCol="0">
              <a:spAutoFit/>
            </a:bodyPr>
            <a:lstStyle/>
            <a:p>
              <a:pPr algn="ctr"/>
              <a:r>
                <a:rPr lang="en-US" altLang="zh-TW" sz="4400" b="1" dirty="0">
                  <a:solidFill>
                    <a:schemeClr val="accent1">
                      <a:lumMod val="75000"/>
                    </a:schemeClr>
                  </a:solidFill>
                  <a:cs typeface="+mn-ea"/>
                  <a:sym typeface="+mn-lt"/>
                </a:rPr>
                <a:t>4</a:t>
              </a:r>
              <a:endParaRPr lang="zh-TW" altLang="en-US" sz="4400" b="1" dirty="0">
                <a:solidFill>
                  <a:schemeClr val="accent1">
                    <a:lumMod val="75000"/>
                  </a:schemeClr>
                </a:solidFill>
                <a:cs typeface="+mn-ea"/>
                <a:sym typeface="+mn-lt"/>
              </a:endParaRPr>
            </a:p>
          </p:txBody>
        </p:sp>
      </p:grpSp>
      <p:sp>
        <p:nvSpPr>
          <p:cNvPr id="35" name="文字方塊 34">
            <a:extLst>
              <a:ext uri="{FF2B5EF4-FFF2-40B4-BE49-F238E27FC236}">
                <a16:creationId xmlns:a16="http://schemas.microsoft.com/office/drawing/2014/main" id="{AF35F084-7F6C-5E41-BE12-206C22A633C3}"/>
              </a:ext>
            </a:extLst>
          </p:cNvPr>
          <p:cNvSpPr txBox="1"/>
          <p:nvPr/>
        </p:nvSpPr>
        <p:spPr>
          <a:xfrm>
            <a:off x="4757672" y="5375342"/>
            <a:ext cx="4335517" cy="369332"/>
          </a:xfrm>
          <a:prstGeom prst="rect">
            <a:avLst/>
          </a:prstGeom>
          <a:noFill/>
        </p:spPr>
        <p:txBody>
          <a:bodyPr wrap="square" rtlCol="0">
            <a:spAutoFit/>
          </a:bodyPr>
          <a:lstStyle/>
          <a:p>
            <a:pPr algn="ctr"/>
            <a:r>
              <a:rPr kumimoji="1" lang="zh-TW" altLang="en-US" dirty="0">
                <a:solidFill>
                  <a:schemeClr val="bg2">
                    <a:lumMod val="50000"/>
                  </a:schemeClr>
                </a:solidFill>
                <a:cs typeface="+mn-ea"/>
                <a:sym typeface="+mn-lt"/>
              </a:rPr>
              <a:t>（</a:t>
            </a:r>
            <a:r>
              <a:rPr kumimoji="1" lang="en-US" altLang="zh-TW" dirty="0">
                <a:solidFill>
                  <a:schemeClr val="bg2">
                    <a:lumMod val="50000"/>
                  </a:schemeClr>
                </a:solidFill>
                <a:cs typeface="+mn-ea"/>
                <a:sym typeface="+mn-lt"/>
              </a:rPr>
              <a:t>5-8</a:t>
            </a:r>
            <a:r>
              <a:rPr kumimoji="1" lang="zh-TW" altLang="en-US" dirty="0">
                <a:solidFill>
                  <a:schemeClr val="bg2">
                    <a:lumMod val="50000"/>
                  </a:schemeClr>
                </a:solidFill>
                <a:cs typeface="+mn-ea"/>
                <a:sym typeface="+mn-lt"/>
              </a:rPr>
              <a:t> 為</a:t>
            </a:r>
            <a:r>
              <a:rPr kumimoji="1" lang="en-US" altLang="zh-TW" dirty="0">
                <a:solidFill>
                  <a:schemeClr val="bg2">
                    <a:lumMod val="50000"/>
                  </a:schemeClr>
                </a:solidFill>
                <a:cs typeface="+mn-ea"/>
                <a:sym typeface="+mn-lt"/>
              </a:rPr>
              <a:t>Q&amp;A</a:t>
            </a:r>
            <a:r>
              <a:rPr kumimoji="1" lang="zh-CN" altLang="en-US" dirty="0">
                <a:solidFill>
                  <a:schemeClr val="bg2">
                    <a:lumMod val="50000"/>
                  </a:schemeClr>
                </a:solidFill>
                <a:cs typeface="+mn-ea"/>
                <a:sym typeface="+mn-lt"/>
              </a:rPr>
              <a:t>附錄）</a:t>
            </a:r>
            <a:endParaRPr kumimoji="1" lang="zh-TW" altLang="en-US" dirty="0">
              <a:solidFill>
                <a:schemeClr val="bg2">
                  <a:lumMod val="50000"/>
                </a:schemeClr>
              </a:solidFill>
              <a:cs typeface="+mn-ea"/>
              <a:sym typeface="+mn-lt"/>
            </a:endParaRPr>
          </a:p>
        </p:txBody>
      </p:sp>
    </p:spTree>
    <p:extLst>
      <p:ext uri="{BB962C8B-B14F-4D97-AF65-F5344CB8AC3E}">
        <p14:creationId xmlns:p14="http://schemas.microsoft.com/office/powerpoint/2010/main" val="771195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H_Number_1"/>
          <p:cNvSpPr/>
          <p:nvPr/>
        </p:nvSpPr>
        <p:spPr>
          <a:xfrm>
            <a:off x="2512243" y="2337310"/>
            <a:ext cx="2184856" cy="218338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1500" b="1" dirty="0">
                <a:solidFill>
                  <a:schemeClr val="bg1"/>
                </a:solidFill>
                <a:cs typeface="+mn-ea"/>
                <a:sym typeface="+mn-lt"/>
              </a:rPr>
              <a:t>01</a:t>
            </a:r>
            <a:endParaRPr lang="zh-CN" altLang="en-US" sz="11500" b="1" dirty="0">
              <a:solidFill>
                <a:schemeClr val="bg1"/>
              </a:solidFill>
              <a:cs typeface="+mn-ea"/>
              <a:sym typeface="+mn-lt"/>
            </a:endParaRPr>
          </a:p>
        </p:txBody>
      </p:sp>
      <p:sp>
        <p:nvSpPr>
          <p:cNvPr id="22" name="MH_Entry_1"/>
          <p:cNvSpPr/>
          <p:nvPr/>
        </p:nvSpPr>
        <p:spPr>
          <a:xfrm>
            <a:off x="4875954" y="2340236"/>
            <a:ext cx="4803803" cy="845899"/>
          </a:xfrm>
          <a:prstGeom prst="roundRect">
            <a:avLst>
              <a:gd name="adj" fmla="val 0"/>
            </a:avLst>
          </a:prstGeom>
          <a:noFill/>
          <a:ln>
            <a:solidFill>
              <a:srgbClr val="50C8A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sz="3200" b="1" spc="200" dirty="0">
                <a:solidFill>
                  <a:schemeClr val="tx1">
                    <a:lumMod val="65000"/>
                    <a:lumOff val="35000"/>
                  </a:schemeClr>
                </a:solidFill>
                <a:cs typeface="+mn-ea"/>
                <a:sym typeface="+mn-lt"/>
              </a:rPr>
              <a:t>說明問題</a:t>
            </a:r>
            <a:endParaRPr lang="zh-CN" altLang="en-US" sz="3200" b="1" spc="200" dirty="0">
              <a:solidFill>
                <a:schemeClr val="tx1">
                  <a:lumMod val="65000"/>
                  <a:lumOff val="35000"/>
                </a:schemeClr>
              </a:solidFill>
              <a:cs typeface="+mn-ea"/>
              <a:sym typeface="+mn-lt"/>
            </a:endParaRPr>
          </a:p>
        </p:txBody>
      </p:sp>
      <p:sp>
        <p:nvSpPr>
          <p:cNvPr id="23" name="矩形 22"/>
          <p:cNvSpPr/>
          <p:nvPr/>
        </p:nvSpPr>
        <p:spPr>
          <a:xfrm>
            <a:off x="4903250" y="3404567"/>
            <a:ext cx="4776507" cy="972961"/>
          </a:xfrm>
          <a:prstGeom prst="rect">
            <a:avLst/>
          </a:prstGeom>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buClr>
                <a:srgbClr val="00B050"/>
              </a:buClr>
              <a:buSzPct val="80000"/>
              <a:defRPr/>
            </a:pPr>
            <a:r>
              <a:rPr lang="zh-TW" altLang="en-US" sz="2000" b="1" dirty="0">
                <a:solidFill>
                  <a:schemeClr val="tx1">
                    <a:lumMod val="75000"/>
                    <a:lumOff val="25000"/>
                  </a:schemeClr>
                </a:solidFill>
                <a:cs typeface="+mn-ea"/>
                <a:sym typeface="+mn-lt"/>
              </a:rPr>
              <a:t>為何我們</a:t>
            </a:r>
            <a:r>
              <a:rPr lang="zh-CN" altLang="en-US" sz="2000" b="1" dirty="0">
                <a:solidFill>
                  <a:schemeClr val="tx1">
                    <a:lumMod val="75000"/>
                    <a:lumOff val="25000"/>
                  </a:schemeClr>
                </a:solidFill>
                <a:cs typeface="+mn-ea"/>
                <a:sym typeface="+mn-lt"/>
              </a:rPr>
              <a:t>研究產學資訊落差呢</a:t>
            </a:r>
            <a:r>
              <a:rPr lang="zh-TW" altLang="en-US" sz="2000" b="1" dirty="0">
                <a:solidFill>
                  <a:schemeClr val="tx1">
                    <a:lumMod val="75000"/>
                    <a:lumOff val="25000"/>
                  </a:schemeClr>
                </a:solidFill>
                <a:cs typeface="+mn-ea"/>
                <a:sym typeface="+mn-lt"/>
              </a:rPr>
              <a:t>？</a:t>
            </a:r>
            <a:endParaRPr lang="en-US" altLang="zh-TW" sz="2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082979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randombar(horizontal)">
                                      <p:cBhvr>
                                        <p:cTn id="11" dur="500"/>
                                        <p:tgtEl>
                                          <p:spTgt spid="2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07179CBA-4CFB-9447-9CA1-F57C4A32DAB0}"/>
              </a:ext>
            </a:extLst>
          </p:cNvPr>
          <p:cNvPicPr>
            <a:picLocks noChangeAspect="1"/>
          </p:cNvPicPr>
          <p:nvPr/>
        </p:nvPicPr>
        <p:blipFill rotWithShape="1">
          <a:blip r:embed="rId2">
            <a:extLst>
              <a:ext uri="{28A0092B-C50C-407E-A947-70E740481C1C}">
                <a14:useLocalDpi xmlns:a14="http://schemas.microsoft.com/office/drawing/2010/main" val="0"/>
              </a:ext>
            </a:extLst>
          </a:blip>
          <a:srcRect t="19211" b="5755"/>
          <a:stretch/>
        </p:blipFill>
        <p:spPr>
          <a:xfrm>
            <a:off x="0" y="0"/>
            <a:ext cx="12192000" cy="6858000"/>
          </a:xfrm>
          <a:prstGeom prst="rect">
            <a:avLst/>
          </a:prstGeom>
        </p:spPr>
      </p:pic>
      <p:sp>
        <p:nvSpPr>
          <p:cNvPr id="2" name="內容版面配置區 2">
            <a:extLst>
              <a:ext uri="{FF2B5EF4-FFF2-40B4-BE49-F238E27FC236}">
                <a16:creationId xmlns:a16="http://schemas.microsoft.com/office/drawing/2014/main" id="{C00E4458-8F23-6049-BF1B-37CA462FD293}"/>
              </a:ext>
            </a:extLst>
          </p:cNvPr>
          <p:cNvSpPr txBox="1">
            <a:spLocks/>
          </p:cNvSpPr>
          <p:nvPr/>
        </p:nvSpPr>
        <p:spPr>
          <a:xfrm>
            <a:off x="2727434" y="2459423"/>
            <a:ext cx="8229600" cy="96957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zh-TW" altLang="en-US" sz="4400" dirty="0">
              <a:cs typeface="+mn-ea"/>
              <a:sym typeface="+mn-lt"/>
            </a:endParaRPr>
          </a:p>
        </p:txBody>
      </p:sp>
      <p:sp>
        <p:nvSpPr>
          <p:cNvPr id="6" name="矩形 5">
            <a:extLst>
              <a:ext uri="{FF2B5EF4-FFF2-40B4-BE49-F238E27FC236}">
                <a16:creationId xmlns:a16="http://schemas.microsoft.com/office/drawing/2014/main" id="{94DD4573-FBD0-F541-AC7F-381908A73E91}"/>
              </a:ext>
            </a:extLst>
          </p:cNvPr>
          <p:cNvSpPr/>
          <p:nvPr/>
        </p:nvSpPr>
        <p:spPr>
          <a:xfrm>
            <a:off x="-362857" y="0"/>
            <a:ext cx="13033828" cy="6858000"/>
          </a:xfrm>
          <a:prstGeom prst="rect">
            <a:avLst/>
          </a:prstGeom>
          <a:solidFill>
            <a:schemeClr val="tx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2438" dirty="0">
              <a:cs typeface="+mn-ea"/>
              <a:sym typeface="+mn-lt"/>
            </a:endParaRPr>
          </a:p>
        </p:txBody>
      </p:sp>
      <p:sp>
        <p:nvSpPr>
          <p:cNvPr id="7" name="標題 1">
            <a:extLst>
              <a:ext uri="{FF2B5EF4-FFF2-40B4-BE49-F238E27FC236}">
                <a16:creationId xmlns:a16="http://schemas.microsoft.com/office/drawing/2014/main" id="{69D752D6-3C72-AE44-9674-F391F8DA4B82}"/>
              </a:ext>
            </a:extLst>
          </p:cNvPr>
          <p:cNvSpPr txBox="1">
            <a:spLocks/>
          </p:cNvSpPr>
          <p:nvPr/>
        </p:nvSpPr>
        <p:spPr>
          <a:xfrm>
            <a:off x="838200" y="3074634"/>
            <a:ext cx="10515601" cy="159196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zh-TW" altLang="en-US" b="1" spc="406" dirty="0">
                <a:solidFill>
                  <a:schemeClr val="bg1"/>
                </a:solidFill>
                <a:latin typeface="+mn-lt"/>
                <a:ea typeface="+mn-ea"/>
                <a:cs typeface="+mn-ea"/>
                <a:sym typeface="+mn-lt"/>
              </a:rPr>
              <a:t>為</a:t>
            </a:r>
            <a:r>
              <a:rPr kumimoji="1" lang="en-US" altLang="zh-TW" sz="6600" b="1" spc="406" dirty="0">
                <a:solidFill>
                  <a:schemeClr val="bg1"/>
                </a:solidFill>
                <a:latin typeface="+mn-lt"/>
                <a:ea typeface="+mn-ea"/>
                <a:cs typeface="+mn-ea"/>
                <a:sym typeface="+mn-lt"/>
              </a:rPr>
              <a:t>“</a:t>
            </a:r>
            <a:r>
              <a:rPr kumimoji="1" lang="zh-TW" altLang="en-US" sz="6600" b="1" spc="406" dirty="0">
                <a:solidFill>
                  <a:schemeClr val="bg1"/>
                </a:solidFill>
                <a:latin typeface="+mn-lt"/>
                <a:ea typeface="+mn-ea"/>
                <a:cs typeface="+mn-ea"/>
                <a:sym typeface="+mn-lt"/>
              </a:rPr>
              <a:t>自己</a:t>
            </a:r>
            <a:r>
              <a:rPr kumimoji="1" lang="en-US" altLang="zh-TW" sz="6600" b="1" spc="406" dirty="0">
                <a:solidFill>
                  <a:schemeClr val="bg1"/>
                </a:solidFill>
                <a:latin typeface="+mn-lt"/>
                <a:ea typeface="+mn-ea"/>
                <a:cs typeface="+mn-ea"/>
                <a:sym typeface="+mn-lt"/>
              </a:rPr>
              <a:t>”</a:t>
            </a:r>
            <a:r>
              <a:rPr kumimoji="1" lang="zh-TW" altLang="en-US" b="1" spc="406" dirty="0">
                <a:solidFill>
                  <a:schemeClr val="bg1"/>
                </a:solidFill>
                <a:latin typeface="+mn-lt"/>
                <a:ea typeface="+mn-ea"/>
                <a:cs typeface="+mn-ea"/>
                <a:sym typeface="+mn-lt"/>
              </a:rPr>
              <a:t>的整合學習提案</a:t>
            </a:r>
          </a:p>
        </p:txBody>
      </p:sp>
    </p:spTree>
    <p:extLst>
      <p:ext uri="{BB962C8B-B14F-4D97-AF65-F5344CB8AC3E}">
        <p14:creationId xmlns:p14="http://schemas.microsoft.com/office/powerpoint/2010/main" val="334932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C1773FA-657B-4E4D-82D1-20F72049B63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1100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07179CBA-4CFB-9447-9CA1-F57C4A32DAB0}"/>
              </a:ext>
            </a:extLst>
          </p:cNvPr>
          <p:cNvPicPr>
            <a:picLocks noChangeAspect="1"/>
          </p:cNvPicPr>
          <p:nvPr/>
        </p:nvPicPr>
        <p:blipFill rotWithShape="1">
          <a:blip r:embed="rId2">
            <a:extLst>
              <a:ext uri="{28A0092B-C50C-407E-A947-70E740481C1C}">
                <a14:useLocalDpi xmlns:a14="http://schemas.microsoft.com/office/drawing/2010/main" val="0"/>
              </a:ext>
            </a:extLst>
          </a:blip>
          <a:srcRect t="19211" b="5755"/>
          <a:stretch/>
        </p:blipFill>
        <p:spPr>
          <a:xfrm>
            <a:off x="0" y="0"/>
            <a:ext cx="12192000" cy="6858000"/>
          </a:xfrm>
          <a:prstGeom prst="rect">
            <a:avLst/>
          </a:prstGeom>
        </p:spPr>
      </p:pic>
      <p:sp>
        <p:nvSpPr>
          <p:cNvPr id="2" name="內容版面配置區 2">
            <a:extLst>
              <a:ext uri="{FF2B5EF4-FFF2-40B4-BE49-F238E27FC236}">
                <a16:creationId xmlns:a16="http://schemas.microsoft.com/office/drawing/2014/main" id="{C00E4458-8F23-6049-BF1B-37CA462FD293}"/>
              </a:ext>
            </a:extLst>
          </p:cNvPr>
          <p:cNvSpPr txBox="1">
            <a:spLocks/>
          </p:cNvSpPr>
          <p:nvPr/>
        </p:nvSpPr>
        <p:spPr>
          <a:xfrm>
            <a:off x="2727434" y="2459423"/>
            <a:ext cx="8229600" cy="96957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zh-TW" altLang="en-US" sz="4400" dirty="0">
              <a:cs typeface="+mn-ea"/>
              <a:sym typeface="+mn-lt"/>
            </a:endParaRPr>
          </a:p>
        </p:txBody>
      </p:sp>
      <p:sp>
        <p:nvSpPr>
          <p:cNvPr id="6" name="矩形 5">
            <a:extLst>
              <a:ext uri="{FF2B5EF4-FFF2-40B4-BE49-F238E27FC236}">
                <a16:creationId xmlns:a16="http://schemas.microsoft.com/office/drawing/2014/main" id="{94DD4573-FBD0-F541-AC7F-381908A73E91}"/>
              </a:ext>
            </a:extLst>
          </p:cNvPr>
          <p:cNvSpPr/>
          <p:nvPr/>
        </p:nvSpPr>
        <p:spPr>
          <a:xfrm>
            <a:off x="-362857" y="0"/>
            <a:ext cx="13033828" cy="6858000"/>
          </a:xfrm>
          <a:prstGeom prst="rect">
            <a:avLst/>
          </a:prstGeom>
          <a:solidFill>
            <a:schemeClr val="tx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2438" dirty="0">
              <a:cs typeface="+mn-ea"/>
              <a:sym typeface="+mn-lt"/>
            </a:endParaRPr>
          </a:p>
        </p:txBody>
      </p:sp>
      <p:sp>
        <p:nvSpPr>
          <p:cNvPr id="7" name="標題 1">
            <a:extLst>
              <a:ext uri="{FF2B5EF4-FFF2-40B4-BE49-F238E27FC236}">
                <a16:creationId xmlns:a16="http://schemas.microsoft.com/office/drawing/2014/main" id="{69D752D6-3C72-AE44-9674-F391F8DA4B82}"/>
              </a:ext>
            </a:extLst>
          </p:cNvPr>
          <p:cNvSpPr txBox="1">
            <a:spLocks/>
          </p:cNvSpPr>
          <p:nvPr/>
        </p:nvSpPr>
        <p:spPr>
          <a:xfrm>
            <a:off x="838200" y="2992042"/>
            <a:ext cx="10515601" cy="1434305"/>
          </a:xfrm>
          <a:prstGeom prst="rect">
            <a:avLst/>
          </a:prstGeom>
        </p:spPr>
        <p:txBody>
          <a:bodyP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kumimoji="1" lang="en-US" altLang="zh-TW" sz="10600" b="1" spc="406" dirty="0">
                <a:solidFill>
                  <a:schemeClr val="bg1"/>
                </a:solidFill>
                <a:latin typeface="+mn-lt"/>
                <a:ea typeface="+mn-ea"/>
                <a:cs typeface="+mn-ea"/>
                <a:sym typeface="+mn-lt"/>
              </a:rPr>
              <a:t>“</a:t>
            </a:r>
            <a:r>
              <a:rPr kumimoji="1" lang="zh-TW" altLang="en-US" sz="10600" b="1" spc="406" dirty="0">
                <a:solidFill>
                  <a:schemeClr val="bg1"/>
                </a:solidFill>
                <a:latin typeface="+mn-lt"/>
                <a:ea typeface="+mn-ea"/>
                <a:cs typeface="+mn-ea"/>
                <a:sym typeface="+mn-lt"/>
              </a:rPr>
              <a:t>我們</a:t>
            </a:r>
            <a:r>
              <a:rPr kumimoji="1" lang="en-US" altLang="zh-TW" sz="10600" b="1" spc="406" dirty="0">
                <a:solidFill>
                  <a:schemeClr val="bg1"/>
                </a:solidFill>
                <a:latin typeface="+mn-lt"/>
                <a:ea typeface="+mn-ea"/>
                <a:cs typeface="+mn-ea"/>
                <a:sym typeface="+mn-lt"/>
              </a:rPr>
              <a:t>”</a:t>
            </a:r>
            <a:r>
              <a:rPr kumimoji="1" lang="zh-TW" altLang="en-US" sz="7000" b="1" spc="406" dirty="0">
                <a:solidFill>
                  <a:schemeClr val="bg1"/>
                </a:solidFill>
                <a:latin typeface="+mn-lt"/>
                <a:ea typeface="+mn-ea"/>
                <a:cs typeface="+mn-ea"/>
                <a:sym typeface="+mn-lt"/>
              </a:rPr>
              <a:t>面臨就業志向選擇的焦慮</a:t>
            </a:r>
          </a:p>
          <a:p>
            <a:pPr algn="ctr"/>
            <a:endParaRPr kumimoji="1" lang="zh-TW" altLang="en-US" sz="4877" b="1" spc="406" dirty="0">
              <a:solidFill>
                <a:schemeClr val="bg1"/>
              </a:solidFill>
              <a:latin typeface="+mn-lt"/>
              <a:ea typeface="+mn-ea"/>
              <a:cs typeface="+mn-ea"/>
              <a:sym typeface="+mn-lt"/>
            </a:endParaRPr>
          </a:p>
        </p:txBody>
      </p:sp>
    </p:spTree>
    <p:extLst>
      <p:ext uri="{BB962C8B-B14F-4D97-AF65-F5344CB8AC3E}">
        <p14:creationId xmlns:p14="http://schemas.microsoft.com/office/powerpoint/2010/main" val="2328172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A4FA5A39-ECA9-8742-86E0-E539CFA0E866}"/>
              </a:ext>
            </a:extLst>
          </p:cNvPr>
          <p:cNvGrpSpPr/>
          <p:nvPr/>
        </p:nvGrpSpPr>
        <p:grpSpPr>
          <a:xfrm>
            <a:off x="-1" y="-27249"/>
            <a:ext cx="6096001" cy="6885249"/>
            <a:chOff x="6095999" y="-27249"/>
            <a:chExt cx="6096001" cy="6885249"/>
          </a:xfrm>
        </p:grpSpPr>
        <p:pic>
          <p:nvPicPr>
            <p:cNvPr id="15" name="圖片 14">
              <a:extLst>
                <a:ext uri="{FF2B5EF4-FFF2-40B4-BE49-F238E27FC236}">
                  <a16:creationId xmlns:a16="http://schemas.microsoft.com/office/drawing/2014/main" id="{9CE61CAD-5C0E-0D4D-A3EF-B608556FBE45}"/>
                </a:ext>
              </a:extLst>
            </p:cNvPr>
            <p:cNvPicPr>
              <a:picLocks noChangeAspect="1"/>
            </p:cNvPicPr>
            <p:nvPr/>
          </p:nvPicPr>
          <p:blipFill rotWithShape="1">
            <a:blip r:embed="rId2"/>
            <a:srcRect l="17033" t="-198" r="16565" b="198"/>
            <a:stretch/>
          </p:blipFill>
          <p:spPr>
            <a:xfrm>
              <a:off x="6096000" y="-27249"/>
              <a:ext cx="6096000" cy="6885249"/>
            </a:xfrm>
            <a:prstGeom prst="rect">
              <a:avLst/>
            </a:prstGeom>
          </p:spPr>
        </p:pic>
        <p:sp>
          <p:nvSpPr>
            <p:cNvPr id="8" name="矩形 7">
              <a:extLst>
                <a:ext uri="{FF2B5EF4-FFF2-40B4-BE49-F238E27FC236}">
                  <a16:creationId xmlns:a16="http://schemas.microsoft.com/office/drawing/2014/main" id="{2913EF35-B77D-9D4E-9091-22EF013B7065}"/>
                </a:ext>
              </a:extLst>
            </p:cNvPr>
            <p:cNvSpPr/>
            <p:nvPr/>
          </p:nvSpPr>
          <p:spPr>
            <a:xfrm>
              <a:off x="6095999" y="0"/>
              <a:ext cx="6096001" cy="6858000"/>
            </a:xfrm>
            <a:prstGeom prst="rect">
              <a:avLst/>
            </a:prstGeom>
            <a:solidFill>
              <a:schemeClr val="tx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2438" dirty="0">
                <a:cs typeface="+mn-ea"/>
                <a:sym typeface="+mn-lt"/>
              </a:endParaRPr>
            </a:p>
          </p:txBody>
        </p:sp>
        <p:sp>
          <p:nvSpPr>
            <p:cNvPr id="7" name="矩形 6">
              <a:extLst>
                <a:ext uri="{FF2B5EF4-FFF2-40B4-BE49-F238E27FC236}">
                  <a16:creationId xmlns:a16="http://schemas.microsoft.com/office/drawing/2014/main" id="{761376C7-369D-6F40-8CFF-963708A624C3}"/>
                </a:ext>
              </a:extLst>
            </p:cNvPr>
            <p:cNvSpPr/>
            <p:nvPr/>
          </p:nvSpPr>
          <p:spPr>
            <a:xfrm>
              <a:off x="7516158" y="2754651"/>
              <a:ext cx="3212738" cy="1041824"/>
            </a:xfrm>
            <a:prstGeom prst="rect">
              <a:avLst/>
            </a:prstGeom>
          </p:spPr>
          <p:txBody>
            <a:bodyPr wrap="none">
              <a:spAutoFit/>
            </a:bodyPr>
            <a:lstStyle/>
            <a:p>
              <a:pPr algn="ctr">
                <a:lnSpc>
                  <a:spcPct val="200000"/>
                </a:lnSpc>
              </a:pPr>
              <a:r>
                <a:rPr lang="zh-TW" altLang="en-US" sz="3600" b="1" dirty="0">
                  <a:solidFill>
                    <a:srgbClr val="FFFFFF"/>
                  </a:solidFill>
                  <a:cs typeface="+mn-ea"/>
                  <a:sym typeface="+mn-lt"/>
                </a:rPr>
                <a:t> </a:t>
              </a:r>
              <a:r>
                <a:rPr lang="en-US" altLang="zh-TW" sz="3600" b="1" dirty="0">
                  <a:solidFill>
                    <a:srgbClr val="FFFFFF"/>
                  </a:solidFill>
                  <a:cs typeface="+mn-ea"/>
                  <a:sym typeface="+mn-lt"/>
                </a:rPr>
                <a:t>19-24</a:t>
              </a:r>
              <a:r>
                <a:rPr lang="zh-TW" altLang="en-US" sz="3600" b="1" dirty="0">
                  <a:solidFill>
                    <a:srgbClr val="FFFFFF"/>
                  </a:solidFill>
                  <a:cs typeface="+mn-ea"/>
                  <a:sym typeface="+mn-lt"/>
                </a:rPr>
                <a:t>歲之青年</a:t>
              </a:r>
            </a:p>
          </p:txBody>
        </p:sp>
      </p:grpSp>
      <p:sp>
        <p:nvSpPr>
          <p:cNvPr id="5" name="文字方塊 4">
            <a:extLst>
              <a:ext uri="{FF2B5EF4-FFF2-40B4-BE49-F238E27FC236}">
                <a16:creationId xmlns:a16="http://schemas.microsoft.com/office/drawing/2014/main" id="{BA65056D-2C4A-6148-8D5F-C05E37B841AE}"/>
              </a:ext>
            </a:extLst>
          </p:cNvPr>
          <p:cNvSpPr txBox="1"/>
          <p:nvPr/>
        </p:nvSpPr>
        <p:spPr>
          <a:xfrm>
            <a:off x="6096000" y="2038527"/>
            <a:ext cx="6182256" cy="2780954"/>
          </a:xfrm>
          <a:prstGeom prst="rect">
            <a:avLst/>
          </a:prstGeom>
          <a:noFill/>
        </p:spPr>
        <p:txBody>
          <a:bodyPr wrap="square" rtlCol="0">
            <a:spAutoFit/>
          </a:bodyPr>
          <a:lstStyle/>
          <a:p>
            <a:pPr algn="ctr">
              <a:lnSpc>
                <a:spcPct val="150000"/>
              </a:lnSpc>
            </a:pPr>
            <a:r>
              <a:rPr lang="en-US" altLang="zh-TW" sz="4000" b="1" dirty="0">
                <a:solidFill>
                  <a:schemeClr val="tx1">
                    <a:lumMod val="75000"/>
                    <a:lumOff val="25000"/>
                  </a:schemeClr>
                </a:solidFill>
                <a:cs typeface="+mn-ea"/>
                <a:sym typeface="+mn-lt"/>
              </a:rPr>
              <a:t>37.7%</a:t>
            </a:r>
            <a:r>
              <a:rPr lang="zh-TW" altLang="en-US" sz="4000" b="1" dirty="0">
                <a:solidFill>
                  <a:schemeClr val="tx1">
                    <a:lumMod val="75000"/>
                    <a:lumOff val="25000"/>
                  </a:schemeClr>
                </a:solidFill>
                <a:cs typeface="+mn-ea"/>
                <a:sym typeface="+mn-lt"/>
              </a:rPr>
              <a:t> </a:t>
            </a:r>
            <a:r>
              <a:rPr lang="zh-TW" altLang="en-US" sz="2800" b="1" dirty="0">
                <a:solidFill>
                  <a:schemeClr val="tx1">
                    <a:lumMod val="75000"/>
                    <a:lumOff val="25000"/>
                  </a:schemeClr>
                </a:solidFill>
                <a:cs typeface="+mn-ea"/>
                <a:sym typeface="+mn-lt"/>
              </a:rPr>
              <a:t>對產業不了解</a:t>
            </a:r>
            <a:endParaRPr lang="en-US" altLang="zh-TW" sz="2800" b="1" dirty="0">
              <a:solidFill>
                <a:schemeClr val="tx1">
                  <a:lumMod val="75000"/>
                  <a:lumOff val="25000"/>
                </a:schemeClr>
              </a:solidFill>
              <a:cs typeface="+mn-ea"/>
              <a:sym typeface="+mn-lt"/>
            </a:endParaRPr>
          </a:p>
          <a:p>
            <a:pPr algn="ctr">
              <a:lnSpc>
                <a:spcPct val="150000"/>
              </a:lnSpc>
            </a:pPr>
            <a:r>
              <a:rPr lang="en-US" altLang="zh-TW" sz="4000" b="1" dirty="0">
                <a:solidFill>
                  <a:schemeClr val="tx1">
                    <a:lumMod val="75000"/>
                    <a:lumOff val="25000"/>
                  </a:schemeClr>
                </a:solidFill>
                <a:cs typeface="+mn-ea"/>
                <a:sym typeface="+mn-lt"/>
              </a:rPr>
              <a:t>53.9%</a:t>
            </a:r>
            <a:r>
              <a:rPr lang="zh-TW" altLang="en-US" sz="4000" b="1" dirty="0">
                <a:solidFill>
                  <a:schemeClr val="tx1">
                    <a:lumMod val="75000"/>
                    <a:lumOff val="25000"/>
                  </a:schemeClr>
                </a:solidFill>
                <a:cs typeface="+mn-ea"/>
                <a:sym typeface="+mn-lt"/>
              </a:rPr>
              <a:t> </a:t>
            </a:r>
            <a:r>
              <a:rPr lang="zh-TW" altLang="en-US" sz="2800" b="1" dirty="0">
                <a:solidFill>
                  <a:schemeClr val="tx1">
                    <a:lumMod val="75000"/>
                    <a:lumOff val="25000"/>
                  </a:schemeClr>
                </a:solidFill>
                <a:cs typeface="+mn-ea"/>
                <a:sym typeface="+mn-lt"/>
              </a:rPr>
              <a:t>缺乏自我方向</a:t>
            </a:r>
            <a:endParaRPr lang="en-US" altLang="zh-TW" sz="2800" b="1" dirty="0">
              <a:solidFill>
                <a:schemeClr val="tx1">
                  <a:lumMod val="75000"/>
                  <a:lumOff val="25000"/>
                </a:schemeClr>
              </a:solidFill>
              <a:cs typeface="+mn-ea"/>
              <a:sym typeface="+mn-lt"/>
            </a:endParaRPr>
          </a:p>
          <a:p>
            <a:pPr algn="ctr">
              <a:lnSpc>
                <a:spcPct val="150000"/>
              </a:lnSpc>
            </a:pPr>
            <a:r>
              <a:rPr lang="en-US" altLang="zh-TW" sz="4000" b="1" dirty="0">
                <a:solidFill>
                  <a:schemeClr val="tx1">
                    <a:lumMod val="75000"/>
                    <a:lumOff val="25000"/>
                  </a:schemeClr>
                </a:solidFill>
                <a:cs typeface="+mn-ea"/>
                <a:sym typeface="+mn-lt"/>
              </a:rPr>
              <a:t>56.8%</a:t>
            </a:r>
            <a:r>
              <a:rPr lang="zh-TW" altLang="en-US" sz="4000" b="1" dirty="0">
                <a:solidFill>
                  <a:schemeClr val="tx1">
                    <a:lumMod val="75000"/>
                    <a:lumOff val="25000"/>
                  </a:schemeClr>
                </a:solidFill>
                <a:cs typeface="+mn-ea"/>
                <a:sym typeface="+mn-lt"/>
              </a:rPr>
              <a:t> </a:t>
            </a:r>
            <a:r>
              <a:rPr lang="zh-TW" altLang="zh-TW" sz="2800" b="1" dirty="0">
                <a:solidFill>
                  <a:schemeClr val="tx1">
                    <a:lumMod val="75000"/>
                    <a:lumOff val="25000"/>
                  </a:schemeClr>
                </a:solidFill>
                <a:cs typeface="+mn-ea"/>
                <a:sym typeface="+mn-lt"/>
              </a:rPr>
              <a:t>不知適合工作</a:t>
            </a:r>
            <a:endParaRPr lang="en-US" altLang="zh-TW" sz="2800" b="1" dirty="0">
              <a:solidFill>
                <a:schemeClr val="tx1">
                  <a:lumMod val="75000"/>
                  <a:lumOff val="25000"/>
                </a:schemeClr>
              </a:solidFill>
              <a:cs typeface="+mn-ea"/>
              <a:sym typeface="+mn-lt"/>
            </a:endParaRPr>
          </a:p>
        </p:txBody>
      </p:sp>
      <p:sp>
        <p:nvSpPr>
          <p:cNvPr id="4" name="文字方塊 3">
            <a:extLst>
              <a:ext uri="{FF2B5EF4-FFF2-40B4-BE49-F238E27FC236}">
                <a16:creationId xmlns:a16="http://schemas.microsoft.com/office/drawing/2014/main" id="{427C9271-F8AE-7844-9CD7-3CAE35B9A6F1}"/>
              </a:ext>
            </a:extLst>
          </p:cNvPr>
          <p:cNvSpPr txBox="1"/>
          <p:nvPr/>
        </p:nvSpPr>
        <p:spPr>
          <a:xfrm>
            <a:off x="7746124" y="4997670"/>
            <a:ext cx="4335517" cy="369332"/>
          </a:xfrm>
          <a:prstGeom prst="rect">
            <a:avLst/>
          </a:prstGeom>
          <a:noFill/>
        </p:spPr>
        <p:txBody>
          <a:bodyPr wrap="square" rtlCol="0">
            <a:spAutoFit/>
          </a:bodyPr>
          <a:lstStyle/>
          <a:p>
            <a:r>
              <a:rPr kumimoji="1" lang="zh-TW" altLang="en-US" b="1" dirty="0">
                <a:solidFill>
                  <a:schemeClr val="bg2">
                    <a:lumMod val="50000"/>
                  </a:schemeClr>
                </a:solidFill>
                <a:cs typeface="+mn-ea"/>
                <a:sym typeface="+mn-lt"/>
              </a:rPr>
              <a:t>（依照青年職涯發展中心之問卷）</a:t>
            </a:r>
          </a:p>
        </p:txBody>
      </p:sp>
    </p:spTree>
    <p:extLst>
      <p:ext uri="{BB962C8B-B14F-4D97-AF65-F5344CB8AC3E}">
        <p14:creationId xmlns:p14="http://schemas.microsoft.com/office/powerpoint/2010/main" val="341255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77FE583-C33B-1C47-947B-6865AE395AC7}"/>
              </a:ext>
            </a:extLst>
          </p:cNvPr>
          <p:cNvPicPr>
            <a:picLocks noChangeAspect="1"/>
          </p:cNvPicPr>
          <p:nvPr/>
        </p:nvPicPr>
        <p:blipFill rotWithShape="1">
          <a:blip r:embed="rId2"/>
          <a:srcRect l="20327" r="19788"/>
          <a:stretch/>
        </p:blipFill>
        <p:spPr>
          <a:xfrm>
            <a:off x="-31095" y="4597"/>
            <a:ext cx="6127095" cy="6853404"/>
          </a:xfrm>
          <a:prstGeom prst="rect">
            <a:avLst/>
          </a:prstGeom>
        </p:spPr>
      </p:pic>
      <p:sp>
        <p:nvSpPr>
          <p:cNvPr id="8" name="矩形 7">
            <a:extLst>
              <a:ext uri="{FF2B5EF4-FFF2-40B4-BE49-F238E27FC236}">
                <a16:creationId xmlns:a16="http://schemas.microsoft.com/office/drawing/2014/main" id="{437C537F-B88F-C944-8071-6333BD46DAE8}"/>
              </a:ext>
            </a:extLst>
          </p:cNvPr>
          <p:cNvSpPr/>
          <p:nvPr/>
        </p:nvSpPr>
        <p:spPr>
          <a:xfrm>
            <a:off x="-520262" y="0"/>
            <a:ext cx="6616263" cy="6858000"/>
          </a:xfrm>
          <a:prstGeom prst="rect">
            <a:avLst/>
          </a:prstGeom>
          <a:solidFill>
            <a:schemeClr val="tx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2438" dirty="0">
              <a:cs typeface="+mn-ea"/>
              <a:sym typeface="+mn-lt"/>
            </a:endParaRPr>
          </a:p>
        </p:txBody>
      </p:sp>
      <p:sp>
        <p:nvSpPr>
          <p:cNvPr id="5" name="文字方塊 4">
            <a:extLst>
              <a:ext uri="{FF2B5EF4-FFF2-40B4-BE49-F238E27FC236}">
                <a16:creationId xmlns:a16="http://schemas.microsoft.com/office/drawing/2014/main" id="{BA65056D-2C4A-6148-8D5F-C05E37B841AE}"/>
              </a:ext>
            </a:extLst>
          </p:cNvPr>
          <p:cNvSpPr txBox="1"/>
          <p:nvPr/>
        </p:nvSpPr>
        <p:spPr>
          <a:xfrm>
            <a:off x="6009744" y="2485173"/>
            <a:ext cx="6182256" cy="1857624"/>
          </a:xfrm>
          <a:prstGeom prst="rect">
            <a:avLst/>
          </a:prstGeom>
          <a:noFill/>
        </p:spPr>
        <p:txBody>
          <a:bodyPr wrap="square" rtlCol="0">
            <a:spAutoFit/>
          </a:bodyPr>
          <a:lstStyle/>
          <a:p>
            <a:pPr algn="ctr">
              <a:lnSpc>
                <a:spcPct val="150000"/>
              </a:lnSpc>
            </a:pPr>
            <a:r>
              <a:rPr lang="en-US" altLang="zh-TW" sz="2800" b="1" dirty="0">
                <a:solidFill>
                  <a:schemeClr val="tx1">
                    <a:lumMod val="75000"/>
                    <a:lumOff val="25000"/>
                  </a:schemeClr>
                </a:solidFill>
                <a:cs typeface="+mn-ea"/>
                <a:sym typeface="+mn-lt"/>
              </a:rPr>
              <a:t>5</a:t>
            </a:r>
            <a:r>
              <a:rPr lang="zh-CN" altLang="en-US" sz="2800" b="1" dirty="0">
                <a:solidFill>
                  <a:schemeClr val="tx1">
                    <a:lumMod val="75000"/>
                    <a:lumOff val="25000"/>
                  </a:schemeClr>
                </a:solidFill>
                <a:cs typeface="+mn-ea"/>
                <a:sym typeface="+mn-lt"/>
              </a:rPr>
              <a:t>個人就有</a:t>
            </a:r>
            <a:r>
              <a:rPr lang="en-US" altLang="zh-TW" sz="2800" b="1" dirty="0">
                <a:solidFill>
                  <a:schemeClr val="tx1">
                    <a:lumMod val="75000"/>
                    <a:lumOff val="25000"/>
                  </a:schemeClr>
                </a:solidFill>
                <a:cs typeface="+mn-ea"/>
                <a:sym typeface="+mn-lt"/>
              </a:rPr>
              <a:t>1</a:t>
            </a:r>
            <a:r>
              <a:rPr lang="zh-CN" altLang="en-US" sz="2800" b="1" dirty="0">
                <a:solidFill>
                  <a:schemeClr val="tx1">
                    <a:lumMod val="75000"/>
                    <a:lumOff val="25000"/>
                  </a:schemeClr>
                </a:solidFill>
                <a:cs typeface="+mn-ea"/>
                <a:sym typeface="+mn-lt"/>
              </a:rPr>
              <a:t>人</a:t>
            </a:r>
            <a:r>
              <a:rPr lang="zh-TW" altLang="en-US" sz="2800" b="1" dirty="0">
                <a:solidFill>
                  <a:schemeClr val="tx1">
                    <a:lumMod val="75000"/>
                    <a:lumOff val="25000"/>
                  </a:schemeClr>
                </a:solidFill>
                <a:cs typeface="+mn-ea"/>
                <a:sym typeface="+mn-lt"/>
              </a:rPr>
              <a:t>因 </a:t>
            </a:r>
            <a:r>
              <a:rPr lang="zh-TW" altLang="en-US" sz="4000" b="1" dirty="0">
                <a:solidFill>
                  <a:schemeClr val="tx1">
                    <a:lumMod val="75000"/>
                    <a:lumOff val="25000"/>
                  </a:schemeClr>
                </a:solidFill>
                <a:cs typeface="+mn-ea"/>
                <a:sym typeface="+mn-lt"/>
              </a:rPr>
              <a:t>志向不符</a:t>
            </a:r>
            <a:r>
              <a:rPr lang="zh-TW" altLang="en-US" sz="2800" b="1" dirty="0">
                <a:solidFill>
                  <a:schemeClr val="tx1">
                    <a:lumMod val="75000"/>
                    <a:lumOff val="25000"/>
                  </a:schemeClr>
                </a:solidFill>
                <a:cs typeface="+mn-ea"/>
                <a:sym typeface="+mn-lt"/>
              </a:rPr>
              <a:t> 離職</a:t>
            </a:r>
            <a:endParaRPr lang="en-US" altLang="zh-TW" sz="2800" b="1" dirty="0">
              <a:solidFill>
                <a:schemeClr val="tx1">
                  <a:lumMod val="75000"/>
                  <a:lumOff val="25000"/>
                </a:schemeClr>
              </a:solidFill>
              <a:cs typeface="+mn-ea"/>
              <a:sym typeface="+mn-lt"/>
            </a:endParaRPr>
          </a:p>
          <a:p>
            <a:pPr algn="ctr">
              <a:lnSpc>
                <a:spcPct val="150000"/>
              </a:lnSpc>
            </a:pPr>
            <a:r>
              <a:rPr lang="en-US" altLang="zh-TW" sz="4000" b="1" dirty="0">
                <a:solidFill>
                  <a:schemeClr val="tx1">
                    <a:lumMod val="75000"/>
                    <a:lumOff val="25000"/>
                  </a:schemeClr>
                </a:solidFill>
                <a:cs typeface="+mn-ea"/>
                <a:sym typeface="+mn-lt"/>
              </a:rPr>
              <a:t>45%</a:t>
            </a:r>
            <a:r>
              <a:rPr lang="zh-TW" altLang="en-US" sz="2800" b="1" dirty="0">
                <a:solidFill>
                  <a:schemeClr val="tx1">
                    <a:lumMod val="75000"/>
                    <a:lumOff val="25000"/>
                  </a:schemeClr>
                </a:solidFill>
                <a:cs typeface="+mn-ea"/>
                <a:sym typeface="+mn-lt"/>
              </a:rPr>
              <a:t>第一份工作</a:t>
            </a:r>
            <a:r>
              <a:rPr lang="zh-TW" altLang="en-US" sz="4000" b="1" dirty="0">
                <a:solidFill>
                  <a:schemeClr val="tx1">
                    <a:lumMod val="75000"/>
                    <a:lumOff val="25000"/>
                  </a:schemeClr>
                </a:solidFill>
                <a:cs typeface="+mn-ea"/>
                <a:sym typeface="+mn-lt"/>
              </a:rPr>
              <a:t>不超過一年</a:t>
            </a:r>
          </a:p>
        </p:txBody>
      </p:sp>
      <p:sp>
        <p:nvSpPr>
          <p:cNvPr id="7" name="矩形 6">
            <a:extLst>
              <a:ext uri="{FF2B5EF4-FFF2-40B4-BE49-F238E27FC236}">
                <a16:creationId xmlns:a16="http://schemas.microsoft.com/office/drawing/2014/main" id="{761376C7-369D-6F40-8CFF-963708A624C3}"/>
              </a:ext>
            </a:extLst>
          </p:cNvPr>
          <p:cNvSpPr/>
          <p:nvPr/>
        </p:nvSpPr>
        <p:spPr>
          <a:xfrm>
            <a:off x="1087528" y="2754651"/>
            <a:ext cx="3877985" cy="1057854"/>
          </a:xfrm>
          <a:prstGeom prst="rect">
            <a:avLst/>
          </a:prstGeom>
        </p:spPr>
        <p:txBody>
          <a:bodyPr wrap="none">
            <a:spAutoFit/>
          </a:bodyPr>
          <a:lstStyle/>
          <a:p>
            <a:pPr algn="ctr">
              <a:lnSpc>
                <a:spcPct val="200000"/>
              </a:lnSpc>
            </a:pPr>
            <a:r>
              <a:rPr lang="zh-TW" altLang="en-US" sz="3600" b="1" dirty="0">
                <a:solidFill>
                  <a:srgbClr val="FFFFFF"/>
                </a:solidFill>
                <a:cs typeface="+mn-ea"/>
                <a:sym typeface="+mn-lt"/>
              </a:rPr>
              <a:t>企業方之人才招募</a:t>
            </a:r>
          </a:p>
        </p:txBody>
      </p:sp>
      <p:sp>
        <p:nvSpPr>
          <p:cNvPr id="10" name="文字方塊 9">
            <a:extLst>
              <a:ext uri="{FF2B5EF4-FFF2-40B4-BE49-F238E27FC236}">
                <a16:creationId xmlns:a16="http://schemas.microsoft.com/office/drawing/2014/main" id="{62696B46-467D-924E-8287-121F5B89FA5E}"/>
              </a:ext>
            </a:extLst>
          </p:cNvPr>
          <p:cNvSpPr txBox="1"/>
          <p:nvPr/>
        </p:nvSpPr>
        <p:spPr>
          <a:xfrm>
            <a:off x="8818178" y="4418468"/>
            <a:ext cx="4335517" cy="369332"/>
          </a:xfrm>
          <a:prstGeom prst="rect">
            <a:avLst/>
          </a:prstGeom>
          <a:noFill/>
        </p:spPr>
        <p:txBody>
          <a:bodyPr wrap="square" rtlCol="0">
            <a:spAutoFit/>
          </a:bodyPr>
          <a:lstStyle/>
          <a:p>
            <a:r>
              <a:rPr kumimoji="1" lang="zh-TW" altLang="en-US" b="1" dirty="0">
                <a:solidFill>
                  <a:schemeClr val="bg2">
                    <a:lumMod val="50000"/>
                  </a:schemeClr>
                </a:solidFill>
                <a:cs typeface="+mn-ea"/>
                <a:sym typeface="+mn-lt"/>
              </a:rPr>
              <a:t>（</a:t>
            </a:r>
            <a:r>
              <a:rPr kumimoji="1" lang="zh-TW" altLang="zh-TW" b="1" dirty="0">
                <a:solidFill>
                  <a:schemeClr val="bg2">
                    <a:lumMod val="50000"/>
                  </a:schemeClr>
                </a:solidFill>
                <a:cs typeface="+mn-ea"/>
                <a:sym typeface="+mn-lt"/>
              </a:rPr>
              <a:t>波仕特網路市調公司調查 </a:t>
            </a:r>
            <a:r>
              <a:rPr kumimoji="1" lang="zh-TW" altLang="en-US" b="1" dirty="0">
                <a:solidFill>
                  <a:schemeClr val="bg2">
                    <a:lumMod val="50000"/>
                  </a:schemeClr>
                </a:solidFill>
                <a:cs typeface="+mn-ea"/>
                <a:sym typeface="+mn-lt"/>
              </a:rPr>
              <a:t>）</a:t>
            </a:r>
          </a:p>
        </p:txBody>
      </p:sp>
      <p:sp>
        <p:nvSpPr>
          <p:cNvPr id="11" name="文字方塊 10">
            <a:extLst>
              <a:ext uri="{FF2B5EF4-FFF2-40B4-BE49-F238E27FC236}">
                <a16:creationId xmlns:a16="http://schemas.microsoft.com/office/drawing/2014/main" id="{52EBC68C-6F20-0E4F-9F69-2187021E6D03}"/>
              </a:ext>
            </a:extLst>
          </p:cNvPr>
          <p:cNvSpPr txBox="1"/>
          <p:nvPr/>
        </p:nvSpPr>
        <p:spPr>
          <a:xfrm>
            <a:off x="6096000" y="2172074"/>
            <a:ext cx="4335517" cy="369332"/>
          </a:xfrm>
          <a:prstGeom prst="rect">
            <a:avLst/>
          </a:prstGeom>
          <a:noFill/>
        </p:spPr>
        <p:txBody>
          <a:bodyPr wrap="square" rtlCol="0">
            <a:spAutoFit/>
          </a:bodyPr>
          <a:lstStyle/>
          <a:p>
            <a:r>
              <a:rPr kumimoji="1" lang="zh-TW" altLang="en-US" b="1" dirty="0">
                <a:solidFill>
                  <a:schemeClr val="bg2">
                    <a:lumMod val="50000"/>
                  </a:schemeClr>
                </a:solidFill>
                <a:cs typeface="+mn-ea"/>
                <a:sym typeface="+mn-lt"/>
              </a:rPr>
              <a:t>（</a:t>
            </a:r>
            <a:r>
              <a:rPr kumimoji="1" lang="en-US" altLang="zh-TW" b="1" dirty="0">
                <a:solidFill>
                  <a:schemeClr val="bg2">
                    <a:lumMod val="50000"/>
                  </a:schemeClr>
                </a:solidFill>
                <a:cs typeface="+mn-ea"/>
                <a:sym typeface="+mn-lt"/>
              </a:rPr>
              <a:t>2016</a:t>
            </a:r>
            <a:r>
              <a:rPr kumimoji="1" lang="zh-CN" altLang="en-US" b="1" dirty="0">
                <a:solidFill>
                  <a:schemeClr val="bg2">
                    <a:lumMod val="50000"/>
                  </a:schemeClr>
                </a:solidFill>
                <a:cs typeface="+mn-ea"/>
                <a:sym typeface="+mn-lt"/>
              </a:rPr>
              <a:t>新鮮人就業追蹤</a:t>
            </a:r>
            <a:r>
              <a:rPr kumimoji="1" lang="zh-TW" altLang="zh-TW" b="1" dirty="0">
                <a:solidFill>
                  <a:schemeClr val="bg2">
                    <a:lumMod val="50000"/>
                  </a:schemeClr>
                </a:solidFill>
                <a:cs typeface="+mn-ea"/>
                <a:sym typeface="+mn-lt"/>
              </a:rPr>
              <a:t>調查 </a:t>
            </a:r>
            <a:r>
              <a:rPr kumimoji="1" lang="zh-TW" altLang="en-US" b="1" dirty="0">
                <a:solidFill>
                  <a:schemeClr val="bg2">
                    <a:lumMod val="50000"/>
                  </a:schemeClr>
                </a:solidFill>
                <a:cs typeface="+mn-ea"/>
                <a:sym typeface="+mn-lt"/>
              </a:rPr>
              <a:t>）</a:t>
            </a:r>
          </a:p>
        </p:txBody>
      </p:sp>
    </p:spTree>
    <p:extLst>
      <p:ext uri="{BB962C8B-B14F-4D97-AF65-F5344CB8AC3E}">
        <p14:creationId xmlns:p14="http://schemas.microsoft.com/office/powerpoint/2010/main" val="3292509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4F54BCA4-42AD-254A-8EFD-F74FAF0EF1AE}"/>
              </a:ext>
            </a:extLst>
          </p:cNvPr>
          <p:cNvSpPr/>
          <p:nvPr/>
        </p:nvSpPr>
        <p:spPr>
          <a:xfrm>
            <a:off x="1765737" y="2251924"/>
            <a:ext cx="9056592" cy="2862322"/>
          </a:xfrm>
          <a:prstGeom prst="rect">
            <a:avLst/>
          </a:prstGeom>
        </p:spPr>
        <p:txBody>
          <a:bodyPr wrap="square">
            <a:spAutoFit/>
          </a:bodyPr>
          <a:lstStyle/>
          <a:p>
            <a:pPr>
              <a:lnSpc>
                <a:spcPct val="150000"/>
              </a:lnSpc>
            </a:pPr>
            <a:r>
              <a:rPr lang="zh-CN" altLang="en-US" sz="2800" b="1" dirty="0">
                <a:solidFill>
                  <a:schemeClr val="tx1">
                    <a:lumMod val="75000"/>
                    <a:lumOff val="25000"/>
                  </a:schemeClr>
                </a:solidFill>
                <a:cs typeface="+mn-ea"/>
                <a:sym typeface="+mn-lt"/>
              </a:rPr>
              <a:t>台灣經濟研究院對此表示，</a:t>
            </a:r>
            <a:r>
              <a:rPr lang="zh-TW" altLang="en-US" sz="2800" b="1" dirty="0">
                <a:solidFill>
                  <a:schemeClr val="tx1">
                    <a:lumMod val="75000"/>
                    <a:lumOff val="25000"/>
                  </a:schemeClr>
                </a:solidFill>
                <a:cs typeface="+mn-ea"/>
                <a:sym typeface="+mn-lt"/>
              </a:rPr>
              <a:t>年輕世代之家庭經濟多半較為寬裕，不太會有「畢業後必須立刻分擔家計」的情況，因此對</a:t>
            </a:r>
            <a:r>
              <a:rPr lang="zh-TW" altLang="en-US" sz="3200" b="1" dirty="0">
                <a:solidFill>
                  <a:schemeClr val="accent1">
                    <a:lumMod val="75000"/>
                  </a:schemeClr>
                </a:solidFill>
                <a:cs typeface="+mn-ea"/>
                <a:sym typeface="+mn-lt"/>
              </a:rPr>
              <a:t>「工作是否符合興趣」</a:t>
            </a:r>
            <a:r>
              <a:rPr lang="zh-TW" altLang="en-US" sz="2800" b="1" dirty="0">
                <a:solidFill>
                  <a:schemeClr val="tx1">
                    <a:lumMod val="75000"/>
                    <a:lumOff val="25000"/>
                  </a:schemeClr>
                </a:solidFill>
                <a:cs typeface="+mn-ea"/>
                <a:sym typeface="+mn-lt"/>
              </a:rPr>
              <a:t>更加重視，一旦認為</a:t>
            </a:r>
            <a:r>
              <a:rPr lang="zh-TW" altLang="en-US" sz="3200" b="1" dirty="0">
                <a:solidFill>
                  <a:schemeClr val="accent1">
                    <a:lumMod val="75000"/>
                  </a:schemeClr>
                </a:solidFill>
                <a:cs typeface="+mn-ea"/>
                <a:sym typeface="+mn-lt"/>
              </a:rPr>
              <a:t>「工作內容不是自己想要的」</a:t>
            </a:r>
            <a:r>
              <a:rPr lang="zh-TW" altLang="en-US" sz="2800" b="1" dirty="0">
                <a:solidFill>
                  <a:schemeClr val="tx1">
                    <a:lumMod val="75000"/>
                    <a:lumOff val="25000"/>
                  </a:schemeClr>
                </a:solidFill>
                <a:cs typeface="+mn-ea"/>
                <a:sym typeface="+mn-lt"/>
              </a:rPr>
              <a:t>，就容易萌生轉職念頭。</a:t>
            </a:r>
          </a:p>
        </p:txBody>
      </p:sp>
      <p:sp>
        <p:nvSpPr>
          <p:cNvPr id="3" name="文字方塊 2">
            <a:extLst>
              <a:ext uri="{FF2B5EF4-FFF2-40B4-BE49-F238E27FC236}">
                <a16:creationId xmlns:a16="http://schemas.microsoft.com/office/drawing/2014/main" id="{6867B42F-1263-5F40-8B01-0CA6D247C782}"/>
              </a:ext>
            </a:extLst>
          </p:cNvPr>
          <p:cNvSpPr txBox="1"/>
          <p:nvPr/>
        </p:nvSpPr>
        <p:spPr>
          <a:xfrm>
            <a:off x="-1235457" y="796496"/>
            <a:ext cx="2002220" cy="3770263"/>
          </a:xfrm>
          <a:prstGeom prst="rect">
            <a:avLst/>
          </a:prstGeom>
          <a:noFill/>
        </p:spPr>
        <p:txBody>
          <a:bodyPr wrap="square" rtlCol="0">
            <a:spAutoFit/>
          </a:bodyPr>
          <a:lstStyle/>
          <a:p>
            <a:r>
              <a:rPr kumimoji="1" lang="en-US" altLang="zh-TW" sz="23900" dirty="0">
                <a:solidFill>
                  <a:schemeClr val="accent1">
                    <a:lumMod val="75000"/>
                  </a:schemeClr>
                </a:solidFill>
                <a:latin typeface="MingLiU" panose="02020509000000000000" pitchFamily="49" charset="-120"/>
                <a:ea typeface="MingLiU" panose="02020509000000000000" pitchFamily="49" charset="-120"/>
                <a:cs typeface="+mn-ea"/>
                <a:sym typeface="+mn-lt"/>
              </a:rPr>
              <a:t>“</a:t>
            </a:r>
            <a:endParaRPr kumimoji="1" lang="zh-TW" altLang="en-US" dirty="0">
              <a:solidFill>
                <a:schemeClr val="accent1">
                  <a:lumMod val="75000"/>
                </a:schemeClr>
              </a:solidFill>
              <a:latin typeface="MingLiU" panose="02020509000000000000" pitchFamily="49" charset="-120"/>
              <a:ea typeface="MingLiU" panose="02020509000000000000" pitchFamily="49" charset="-120"/>
              <a:cs typeface="+mn-ea"/>
              <a:sym typeface="+mn-lt"/>
            </a:endParaRPr>
          </a:p>
        </p:txBody>
      </p:sp>
    </p:spTree>
    <p:extLst>
      <p:ext uri="{BB962C8B-B14F-4D97-AF65-F5344CB8AC3E}">
        <p14:creationId xmlns:p14="http://schemas.microsoft.com/office/powerpoint/2010/main" val="2630717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4A3E3F90-53A9-D943-8508-B06B966D2C3A}"/>
              </a:ext>
            </a:extLst>
          </p:cNvPr>
          <p:cNvPicPr>
            <a:picLocks noChangeAspect="1"/>
          </p:cNvPicPr>
          <p:nvPr/>
        </p:nvPicPr>
        <p:blipFill>
          <a:blip r:embed="rId2"/>
          <a:stretch>
            <a:fillRect/>
          </a:stretch>
        </p:blipFill>
        <p:spPr>
          <a:xfrm>
            <a:off x="1072056" y="1918897"/>
            <a:ext cx="2420041" cy="2420041"/>
          </a:xfrm>
          <a:prstGeom prst="rect">
            <a:avLst/>
          </a:prstGeom>
        </p:spPr>
      </p:pic>
      <p:pic>
        <p:nvPicPr>
          <p:cNvPr id="3" name="圖片 2">
            <a:extLst>
              <a:ext uri="{FF2B5EF4-FFF2-40B4-BE49-F238E27FC236}">
                <a16:creationId xmlns:a16="http://schemas.microsoft.com/office/drawing/2014/main" id="{AC2AC0CA-D71B-8640-8969-E79BCD94DD3D}"/>
              </a:ext>
            </a:extLst>
          </p:cNvPr>
          <p:cNvPicPr>
            <a:picLocks noChangeAspect="1"/>
          </p:cNvPicPr>
          <p:nvPr/>
        </p:nvPicPr>
        <p:blipFill>
          <a:blip r:embed="rId3"/>
          <a:stretch>
            <a:fillRect/>
          </a:stretch>
        </p:blipFill>
        <p:spPr>
          <a:xfrm>
            <a:off x="8840888" y="1852267"/>
            <a:ext cx="2486671" cy="2486671"/>
          </a:xfrm>
          <a:prstGeom prst="rect">
            <a:avLst/>
          </a:prstGeom>
        </p:spPr>
      </p:pic>
      <p:sp>
        <p:nvSpPr>
          <p:cNvPr id="4" name="矩形 3">
            <a:extLst>
              <a:ext uri="{FF2B5EF4-FFF2-40B4-BE49-F238E27FC236}">
                <a16:creationId xmlns:a16="http://schemas.microsoft.com/office/drawing/2014/main" id="{B439ADE0-7086-B647-8226-53C066DEEBEA}"/>
              </a:ext>
            </a:extLst>
          </p:cNvPr>
          <p:cNvSpPr/>
          <p:nvPr/>
        </p:nvSpPr>
        <p:spPr>
          <a:xfrm>
            <a:off x="9094208" y="4405568"/>
            <a:ext cx="1980029" cy="843308"/>
          </a:xfrm>
          <a:prstGeom prst="rect">
            <a:avLst/>
          </a:prstGeom>
        </p:spPr>
        <p:txBody>
          <a:bodyPr wrap="none">
            <a:spAutoFit/>
          </a:bodyPr>
          <a:lstStyle/>
          <a:p>
            <a:pPr algn="ctr">
              <a:lnSpc>
                <a:spcPct val="200000"/>
              </a:lnSpc>
            </a:pPr>
            <a:r>
              <a:rPr lang="zh-TW" altLang="en-US" sz="2800" b="1" dirty="0">
                <a:solidFill>
                  <a:schemeClr val="tx1">
                    <a:lumMod val="75000"/>
                    <a:lumOff val="25000"/>
                  </a:schemeClr>
                </a:solidFill>
                <a:cs typeface="+mn-ea"/>
                <a:sym typeface="+mn-lt"/>
              </a:rPr>
              <a:t>迷惘大學生</a:t>
            </a:r>
          </a:p>
        </p:txBody>
      </p:sp>
      <p:sp>
        <p:nvSpPr>
          <p:cNvPr id="5" name="矩形 4">
            <a:extLst>
              <a:ext uri="{FF2B5EF4-FFF2-40B4-BE49-F238E27FC236}">
                <a16:creationId xmlns:a16="http://schemas.microsoft.com/office/drawing/2014/main" id="{D9A711A4-2E3C-3F4D-9280-28FC1B3B7CF8}"/>
              </a:ext>
            </a:extLst>
          </p:cNvPr>
          <p:cNvSpPr/>
          <p:nvPr/>
        </p:nvSpPr>
        <p:spPr>
          <a:xfrm>
            <a:off x="1112527" y="4405568"/>
            <a:ext cx="2339102" cy="843308"/>
          </a:xfrm>
          <a:prstGeom prst="rect">
            <a:avLst/>
          </a:prstGeom>
        </p:spPr>
        <p:txBody>
          <a:bodyPr wrap="none">
            <a:spAutoFit/>
          </a:bodyPr>
          <a:lstStyle/>
          <a:p>
            <a:pPr algn="ctr">
              <a:lnSpc>
                <a:spcPct val="200000"/>
              </a:lnSpc>
            </a:pPr>
            <a:r>
              <a:rPr lang="zh-CN" altLang="en-US" sz="2800" b="1" dirty="0">
                <a:solidFill>
                  <a:schemeClr val="tx1">
                    <a:lumMod val="75000"/>
                    <a:lumOff val="25000"/>
                  </a:schemeClr>
                </a:solidFill>
                <a:cs typeface="+mn-ea"/>
                <a:sym typeface="+mn-lt"/>
              </a:rPr>
              <a:t>企業工作內容</a:t>
            </a:r>
            <a:endParaRPr lang="zh-TW" altLang="en-US" sz="2800" b="1" dirty="0">
              <a:solidFill>
                <a:schemeClr val="tx1">
                  <a:lumMod val="75000"/>
                  <a:lumOff val="25000"/>
                </a:schemeClr>
              </a:solidFill>
              <a:cs typeface="+mn-ea"/>
              <a:sym typeface="+mn-lt"/>
            </a:endParaRPr>
          </a:p>
        </p:txBody>
      </p:sp>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聚焦問題</a:t>
            </a:r>
            <a:endParaRPr lang="zh-CN" altLang="en-US" sz="2400" b="1" dirty="0">
              <a:solidFill>
                <a:schemeClr val="accent1">
                  <a:lumMod val="75000"/>
                </a:schemeClr>
              </a:solidFill>
              <a:cs typeface="+mn-ea"/>
              <a:sym typeface="+mn-lt"/>
            </a:endParaRPr>
          </a:p>
        </p:txBody>
      </p:sp>
      <p:grpSp>
        <p:nvGrpSpPr>
          <p:cNvPr id="16" name="群組 15">
            <a:extLst>
              <a:ext uri="{FF2B5EF4-FFF2-40B4-BE49-F238E27FC236}">
                <a16:creationId xmlns:a16="http://schemas.microsoft.com/office/drawing/2014/main" id="{C86F728E-658B-914E-8DB6-0835BFB96CB3}"/>
              </a:ext>
            </a:extLst>
          </p:cNvPr>
          <p:cNvGrpSpPr/>
          <p:nvPr/>
        </p:nvGrpSpPr>
        <p:grpSpPr>
          <a:xfrm>
            <a:off x="3922986" y="2833992"/>
            <a:ext cx="4556234" cy="626539"/>
            <a:chOff x="3922986" y="2833992"/>
            <a:chExt cx="4556234" cy="626539"/>
          </a:xfrm>
        </p:grpSpPr>
        <p:cxnSp>
          <p:nvCxnSpPr>
            <p:cNvPr id="13" name="直線箭頭接點 12">
              <a:extLst>
                <a:ext uri="{FF2B5EF4-FFF2-40B4-BE49-F238E27FC236}">
                  <a16:creationId xmlns:a16="http://schemas.microsoft.com/office/drawing/2014/main" id="{4D87E15B-BCE3-FF4B-ADFC-02304AB45136}"/>
                </a:ext>
              </a:extLst>
            </p:cNvPr>
            <p:cNvCxnSpPr>
              <a:cxnSpLocks/>
            </p:cNvCxnSpPr>
            <p:nvPr/>
          </p:nvCxnSpPr>
          <p:spPr>
            <a:xfrm>
              <a:off x="3922986" y="3460531"/>
              <a:ext cx="4556234" cy="0"/>
            </a:xfrm>
            <a:prstGeom prst="straightConnector1">
              <a:avLst/>
            </a:prstGeom>
            <a:ln w="69850">
              <a:solidFill>
                <a:schemeClr val="bg2">
                  <a:lumMod val="25000"/>
                </a:schemeClr>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文字方塊 14">
              <a:extLst>
                <a:ext uri="{FF2B5EF4-FFF2-40B4-BE49-F238E27FC236}">
                  <a16:creationId xmlns:a16="http://schemas.microsoft.com/office/drawing/2014/main" id="{B7668C54-0715-684A-B6B4-46227E7A5345}"/>
                </a:ext>
              </a:extLst>
            </p:cNvPr>
            <p:cNvSpPr txBox="1"/>
            <p:nvPr/>
          </p:nvSpPr>
          <p:spPr>
            <a:xfrm>
              <a:off x="4148958" y="2833992"/>
              <a:ext cx="3894083" cy="523220"/>
            </a:xfrm>
            <a:prstGeom prst="rect">
              <a:avLst/>
            </a:prstGeom>
            <a:noFill/>
          </p:spPr>
          <p:txBody>
            <a:bodyPr wrap="square" rtlCol="0">
              <a:spAutoFit/>
            </a:bodyPr>
            <a:lstStyle/>
            <a:p>
              <a:pPr algn="ctr"/>
              <a:r>
                <a:rPr kumimoji="1" lang="zh-TW" altLang="en-US" sz="2800" b="1" dirty="0">
                  <a:cs typeface="+mn-ea"/>
                  <a:sym typeface="+mn-lt"/>
                </a:rPr>
                <a:t>缺乏有效的資訊連結</a:t>
              </a:r>
            </a:p>
          </p:txBody>
        </p:sp>
      </p:grpSp>
    </p:spTree>
    <p:extLst>
      <p:ext uri="{BB962C8B-B14F-4D97-AF65-F5344CB8AC3E}">
        <p14:creationId xmlns:p14="http://schemas.microsoft.com/office/powerpoint/2010/main" val="213824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4A3E3F90-53A9-D943-8508-B06B966D2C3A}"/>
              </a:ext>
            </a:extLst>
          </p:cNvPr>
          <p:cNvPicPr>
            <a:picLocks noChangeAspect="1"/>
          </p:cNvPicPr>
          <p:nvPr/>
        </p:nvPicPr>
        <p:blipFill>
          <a:blip r:embed="rId2"/>
          <a:stretch>
            <a:fillRect/>
          </a:stretch>
        </p:blipFill>
        <p:spPr>
          <a:xfrm>
            <a:off x="1072056" y="1918897"/>
            <a:ext cx="2420041" cy="2420041"/>
          </a:xfrm>
          <a:prstGeom prst="rect">
            <a:avLst/>
          </a:prstGeom>
        </p:spPr>
      </p:pic>
      <p:pic>
        <p:nvPicPr>
          <p:cNvPr id="3" name="圖片 2">
            <a:extLst>
              <a:ext uri="{FF2B5EF4-FFF2-40B4-BE49-F238E27FC236}">
                <a16:creationId xmlns:a16="http://schemas.microsoft.com/office/drawing/2014/main" id="{AC2AC0CA-D71B-8640-8969-E79BCD94DD3D}"/>
              </a:ext>
            </a:extLst>
          </p:cNvPr>
          <p:cNvPicPr>
            <a:picLocks noChangeAspect="1"/>
          </p:cNvPicPr>
          <p:nvPr/>
        </p:nvPicPr>
        <p:blipFill>
          <a:blip r:embed="rId3"/>
          <a:stretch>
            <a:fillRect/>
          </a:stretch>
        </p:blipFill>
        <p:spPr>
          <a:xfrm>
            <a:off x="8840888" y="1852267"/>
            <a:ext cx="2486671" cy="2486671"/>
          </a:xfrm>
          <a:prstGeom prst="rect">
            <a:avLst/>
          </a:prstGeom>
        </p:spPr>
      </p:pic>
      <p:sp>
        <p:nvSpPr>
          <p:cNvPr id="4" name="矩形 3">
            <a:extLst>
              <a:ext uri="{FF2B5EF4-FFF2-40B4-BE49-F238E27FC236}">
                <a16:creationId xmlns:a16="http://schemas.microsoft.com/office/drawing/2014/main" id="{B439ADE0-7086-B647-8226-53C066DEEBEA}"/>
              </a:ext>
            </a:extLst>
          </p:cNvPr>
          <p:cNvSpPr/>
          <p:nvPr/>
        </p:nvSpPr>
        <p:spPr>
          <a:xfrm>
            <a:off x="9094208" y="4405568"/>
            <a:ext cx="1980029" cy="843308"/>
          </a:xfrm>
          <a:prstGeom prst="rect">
            <a:avLst/>
          </a:prstGeom>
        </p:spPr>
        <p:txBody>
          <a:bodyPr wrap="none">
            <a:spAutoFit/>
          </a:bodyPr>
          <a:lstStyle/>
          <a:p>
            <a:pPr algn="ctr">
              <a:lnSpc>
                <a:spcPct val="200000"/>
              </a:lnSpc>
            </a:pPr>
            <a:r>
              <a:rPr lang="zh-TW" altLang="en-US" sz="2800" dirty="0">
                <a:solidFill>
                  <a:schemeClr val="tx1">
                    <a:lumMod val="75000"/>
                    <a:lumOff val="25000"/>
                  </a:schemeClr>
                </a:solidFill>
                <a:cs typeface="+mn-ea"/>
                <a:sym typeface="+mn-lt"/>
              </a:rPr>
              <a:t>迷惘大學生</a:t>
            </a:r>
          </a:p>
        </p:txBody>
      </p:sp>
      <p:sp>
        <p:nvSpPr>
          <p:cNvPr id="5" name="矩形 4">
            <a:extLst>
              <a:ext uri="{FF2B5EF4-FFF2-40B4-BE49-F238E27FC236}">
                <a16:creationId xmlns:a16="http://schemas.microsoft.com/office/drawing/2014/main" id="{D9A711A4-2E3C-3F4D-9280-28FC1B3B7CF8}"/>
              </a:ext>
            </a:extLst>
          </p:cNvPr>
          <p:cNvSpPr/>
          <p:nvPr/>
        </p:nvSpPr>
        <p:spPr>
          <a:xfrm>
            <a:off x="1112527" y="4405568"/>
            <a:ext cx="2339102" cy="843308"/>
          </a:xfrm>
          <a:prstGeom prst="rect">
            <a:avLst/>
          </a:prstGeom>
        </p:spPr>
        <p:txBody>
          <a:bodyPr wrap="none">
            <a:spAutoFit/>
          </a:bodyPr>
          <a:lstStyle/>
          <a:p>
            <a:pPr algn="ctr">
              <a:lnSpc>
                <a:spcPct val="200000"/>
              </a:lnSpc>
            </a:pPr>
            <a:r>
              <a:rPr lang="zh-CN" altLang="en-US" sz="2800" dirty="0">
                <a:solidFill>
                  <a:schemeClr val="tx1">
                    <a:lumMod val="75000"/>
                    <a:lumOff val="25000"/>
                  </a:schemeClr>
                </a:solidFill>
                <a:cs typeface="+mn-ea"/>
                <a:sym typeface="+mn-lt"/>
              </a:rPr>
              <a:t>企業工作內容</a:t>
            </a:r>
            <a:endParaRPr lang="zh-TW" altLang="en-US" sz="2800" dirty="0">
              <a:solidFill>
                <a:schemeClr val="tx1">
                  <a:lumMod val="75000"/>
                  <a:lumOff val="25000"/>
                </a:schemeClr>
              </a:solidFill>
              <a:cs typeface="+mn-ea"/>
              <a:sym typeface="+mn-lt"/>
            </a:endParaRPr>
          </a:p>
        </p:txBody>
      </p:sp>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我方問券調查</a:t>
            </a:r>
            <a:endParaRPr lang="zh-CN" altLang="en-US" sz="2400" b="1" dirty="0">
              <a:solidFill>
                <a:schemeClr val="accent1">
                  <a:lumMod val="75000"/>
                </a:schemeClr>
              </a:solidFill>
              <a:cs typeface="+mn-ea"/>
              <a:sym typeface="+mn-lt"/>
            </a:endParaRPr>
          </a:p>
        </p:txBody>
      </p:sp>
      <p:grpSp>
        <p:nvGrpSpPr>
          <p:cNvPr id="16" name="群組 15">
            <a:extLst>
              <a:ext uri="{FF2B5EF4-FFF2-40B4-BE49-F238E27FC236}">
                <a16:creationId xmlns:a16="http://schemas.microsoft.com/office/drawing/2014/main" id="{C86F728E-658B-914E-8DB6-0835BFB96CB3}"/>
              </a:ext>
            </a:extLst>
          </p:cNvPr>
          <p:cNvGrpSpPr/>
          <p:nvPr/>
        </p:nvGrpSpPr>
        <p:grpSpPr>
          <a:xfrm>
            <a:off x="3922986" y="2833992"/>
            <a:ext cx="4556234" cy="626539"/>
            <a:chOff x="3922986" y="2833992"/>
            <a:chExt cx="4556234" cy="626539"/>
          </a:xfrm>
        </p:grpSpPr>
        <p:cxnSp>
          <p:nvCxnSpPr>
            <p:cNvPr id="13" name="直線箭頭接點 12">
              <a:extLst>
                <a:ext uri="{FF2B5EF4-FFF2-40B4-BE49-F238E27FC236}">
                  <a16:creationId xmlns:a16="http://schemas.microsoft.com/office/drawing/2014/main" id="{4D87E15B-BCE3-FF4B-ADFC-02304AB45136}"/>
                </a:ext>
              </a:extLst>
            </p:cNvPr>
            <p:cNvCxnSpPr>
              <a:cxnSpLocks/>
            </p:cNvCxnSpPr>
            <p:nvPr/>
          </p:nvCxnSpPr>
          <p:spPr>
            <a:xfrm>
              <a:off x="3922986" y="3460531"/>
              <a:ext cx="4556234" cy="0"/>
            </a:xfrm>
            <a:prstGeom prst="straightConnector1">
              <a:avLst/>
            </a:prstGeom>
            <a:ln w="69850">
              <a:solidFill>
                <a:schemeClr val="bg2">
                  <a:lumMod val="25000"/>
                </a:schemeClr>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文字方塊 14">
              <a:extLst>
                <a:ext uri="{FF2B5EF4-FFF2-40B4-BE49-F238E27FC236}">
                  <a16:creationId xmlns:a16="http://schemas.microsoft.com/office/drawing/2014/main" id="{B7668C54-0715-684A-B6B4-46227E7A5345}"/>
                </a:ext>
              </a:extLst>
            </p:cNvPr>
            <p:cNvSpPr txBox="1"/>
            <p:nvPr/>
          </p:nvSpPr>
          <p:spPr>
            <a:xfrm>
              <a:off x="4148958" y="2833992"/>
              <a:ext cx="3894083" cy="523220"/>
            </a:xfrm>
            <a:prstGeom prst="rect">
              <a:avLst/>
            </a:prstGeom>
            <a:noFill/>
          </p:spPr>
          <p:txBody>
            <a:bodyPr wrap="square" rtlCol="0">
              <a:spAutoFit/>
            </a:bodyPr>
            <a:lstStyle/>
            <a:p>
              <a:pPr algn="ctr"/>
              <a:r>
                <a:rPr kumimoji="1" lang="zh-TW" altLang="en-US" sz="2800" dirty="0">
                  <a:cs typeface="+mn-ea"/>
                  <a:sym typeface="+mn-lt"/>
                </a:rPr>
                <a:t>缺乏有效的資訊連結</a:t>
              </a:r>
            </a:p>
          </p:txBody>
        </p:sp>
      </p:grpSp>
      <p:sp>
        <p:nvSpPr>
          <p:cNvPr id="17" name="矩形 16">
            <a:extLst>
              <a:ext uri="{FF2B5EF4-FFF2-40B4-BE49-F238E27FC236}">
                <a16:creationId xmlns:a16="http://schemas.microsoft.com/office/drawing/2014/main" id="{657A6A89-8361-FB4F-948B-A5CB4F9C2ED1}"/>
              </a:ext>
            </a:extLst>
          </p:cNvPr>
          <p:cNvSpPr/>
          <p:nvPr/>
        </p:nvSpPr>
        <p:spPr>
          <a:xfrm>
            <a:off x="-362857" y="1576552"/>
            <a:ext cx="13033828" cy="41148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2438" dirty="0">
              <a:cs typeface="+mn-ea"/>
              <a:sym typeface="+mn-lt"/>
            </a:endParaRPr>
          </a:p>
        </p:txBody>
      </p:sp>
      <p:sp>
        <p:nvSpPr>
          <p:cNvPr id="11" name="文字方塊 10">
            <a:extLst>
              <a:ext uri="{FF2B5EF4-FFF2-40B4-BE49-F238E27FC236}">
                <a16:creationId xmlns:a16="http://schemas.microsoft.com/office/drawing/2014/main" id="{89A96D6B-BA46-6D45-9CAA-363C0686545B}"/>
              </a:ext>
            </a:extLst>
          </p:cNvPr>
          <p:cNvSpPr txBox="1"/>
          <p:nvPr/>
        </p:nvSpPr>
        <p:spPr>
          <a:xfrm>
            <a:off x="1678644" y="2364373"/>
            <a:ext cx="9214980" cy="2539157"/>
          </a:xfrm>
          <a:prstGeom prst="rect">
            <a:avLst/>
          </a:prstGeom>
          <a:noFill/>
        </p:spPr>
        <p:txBody>
          <a:bodyPr wrap="square" rtlCol="0">
            <a:spAutoFit/>
          </a:bodyPr>
          <a:lstStyle/>
          <a:p>
            <a:pPr algn="ctr"/>
            <a:r>
              <a:rPr lang="en-US" altLang="zh-TW" sz="11500" b="1" dirty="0">
                <a:solidFill>
                  <a:schemeClr val="bg1"/>
                </a:solidFill>
                <a:cs typeface="+mn-ea"/>
                <a:sym typeface="+mn-lt"/>
              </a:rPr>
              <a:t>86%</a:t>
            </a:r>
          </a:p>
          <a:p>
            <a:pPr algn="ctr"/>
            <a:r>
              <a:rPr lang="zh-TW" altLang="zh-TW" sz="4400" b="1" dirty="0">
                <a:solidFill>
                  <a:schemeClr val="bg1"/>
                </a:solidFill>
                <a:cs typeface="+mn-ea"/>
                <a:sym typeface="+mn-lt"/>
              </a:rPr>
              <a:t>大學生有取得產學銜接資訊的需求 </a:t>
            </a:r>
            <a:endParaRPr lang="en-US" altLang="zh-TW" sz="4400" b="1" dirty="0">
              <a:solidFill>
                <a:schemeClr val="bg1"/>
              </a:solidFill>
              <a:cs typeface="+mn-ea"/>
              <a:sym typeface="+mn-lt"/>
            </a:endParaRPr>
          </a:p>
        </p:txBody>
      </p:sp>
    </p:spTree>
    <p:extLst>
      <p:ext uri="{BB962C8B-B14F-4D97-AF65-F5344CB8AC3E}">
        <p14:creationId xmlns:p14="http://schemas.microsoft.com/office/powerpoint/2010/main" val="22292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4A3E3F90-53A9-D943-8508-B06B966D2C3A}"/>
              </a:ext>
            </a:extLst>
          </p:cNvPr>
          <p:cNvPicPr>
            <a:picLocks noChangeAspect="1"/>
          </p:cNvPicPr>
          <p:nvPr/>
        </p:nvPicPr>
        <p:blipFill>
          <a:blip r:embed="rId2"/>
          <a:stretch>
            <a:fillRect/>
          </a:stretch>
        </p:blipFill>
        <p:spPr>
          <a:xfrm>
            <a:off x="1072056" y="1918897"/>
            <a:ext cx="2420041" cy="2420041"/>
          </a:xfrm>
          <a:prstGeom prst="rect">
            <a:avLst/>
          </a:prstGeom>
        </p:spPr>
      </p:pic>
      <p:pic>
        <p:nvPicPr>
          <p:cNvPr id="3" name="圖片 2">
            <a:extLst>
              <a:ext uri="{FF2B5EF4-FFF2-40B4-BE49-F238E27FC236}">
                <a16:creationId xmlns:a16="http://schemas.microsoft.com/office/drawing/2014/main" id="{AC2AC0CA-D71B-8640-8969-E79BCD94DD3D}"/>
              </a:ext>
            </a:extLst>
          </p:cNvPr>
          <p:cNvPicPr>
            <a:picLocks noChangeAspect="1"/>
          </p:cNvPicPr>
          <p:nvPr/>
        </p:nvPicPr>
        <p:blipFill>
          <a:blip r:embed="rId3"/>
          <a:stretch>
            <a:fillRect/>
          </a:stretch>
        </p:blipFill>
        <p:spPr>
          <a:xfrm>
            <a:off x="8840888" y="1852267"/>
            <a:ext cx="2486671" cy="2486671"/>
          </a:xfrm>
          <a:prstGeom prst="rect">
            <a:avLst/>
          </a:prstGeom>
        </p:spPr>
      </p:pic>
      <p:sp>
        <p:nvSpPr>
          <p:cNvPr id="4" name="矩形 3">
            <a:extLst>
              <a:ext uri="{FF2B5EF4-FFF2-40B4-BE49-F238E27FC236}">
                <a16:creationId xmlns:a16="http://schemas.microsoft.com/office/drawing/2014/main" id="{B439ADE0-7086-B647-8226-53C066DEEBEA}"/>
              </a:ext>
            </a:extLst>
          </p:cNvPr>
          <p:cNvSpPr/>
          <p:nvPr/>
        </p:nvSpPr>
        <p:spPr>
          <a:xfrm>
            <a:off x="9094208" y="4405568"/>
            <a:ext cx="1980029" cy="843308"/>
          </a:xfrm>
          <a:prstGeom prst="rect">
            <a:avLst/>
          </a:prstGeom>
        </p:spPr>
        <p:txBody>
          <a:bodyPr wrap="none">
            <a:spAutoFit/>
          </a:bodyPr>
          <a:lstStyle/>
          <a:p>
            <a:pPr algn="ctr">
              <a:lnSpc>
                <a:spcPct val="200000"/>
              </a:lnSpc>
            </a:pPr>
            <a:r>
              <a:rPr lang="zh-TW" altLang="en-US" sz="2800" b="1" dirty="0">
                <a:solidFill>
                  <a:schemeClr val="tx1">
                    <a:lumMod val="75000"/>
                    <a:lumOff val="25000"/>
                  </a:schemeClr>
                </a:solidFill>
                <a:cs typeface="+mn-ea"/>
                <a:sym typeface="+mn-lt"/>
              </a:rPr>
              <a:t>迷惘大學生</a:t>
            </a:r>
          </a:p>
        </p:txBody>
      </p:sp>
      <p:sp>
        <p:nvSpPr>
          <p:cNvPr id="5" name="矩形 4">
            <a:extLst>
              <a:ext uri="{FF2B5EF4-FFF2-40B4-BE49-F238E27FC236}">
                <a16:creationId xmlns:a16="http://schemas.microsoft.com/office/drawing/2014/main" id="{D9A711A4-2E3C-3F4D-9280-28FC1B3B7CF8}"/>
              </a:ext>
            </a:extLst>
          </p:cNvPr>
          <p:cNvSpPr/>
          <p:nvPr/>
        </p:nvSpPr>
        <p:spPr>
          <a:xfrm>
            <a:off x="1112527" y="4405568"/>
            <a:ext cx="2339102" cy="843308"/>
          </a:xfrm>
          <a:prstGeom prst="rect">
            <a:avLst/>
          </a:prstGeom>
        </p:spPr>
        <p:txBody>
          <a:bodyPr wrap="none">
            <a:spAutoFit/>
          </a:bodyPr>
          <a:lstStyle/>
          <a:p>
            <a:pPr algn="ctr">
              <a:lnSpc>
                <a:spcPct val="200000"/>
              </a:lnSpc>
            </a:pPr>
            <a:r>
              <a:rPr lang="zh-CN" altLang="en-US" sz="2800" b="1" dirty="0">
                <a:solidFill>
                  <a:schemeClr val="tx1">
                    <a:lumMod val="75000"/>
                    <a:lumOff val="25000"/>
                  </a:schemeClr>
                </a:solidFill>
                <a:cs typeface="+mn-ea"/>
                <a:sym typeface="+mn-lt"/>
              </a:rPr>
              <a:t>企業工作內容</a:t>
            </a:r>
            <a:endParaRPr lang="zh-TW" altLang="en-US" sz="2800" b="1" dirty="0">
              <a:solidFill>
                <a:schemeClr val="tx1">
                  <a:lumMod val="75000"/>
                  <a:lumOff val="25000"/>
                </a:schemeClr>
              </a:solidFill>
              <a:cs typeface="+mn-ea"/>
              <a:sym typeface="+mn-lt"/>
            </a:endParaRPr>
          </a:p>
        </p:txBody>
      </p:sp>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聚焦問題</a:t>
            </a:r>
            <a:endParaRPr lang="zh-CN" altLang="en-US" sz="2400" b="1" dirty="0">
              <a:solidFill>
                <a:schemeClr val="accent1">
                  <a:lumMod val="75000"/>
                </a:schemeClr>
              </a:solidFill>
              <a:cs typeface="+mn-ea"/>
              <a:sym typeface="+mn-lt"/>
            </a:endParaRPr>
          </a:p>
        </p:txBody>
      </p:sp>
      <p:cxnSp>
        <p:nvCxnSpPr>
          <p:cNvPr id="13" name="直線箭頭接點 12">
            <a:extLst>
              <a:ext uri="{FF2B5EF4-FFF2-40B4-BE49-F238E27FC236}">
                <a16:creationId xmlns:a16="http://schemas.microsoft.com/office/drawing/2014/main" id="{4D87E15B-BCE3-FF4B-ADFC-02304AB45136}"/>
              </a:ext>
            </a:extLst>
          </p:cNvPr>
          <p:cNvCxnSpPr>
            <a:cxnSpLocks/>
          </p:cNvCxnSpPr>
          <p:nvPr/>
        </p:nvCxnSpPr>
        <p:spPr>
          <a:xfrm>
            <a:off x="3922986" y="3838904"/>
            <a:ext cx="4556234" cy="0"/>
          </a:xfrm>
          <a:prstGeom prst="straightConnector1">
            <a:avLst/>
          </a:prstGeom>
          <a:ln w="69850">
            <a:solidFill>
              <a:schemeClr val="bg2">
                <a:lumMod val="25000"/>
              </a:schemeClr>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文字方塊 16">
            <a:extLst>
              <a:ext uri="{FF2B5EF4-FFF2-40B4-BE49-F238E27FC236}">
                <a16:creationId xmlns:a16="http://schemas.microsoft.com/office/drawing/2014/main" id="{CAE8E50B-C833-9D4C-839E-8F6C7BC11D1E}"/>
              </a:ext>
            </a:extLst>
          </p:cNvPr>
          <p:cNvSpPr txBox="1"/>
          <p:nvPr/>
        </p:nvSpPr>
        <p:spPr>
          <a:xfrm>
            <a:off x="3059824" y="2853798"/>
            <a:ext cx="6072352" cy="769441"/>
          </a:xfrm>
          <a:prstGeom prst="rect">
            <a:avLst/>
          </a:prstGeom>
          <a:noFill/>
        </p:spPr>
        <p:txBody>
          <a:bodyPr wrap="square" rtlCol="0">
            <a:spAutoFit/>
          </a:bodyPr>
          <a:lstStyle/>
          <a:p>
            <a:pPr algn="ctr"/>
            <a:r>
              <a:rPr kumimoji="1" lang="zh-TW" altLang="en-US" sz="4400" b="1" dirty="0">
                <a:solidFill>
                  <a:schemeClr val="accent1">
                    <a:lumMod val="75000"/>
                  </a:schemeClr>
                </a:solidFill>
                <a:cs typeface="+mn-ea"/>
                <a:sym typeface="+mn-lt"/>
              </a:rPr>
              <a:t>產學資訊落差</a:t>
            </a:r>
          </a:p>
        </p:txBody>
      </p:sp>
    </p:spTree>
    <p:extLst>
      <p:ext uri="{BB962C8B-B14F-4D97-AF65-F5344CB8AC3E}">
        <p14:creationId xmlns:p14="http://schemas.microsoft.com/office/powerpoint/2010/main" val="1671720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7">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H_Number_1"/>
          <p:cNvSpPr/>
          <p:nvPr/>
        </p:nvSpPr>
        <p:spPr>
          <a:xfrm>
            <a:off x="2512243" y="2337310"/>
            <a:ext cx="2184856" cy="218338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1500" b="1" dirty="0">
                <a:solidFill>
                  <a:schemeClr val="bg1"/>
                </a:solidFill>
                <a:cs typeface="+mn-ea"/>
                <a:sym typeface="+mn-lt"/>
              </a:rPr>
              <a:t>02</a:t>
            </a:r>
            <a:endParaRPr lang="zh-CN" altLang="en-US" sz="11500" b="1" dirty="0">
              <a:solidFill>
                <a:schemeClr val="bg1"/>
              </a:solidFill>
              <a:cs typeface="+mn-ea"/>
              <a:sym typeface="+mn-lt"/>
            </a:endParaRPr>
          </a:p>
        </p:txBody>
      </p:sp>
      <p:sp>
        <p:nvSpPr>
          <p:cNvPr id="22" name="MH_Entry_1"/>
          <p:cNvSpPr/>
          <p:nvPr/>
        </p:nvSpPr>
        <p:spPr>
          <a:xfrm>
            <a:off x="4875954" y="2340236"/>
            <a:ext cx="4803803" cy="845899"/>
          </a:xfrm>
          <a:prstGeom prst="roundRect">
            <a:avLst>
              <a:gd name="adj" fmla="val 0"/>
            </a:avLst>
          </a:prstGeom>
          <a:noFill/>
          <a:ln>
            <a:solidFill>
              <a:srgbClr val="50C8A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sz="3200" b="1" spc="200" dirty="0">
                <a:solidFill>
                  <a:schemeClr val="tx1">
                    <a:lumMod val="65000"/>
                    <a:lumOff val="35000"/>
                  </a:schemeClr>
                </a:solidFill>
                <a:cs typeface="+mn-ea"/>
                <a:sym typeface="+mn-lt"/>
              </a:rPr>
              <a:t>研究各項可行政策</a:t>
            </a:r>
            <a:endParaRPr lang="zh-CN" altLang="en-US" sz="3200" b="1" spc="200" dirty="0">
              <a:solidFill>
                <a:schemeClr val="tx1">
                  <a:lumMod val="65000"/>
                  <a:lumOff val="35000"/>
                </a:schemeClr>
              </a:solidFill>
              <a:cs typeface="+mn-ea"/>
              <a:sym typeface="+mn-lt"/>
            </a:endParaRPr>
          </a:p>
        </p:txBody>
      </p:sp>
      <p:sp>
        <p:nvSpPr>
          <p:cNvPr id="23" name="矩形 22"/>
          <p:cNvSpPr/>
          <p:nvPr/>
        </p:nvSpPr>
        <p:spPr>
          <a:xfrm>
            <a:off x="4868697" y="3404567"/>
            <a:ext cx="4776507" cy="972961"/>
          </a:xfrm>
          <a:prstGeom prst="rect">
            <a:avLst/>
          </a:prstGeom>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buClr>
                <a:srgbClr val="00B050"/>
              </a:buClr>
              <a:buSzPct val="80000"/>
              <a:defRPr/>
            </a:pPr>
            <a:r>
              <a:rPr lang="zh-TW" altLang="en-US" sz="2000" b="1" dirty="0">
                <a:solidFill>
                  <a:schemeClr val="tx1">
                    <a:lumMod val="75000"/>
                    <a:lumOff val="25000"/>
                  </a:schemeClr>
                </a:solidFill>
                <a:cs typeface="+mn-ea"/>
                <a:sym typeface="+mn-lt"/>
              </a:rPr>
              <a:t>目前政策及相關措施</a:t>
            </a:r>
            <a:endParaRPr lang="zh-CN" altLang="en-US" sz="2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668768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randombar(horizontal)">
                                      <p:cBhvr>
                                        <p:cTn id="11" dur="500"/>
                                        <p:tgtEl>
                                          <p:spTgt spid="2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22184"/>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相關民間方案</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1444142"/>
            <a:ext cx="10844700" cy="26726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en-US" altLang="zh-TW" sz="4000" b="1" dirty="0" err="1">
                <a:solidFill>
                  <a:schemeClr val="accent1">
                    <a:lumMod val="75000"/>
                  </a:schemeClr>
                </a:solidFill>
                <a:cs typeface="+mn-ea"/>
                <a:sym typeface="+mn-lt"/>
              </a:rPr>
              <a:t>iOH</a:t>
            </a:r>
            <a:r>
              <a:rPr kumimoji="1" lang="en-US" altLang="zh-TW" sz="4000" b="1" dirty="0">
                <a:solidFill>
                  <a:schemeClr val="accent1">
                    <a:lumMod val="75000"/>
                  </a:schemeClr>
                </a:solidFill>
                <a:cs typeface="+mn-ea"/>
                <a:sym typeface="+mn-lt"/>
              </a:rPr>
              <a:t> </a:t>
            </a:r>
            <a:r>
              <a:rPr kumimoji="1" lang="zh-TW" altLang="zh-TW" sz="4000" b="1" dirty="0">
                <a:solidFill>
                  <a:schemeClr val="accent1">
                    <a:lumMod val="75000"/>
                  </a:schemeClr>
                </a:solidFill>
                <a:cs typeface="+mn-ea"/>
                <a:sym typeface="+mn-lt"/>
              </a:rPr>
              <a:t>開放個人經驗平台</a:t>
            </a:r>
            <a:r>
              <a:rPr kumimoji="1" lang="zh-TW" altLang="en-US" sz="4000" b="1" dirty="0">
                <a:solidFill>
                  <a:schemeClr val="accent1">
                    <a:lumMod val="75000"/>
                  </a:schemeClr>
                </a:solidFill>
                <a:cs typeface="+mn-ea"/>
                <a:sym typeface="+mn-lt"/>
              </a:rPr>
              <a:t>－</a:t>
            </a:r>
            <a:r>
              <a:rPr kumimoji="1" lang="zh-TW" altLang="zh-TW" sz="4000" b="1" dirty="0">
                <a:solidFill>
                  <a:schemeClr val="accent1">
                    <a:lumMod val="75000"/>
                  </a:schemeClr>
                </a:solidFill>
                <a:cs typeface="+mn-ea"/>
                <a:sym typeface="+mn-lt"/>
              </a:rPr>
              <a:t>工作講座</a:t>
            </a:r>
          </a:p>
          <a:p>
            <a:pPr marL="0" indent="0">
              <a:lnSpc>
                <a:spcPct val="150000"/>
              </a:lnSpc>
              <a:buNone/>
            </a:pPr>
            <a:r>
              <a:rPr lang="zh-TW" altLang="zh-TW" sz="2400" b="1" dirty="0">
                <a:solidFill>
                  <a:schemeClr val="tx1">
                    <a:lumMod val="75000"/>
                    <a:lumOff val="25000"/>
                  </a:schemeClr>
                </a:solidFill>
                <a:cs typeface="+mn-ea"/>
                <a:sym typeface="+mn-lt"/>
              </a:rPr>
              <a:t>平台邀請在職者當經驗分享者，</a:t>
            </a:r>
            <a:r>
              <a:rPr lang="zh-TW" altLang="zh-TW" sz="2400" b="1" dirty="0">
                <a:solidFill>
                  <a:schemeClr val="accent1">
                    <a:lumMod val="75000"/>
                  </a:schemeClr>
                </a:solidFill>
                <a:cs typeface="+mn-ea"/>
                <a:sym typeface="+mn-lt"/>
              </a:rPr>
              <a:t>錄製分享影片給欲了解職場相關資訊者</a:t>
            </a:r>
            <a:r>
              <a:rPr lang="zh-TW" altLang="zh-TW" sz="2400" b="1" dirty="0">
                <a:solidFill>
                  <a:schemeClr val="tx1">
                    <a:lumMod val="75000"/>
                    <a:lumOff val="25000"/>
                  </a:schemeClr>
                </a:solidFill>
                <a:cs typeface="+mn-ea"/>
                <a:sym typeface="+mn-lt"/>
              </a:rPr>
              <a:t>，</a:t>
            </a:r>
            <a:endParaRPr lang="en-US" altLang="zh-TW" sz="2400" b="1" dirty="0">
              <a:solidFill>
                <a:schemeClr val="tx1">
                  <a:lumMod val="75000"/>
                  <a:lumOff val="25000"/>
                </a:schemeClr>
              </a:solidFill>
              <a:cs typeface="+mn-ea"/>
              <a:sym typeface="+mn-lt"/>
            </a:endParaRPr>
          </a:p>
          <a:p>
            <a:pPr marL="0" indent="0">
              <a:lnSpc>
                <a:spcPct val="150000"/>
              </a:lnSpc>
              <a:buNone/>
            </a:pPr>
            <a:r>
              <a:rPr lang="zh-TW" altLang="zh-TW" sz="2400" b="1" dirty="0">
                <a:solidFill>
                  <a:schemeClr val="tx1">
                    <a:lumMod val="75000"/>
                    <a:lumOff val="25000"/>
                  </a:schemeClr>
                </a:solidFill>
                <a:cs typeface="+mn-ea"/>
                <a:sym typeface="+mn-lt"/>
              </a:rPr>
              <a:t>講者可以分享工作內容、性質及方式、專業技能以及學經歷</a:t>
            </a:r>
            <a:endParaRPr lang="zh-TW" altLang="en-US" sz="2400" b="1" dirty="0">
              <a:solidFill>
                <a:schemeClr val="tx1">
                  <a:lumMod val="75000"/>
                  <a:lumOff val="25000"/>
                </a:schemeClr>
              </a:solidFill>
              <a:cs typeface="+mn-ea"/>
              <a:sym typeface="+mn-lt"/>
            </a:endParaRPr>
          </a:p>
        </p:txBody>
      </p:sp>
      <p:sp>
        <p:nvSpPr>
          <p:cNvPr id="11" name="內容版面配置區 2">
            <a:extLst>
              <a:ext uri="{FF2B5EF4-FFF2-40B4-BE49-F238E27FC236}">
                <a16:creationId xmlns:a16="http://schemas.microsoft.com/office/drawing/2014/main" id="{AA538546-B08D-324F-91B6-8D2A4B12545E}"/>
              </a:ext>
            </a:extLst>
          </p:cNvPr>
          <p:cNvSpPr txBox="1">
            <a:spLocks/>
          </p:cNvSpPr>
          <p:nvPr/>
        </p:nvSpPr>
        <p:spPr>
          <a:xfrm>
            <a:off x="673650" y="4198859"/>
            <a:ext cx="10530644" cy="26726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en-US" altLang="zh-TW" sz="4000" b="1" dirty="0">
                <a:solidFill>
                  <a:schemeClr val="accent1">
                    <a:lumMod val="75000"/>
                  </a:schemeClr>
                </a:solidFill>
                <a:cs typeface="+mn-ea"/>
                <a:sym typeface="+mn-lt"/>
              </a:rPr>
              <a:t>Be A Giver </a:t>
            </a:r>
            <a:endParaRPr kumimoji="1" lang="zh-TW" altLang="en-US" sz="4000" b="1" dirty="0">
              <a:solidFill>
                <a:schemeClr val="accent1">
                  <a:lumMod val="75000"/>
                </a:schemeClr>
              </a:solidFill>
              <a:cs typeface="+mn-ea"/>
              <a:sym typeface="+mn-lt"/>
            </a:endParaRPr>
          </a:p>
          <a:p>
            <a:pPr marL="0" indent="0">
              <a:lnSpc>
                <a:spcPct val="150000"/>
              </a:lnSpc>
              <a:buNone/>
            </a:pPr>
            <a:r>
              <a:rPr lang="en-US" altLang="zh-TW" sz="2400" b="1" dirty="0">
                <a:solidFill>
                  <a:schemeClr val="tx1">
                    <a:lumMod val="75000"/>
                    <a:lumOff val="25000"/>
                  </a:schemeClr>
                </a:solidFill>
                <a:cs typeface="+mn-ea"/>
                <a:sym typeface="+mn-lt"/>
              </a:rPr>
              <a:t>104希望基金會</a:t>
            </a:r>
            <a:r>
              <a:rPr lang="zh-TW" altLang="zh-TW" sz="2400" b="1" dirty="0">
                <a:solidFill>
                  <a:schemeClr val="accent1">
                    <a:lumMod val="75000"/>
                  </a:schemeClr>
                </a:solidFill>
                <a:cs typeface="+mn-ea"/>
                <a:sym typeface="+mn-lt"/>
              </a:rPr>
              <a:t>號召各行業前輩挺身當</a:t>
            </a:r>
            <a:r>
              <a:rPr lang="en-US" altLang="zh-TW" sz="2400" b="1" dirty="0">
                <a:solidFill>
                  <a:schemeClr val="accent1">
                    <a:lumMod val="75000"/>
                  </a:schemeClr>
                </a:solidFill>
                <a:cs typeface="+mn-ea"/>
                <a:sym typeface="+mn-lt"/>
              </a:rPr>
              <a:t>Giver</a:t>
            </a:r>
            <a:r>
              <a:rPr lang="zh-TW" altLang="zh-TW" sz="2400" b="1" dirty="0">
                <a:solidFill>
                  <a:schemeClr val="tx1">
                    <a:lumMod val="75000"/>
                    <a:lumOff val="25000"/>
                  </a:schemeClr>
                </a:solidFill>
                <a:cs typeface="+mn-ea"/>
                <a:sym typeface="+mn-lt"/>
              </a:rPr>
              <a:t>，</a:t>
            </a:r>
            <a:endParaRPr lang="en-US" altLang="zh-TW" sz="2400" b="1" dirty="0">
              <a:solidFill>
                <a:schemeClr val="tx1">
                  <a:lumMod val="75000"/>
                  <a:lumOff val="25000"/>
                </a:schemeClr>
              </a:solidFill>
              <a:cs typeface="+mn-ea"/>
              <a:sym typeface="+mn-lt"/>
            </a:endParaRPr>
          </a:p>
          <a:p>
            <a:pPr marL="0" indent="0">
              <a:lnSpc>
                <a:spcPct val="150000"/>
              </a:lnSpc>
              <a:buNone/>
            </a:pPr>
            <a:r>
              <a:rPr lang="zh-TW" altLang="zh-TW" sz="2400" b="1" dirty="0">
                <a:solidFill>
                  <a:schemeClr val="tx1">
                    <a:lumMod val="75000"/>
                    <a:lumOff val="25000"/>
                  </a:schemeClr>
                </a:solidFill>
                <a:cs typeface="+mn-ea"/>
                <a:sym typeface="+mn-lt"/>
              </a:rPr>
              <a:t>對後進</a:t>
            </a:r>
            <a:r>
              <a:rPr lang="en-US" altLang="zh-TW" sz="2400" b="1" dirty="0">
                <a:solidFill>
                  <a:schemeClr val="tx1">
                    <a:lumMod val="75000"/>
                    <a:lumOff val="25000"/>
                  </a:schemeClr>
                </a:solidFill>
                <a:cs typeface="+mn-ea"/>
                <a:sym typeface="+mn-lt"/>
              </a:rPr>
              <a:t>Taker</a:t>
            </a:r>
            <a:r>
              <a:rPr lang="zh-TW" altLang="zh-TW" sz="2400" b="1" dirty="0">
                <a:solidFill>
                  <a:schemeClr val="tx1">
                    <a:lumMod val="75000"/>
                    <a:lumOff val="25000"/>
                  </a:schemeClr>
                </a:solidFill>
                <a:cs typeface="+mn-ea"/>
                <a:sym typeface="+mn-lt"/>
              </a:rPr>
              <a:t>傳承專業技藝與人生態度</a:t>
            </a:r>
            <a:endParaRPr lang="zh-TW" altLang="en-US" sz="2400" b="1" dirty="0">
              <a:solidFill>
                <a:schemeClr val="tx1">
                  <a:lumMod val="75000"/>
                  <a:lumOff val="25000"/>
                </a:schemeClr>
              </a:solidFill>
              <a:cs typeface="+mn-ea"/>
              <a:sym typeface="+mn-lt"/>
            </a:endParaRPr>
          </a:p>
          <a:p>
            <a:pPr marL="0" indent="0">
              <a:lnSpc>
                <a:spcPct val="150000"/>
              </a:lnSpc>
              <a:buNone/>
            </a:pPr>
            <a:endParaRPr lang="zh-TW" altLang="en-US" sz="24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354179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相關政策</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932140" y="1800528"/>
            <a:ext cx="10263081"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zh-TW" sz="4400" b="1" dirty="0">
                <a:solidFill>
                  <a:schemeClr val="accent1">
                    <a:lumMod val="75000"/>
                  </a:schemeClr>
                </a:solidFill>
                <a:cs typeface="+mn-ea"/>
                <a:sym typeface="+mn-lt"/>
              </a:rPr>
              <a:t>高等教育深耕計畫</a:t>
            </a:r>
            <a:endParaRPr kumimoji="1" lang="en-US" altLang="zh-TW" sz="4400" b="1" dirty="0">
              <a:solidFill>
                <a:schemeClr val="accent1">
                  <a:lumMod val="75000"/>
                </a:schemeClr>
              </a:solidFill>
              <a:cs typeface="+mn-ea"/>
              <a:sym typeface="+mn-lt"/>
            </a:endParaRPr>
          </a:p>
          <a:p>
            <a:pPr marL="0" indent="0">
              <a:lnSpc>
                <a:spcPct val="150000"/>
              </a:lnSpc>
              <a:buFont typeface="Arial" panose="020B0604020202020204" pitchFamily="34" charset="0"/>
              <a:buNone/>
            </a:pPr>
            <a:r>
              <a:rPr lang="zh-TW" altLang="zh-TW" sz="2400" b="1" dirty="0">
                <a:solidFill>
                  <a:schemeClr val="tx1">
                    <a:lumMod val="75000"/>
                    <a:lumOff val="25000"/>
                  </a:schemeClr>
                </a:solidFill>
                <a:cs typeface="+mn-ea"/>
                <a:sym typeface="+mn-lt"/>
              </a:rPr>
              <a:t>鼓勵各校針對社會趨勢及產業需求，進行教學方法之創新。除注重學生就業面需求外，亦配合政府核心產業政策，開發課程或建構實驗室，</a:t>
            </a:r>
            <a:r>
              <a:rPr lang="zh-TW" altLang="zh-TW" sz="2400" b="1" dirty="0">
                <a:solidFill>
                  <a:schemeClr val="accent1">
                    <a:lumMod val="75000"/>
                  </a:schemeClr>
                </a:solidFill>
                <a:cs typeface="+mn-ea"/>
                <a:sym typeface="+mn-lt"/>
              </a:rPr>
              <a:t>使學生在就學期間即與社會及產業接軌</a:t>
            </a:r>
            <a:r>
              <a:rPr lang="zh-TW" altLang="zh-TW" sz="2400" b="1" dirty="0">
                <a:solidFill>
                  <a:schemeClr val="tx1">
                    <a:lumMod val="75000"/>
                    <a:lumOff val="25000"/>
                  </a:schemeClr>
                </a:solidFill>
                <a:cs typeface="+mn-ea"/>
                <a:sym typeface="+mn-lt"/>
              </a:rPr>
              <a:t>，具備職場認知及面對未來問題解決之能力</a:t>
            </a:r>
            <a:endParaRPr lang="zh-TW" altLang="en-US" sz="24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5626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相關政府計畫</a:t>
            </a:r>
            <a:endParaRPr lang="zh-CN" altLang="en-US" sz="2400" b="1" dirty="0">
              <a:solidFill>
                <a:schemeClr val="accent1">
                  <a:lumMod val="75000"/>
                </a:schemeClr>
              </a:solidFill>
              <a:cs typeface="+mn-ea"/>
              <a:sym typeface="+mn-lt"/>
            </a:endParaRPr>
          </a:p>
        </p:txBody>
      </p:sp>
      <p:sp>
        <p:nvSpPr>
          <p:cNvPr id="2" name="文字方塊 1">
            <a:extLst>
              <a:ext uri="{FF2B5EF4-FFF2-40B4-BE49-F238E27FC236}">
                <a16:creationId xmlns:a16="http://schemas.microsoft.com/office/drawing/2014/main" id="{CB199FA5-8DDD-6F49-95FD-AA5DD5ADF0B1}"/>
              </a:ext>
            </a:extLst>
          </p:cNvPr>
          <p:cNvSpPr txBox="1"/>
          <p:nvPr/>
        </p:nvSpPr>
        <p:spPr>
          <a:xfrm>
            <a:off x="1103585" y="2282908"/>
            <a:ext cx="10389477" cy="2498120"/>
          </a:xfrm>
          <a:prstGeom prst="rect">
            <a:avLst/>
          </a:prstGeom>
          <a:noFill/>
        </p:spPr>
        <p:txBody>
          <a:bodyPr wrap="square" rtlCol="0">
            <a:spAutoFit/>
          </a:bodyPr>
          <a:lstStyle/>
          <a:p>
            <a:pPr>
              <a:lnSpc>
                <a:spcPct val="150000"/>
              </a:lnSpc>
              <a:spcBef>
                <a:spcPts val="1000"/>
              </a:spcBef>
            </a:pPr>
            <a:r>
              <a:rPr kumimoji="1" lang="zh-TW" altLang="en-US" sz="4000" b="1" dirty="0">
                <a:solidFill>
                  <a:schemeClr val="accent1">
                    <a:lumMod val="75000"/>
                  </a:schemeClr>
                </a:solidFill>
                <a:cs typeface="+mn-ea"/>
                <a:sym typeface="+mn-lt"/>
              </a:rPr>
              <a:t>教育部：</a:t>
            </a:r>
            <a:r>
              <a:rPr kumimoji="1" lang="zh-TW" altLang="zh-TW" sz="4000" b="1" dirty="0">
                <a:solidFill>
                  <a:schemeClr val="accent1">
                    <a:lumMod val="75000"/>
                  </a:schemeClr>
                </a:solidFill>
                <a:cs typeface="+mn-ea"/>
                <a:sym typeface="+mn-lt"/>
              </a:rPr>
              <a:t>大專校院推動職涯輔導補助計畫</a:t>
            </a:r>
            <a:endParaRPr kumimoji="1" lang="en-US" altLang="zh-TW" sz="4000" b="1" dirty="0">
              <a:solidFill>
                <a:schemeClr val="accent1">
                  <a:lumMod val="75000"/>
                </a:schemeClr>
              </a:solidFill>
              <a:cs typeface="+mn-ea"/>
              <a:sym typeface="+mn-lt"/>
            </a:endParaRPr>
          </a:p>
          <a:p>
            <a:pPr>
              <a:lnSpc>
                <a:spcPct val="150000"/>
              </a:lnSpc>
              <a:spcBef>
                <a:spcPts val="1000"/>
              </a:spcBef>
            </a:pPr>
            <a:r>
              <a:rPr lang="zh-TW" altLang="zh-TW" sz="2400" b="1" dirty="0">
                <a:solidFill>
                  <a:schemeClr val="tx1">
                    <a:lumMod val="75000"/>
                    <a:lumOff val="25000"/>
                  </a:schemeClr>
                </a:solidFill>
                <a:cs typeface="+mn-ea"/>
                <a:sym typeface="+mn-lt"/>
              </a:rPr>
              <a:t>為協助大專校院學生職涯發展，補助學校結合內外部資源，</a:t>
            </a:r>
            <a:r>
              <a:rPr lang="zh-TW" altLang="zh-TW" sz="2400" b="1" dirty="0">
                <a:solidFill>
                  <a:schemeClr val="accent1">
                    <a:lumMod val="75000"/>
                  </a:schemeClr>
                </a:solidFill>
                <a:cs typeface="+mn-ea"/>
                <a:sym typeface="+mn-lt"/>
              </a:rPr>
              <a:t>規劃多樣性職涯輔導及發展計畫</a:t>
            </a:r>
            <a:r>
              <a:rPr lang="zh-TW" altLang="zh-TW" sz="2400" b="1" dirty="0">
                <a:solidFill>
                  <a:schemeClr val="tx1">
                    <a:lumMod val="75000"/>
                    <a:lumOff val="25000"/>
                  </a:schemeClr>
                </a:solidFill>
                <a:cs typeface="+mn-ea"/>
                <a:sym typeface="+mn-lt"/>
              </a:rPr>
              <a:t>，促進青年儘早找到未來發展職志</a:t>
            </a:r>
            <a:endParaRPr kumimoji="1" lang="en-US" altLang="zh-TW" sz="4000" b="1" dirty="0">
              <a:solidFill>
                <a:schemeClr val="accent1">
                  <a:lumMod val="75000"/>
                </a:schemeClr>
              </a:solidFill>
              <a:cs typeface="+mn-ea"/>
              <a:sym typeface="+mn-lt"/>
            </a:endParaRPr>
          </a:p>
          <a:p>
            <a:endParaRPr kumimoji="1" lang="zh-TW" altLang="en-US" sz="1600" b="1" dirty="0">
              <a:cs typeface="+mn-ea"/>
              <a:sym typeface="+mn-lt"/>
            </a:endParaRPr>
          </a:p>
        </p:txBody>
      </p:sp>
    </p:spTree>
    <p:extLst>
      <p:ext uri="{BB962C8B-B14F-4D97-AF65-F5344CB8AC3E}">
        <p14:creationId xmlns:p14="http://schemas.microsoft.com/office/powerpoint/2010/main" val="3832588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相關政府計畫</a:t>
            </a:r>
            <a:endParaRPr lang="zh-CN" altLang="en-US" sz="2400" b="1" dirty="0">
              <a:solidFill>
                <a:schemeClr val="accent1">
                  <a:lumMod val="75000"/>
                </a:schemeClr>
              </a:solidFill>
              <a:cs typeface="+mn-ea"/>
              <a:sym typeface="+mn-lt"/>
            </a:endParaRPr>
          </a:p>
        </p:txBody>
      </p:sp>
      <p:sp>
        <p:nvSpPr>
          <p:cNvPr id="2" name="文字方塊 1">
            <a:extLst>
              <a:ext uri="{FF2B5EF4-FFF2-40B4-BE49-F238E27FC236}">
                <a16:creationId xmlns:a16="http://schemas.microsoft.com/office/drawing/2014/main" id="{CB199FA5-8DDD-6F49-95FD-AA5DD5ADF0B1}"/>
              </a:ext>
            </a:extLst>
          </p:cNvPr>
          <p:cNvSpPr txBox="1"/>
          <p:nvPr/>
        </p:nvSpPr>
        <p:spPr>
          <a:xfrm>
            <a:off x="1103586" y="2141018"/>
            <a:ext cx="10147006" cy="2805896"/>
          </a:xfrm>
          <a:prstGeom prst="rect">
            <a:avLst/>
          </a:prstGeom>
          <a:noFill/>
        </p:spPr>
        <p:txBody>
          <a:bodyPr wrap="square" rtlCol="0">
            <a:spAutoFit/>
          </a:bodyPr>
          <a:lstStyle/>
          <a:p>
            <a:pPr>
              <a:lnSpc>
                <a:spcPct val="150000"/>
              </a:lnSpc>
              <a:spcBef>
                <a:spcPts val="1000"/>
              </a:spcBef>
            </a:pPr>
            <a:r>
              <a:rPr kumimoji="1" lang="zh-TW" altLang="en-US" sz="4000" b="1" dirty="0">
                <a:solidFill>
                  <a:schemeClr val="accent1">
                    <a:lumMod val="75000"/>
                  </a:schemeClr>
                </a:solidFill>
                <a:cs typeface="+mn-ea"/>
                <a:sym typeface="+mn-lt"/>
              </a:rPr>
              <a:t>勞動部：</a:t>
            </a:r>
            <a:r>
              <a:rPr kumimoji="1" lang="zh-TW" altLang="zh-TW" sz="4000" b="1" dirty="0">
                <a:solidFill>
                  <a:schemeClr val="accent1">
                    <a:lumMod val="75000"/>
                  </a:schemeClr>
                </a:solidFill>
                <a:cs typeface="+mn-ea"/>
                <a:sym typeface="+mn-lt"/>
              </a:rPr>
              <a:t>雙軌訓練旗艦計畫</a:t>
            </a:r>
          </a:p>
          <a:p>
            <a:pPr>
              <a:lnSpc>
                <a:spcPct val="150000"/>
              </a:lnSpc>
              <a:spcBef>
                <a:spcPts val="1000"/>
              </a:spcBef>
            </a:pPr>
            <a:r>
              <a:rPr lang="zh-TW" altLang="en-US" sz="2400" b="1" dirty="0">
                <a:solidFill>
                  <a:schemeClr val="tx1">
                    <a:lumMod val="75000"/>
                    <a:lumOff val="25000"/>
                  </a:schemeClr>
                </a:solidFill>
                <a:cs typeface="+mn-ea"/>
                <a:sym typeface="+mn-lt"/>
              </a:rPr>
              <a:t>為整合事業單位及技職體系資源，及培訓契合企業需求之專業技術人力，</a:t>
            </a:r>
            <a:r>
              <a:rPr lang="zh-TW" altLang="en-US" sz="2400" b="1" dirty="0">
                <a:solidFill>
                  <a:schemeClr val="accent1">
                    <a:lumMod val="75000"/>
                  </a:schemeClr>
                </a:solidFill>
                <a:cs typeface="+mn-ea"/>
                <a:sym typeface="+mn-lt"/>
              </a:rPr>
              <a:t>學生每週分別至學校學習與企業實習</a:t>
            </a:r>
            <a:r>
              <a:rPr lang="zh-TW" altLang="en-US" sz="2400" b="1" dirty="0">
                <a:solidFill>
                  <a:schemeClr val="tx1">
                    <a:lumMod val="75000"/>
                    <a:lumOff val="25000"/>
                  </a:schemeClr>
                </a:solidFill>
                <a:cs typeface="+mn-ea"/>
                <a:sym typeface="+mn-lt"/>
              </a:rPr>
              <a:t>，可學習理論課程且增加實務經驗，降低學校教育與職場技能之落差</a:t>
            </a:r>
          </a:p>
        </p:txBody>
      </p:sp>
    </p:spTree>
    <p:extLst>
      <p:ext uri="{BB962C8B-B14F-4D97-AF65-F5344CB8AC3E}">
        <p14:creationId xmlns:p14="http://schemas.microsoft.com/office/powerpoint/2010/main" val="4224637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方案分析</a:t>
            </a:r>
            <a:endParaRPr lang="zh-CN" altLang="en-US" sz="2400" b="1" dirty="0">
              <a:solidFill>
                <a:schemeClr val="accent1">
                  <a:lumMod val="75000"/>
                </a:schemeClr>
              </a:solidFill>
              <a:cs typeface="+mn-ea"/>
              <a:sym typeface="+mn-lt"/>
            </a:endParaRPr>
          </a:p>
        </p:txBody>
      </p:sp>
      <p:sp>
        <p:nvSpPr>
          <p:cNvPr id="11" name="內容版面配置區 2">
            <a:extLst>
              <a:ext uri="{FF2B5EF4-FFF2-40B4-BE49-F238E27FC236}">
                <a16:creationId xmlns:a16="http://schemas.microsoft.com/office/drawing/2014/main" id="{AA538546-B08D-324F-91B6-8D2A4B12545E}"/>
              </a:ext>
            </a:extLst>
          </p:cNvPr>
          <p:cNvSpPr txBox="1">
            <a:spLocks/>
          </p:cNvSpPr>
          <p:nvPr/>
        </p:nvSpPr>
        <p:spPr>
          <a:xfrm>
            <a:off x="358138" y="6968908"/>
            <a:ext cx="10844700" cy="26726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en-US" altLang="zh-TW" sz="4400" b="1" dirty="0">
                <a:solidFill>
                  <a:schemeClr val="accent1">
                    <a:lumMod val="75000"/>
                  </a:schemeClr>
                </a:solidFill>
                <a:cs typeface="+mn-ea"/>
                <a:sym typeface="+mn-lt"/>
              </a:rPr>
              <a:t>Be A Giver </a:t>
            </a:r>
            <a:endParaRPr kumimoji="1" lang="zh-TW" altLang="en-US" sz="4400" b="1" dirty="0">
              <a:solidFill>
                <a:schemeClr val="accent1">
                  <a:lumMod val="75000"/>
                </a:schemeClr>
              </a:solidFill>
              <a:cs typeface="+mn-ea"/>
              <a:sym typeface="+mn-lt"/>
            </a:endParaRPr>
          </a:p>
          <a:p>
            <a:pPr marL="0" indent="0">
              <a:lnSpc>
                <a:spcPct val="150000"/>
              </a:lnSpc>
              <a:buNone/>
            </a:pPr>
            <a:r>
              <a:rPr lang="en-US" altLang="zh-TW" dirty="0">
                <a:solidFill>
                  <a:schemeClr val="tx1">
                    <a:lumMod val="75000"/>
                    <a:lumOff val="25000"/>
                  </a:schemeClr>
                </a:solidFill>
                <a:cs typeface="+mn-ea"/>
                <a:sym typeface="+mn-lt"/>
              </a:rPr>
              <a:t>104希望基金會</a:t>
            </a:r>
            <a:r>
              <a:rPr lang="zh-TW" altLang="zh-TW" dirty="0">
                <a:solidFill>
                  <a:schemeClr val="tx1">
                    <a:lumMod val="75000"/>
                    <a:lumOff val="25000"/>
                  </a:schemeClr>
                </a:solidFill>
                <a:cs typeface="+mn-ea"/>
                <a:sym typeface="+mn-lt"/>
              </a:rPr>
              <a:t>號召各行業前輩挺身當</a:t>
            </a:r>
            <a:r>
              <a:rPr lang="en-US" altLang="zh-TW" dirty="0">
                <a:solidFill>
                  <a:schemeClr val="tx1">
                    <a:lumMod val="75000"/>
                    <a:lumOff val="25000"/>
                  </a:schemeClr>
                </a:solidFill>
                <a:cs typeface="+mn-ea"/>
                <a:sym typeface="+mn-lt"/>
              </a:rPr>
              <a:t>Giver</a:t>
            </a:r>
            <a:r>
              <a:rPr lang="zh-TW" altLang="zh-TW" dirty="0">
                <a:solidFill>
                  <a:schemeClr val="tx1">
                    <a:lumMod val="75000"/>
                    <a:lumOff val="25000"/>
                  </a:schemeClr>
                </a:solidFill>
                <a:cs typeface="+mn-ea"/>
                <a:sym typeface="+mn-lt"/>
              </a:rPr>
              <a:t>，對後進</a:t>
            </a:r>
            <a:r>
              <a:rPr lang="en-US" altLang="zh-TW" dirty="0">
                <a:solidFill>
                  <a:schemeClr val="tx1">
                    <a:lumMod val="75000"/>
                    <a:lumOff val="25000"/>
                  </a:schemeClr>
                </a:solidFill>
                <a:cs typeface="+mn-ea"/>
                <a:sym typeface="+mn-lt"/>
              </a:rPr>
              <a:t>Taker</a:t>
            </a:r>
            <a:r>
              <a:rPr lang="zh-TW" altLang="zh-TW" dirty="0">
                <a:solidFill>
                  <a:schemeClr val="tx1">
                    <a:lumMod val="75000"/>
                    <a:lumOff val="25000"/>
                  </a:schemeClr>
                </a:solidFill>
                <a:cs typeface="+mn-ea"/>
                <a:sym typeface="+mn-lt"/>
              </a:rPr>
              <a:t>傳承專業技藝與人生態度。</a:t>
            </a:r>
            <a:endParaRPr lang="zh-TW" altLang="en-US" dirty="0">
              <a:solidFill>
                <a:schemeClr val="tx1">
                  <a:lumMod val="75000"/>
                  <a:lumOff val="25000"/>
                </a:schemeClr>
              </a:solidFill>
              <a:cs typeface="+mn-ea"/>
              <a:sym typeface="+mn-lt"/>
            </a:endParaRPr>
          </a:p>
          <a:p>
            <a:pPr marL="0" indent="0">
              <a:lnSpc>
                <a:spcPct val="150000"/>
              </a:lnSpc>
              <a:buNone/>
            </a:pPr>
            <a:endParaRPr lang="zh-TW" altLang="en-US" dirty="0">
              <a:solidFill>
                <a:schemeClr val="tx1">
                  <a:lumMod val="75000"/>
                  <a:lumOff val="25000"/>
                </a:schemeClr>
              </a:solidFill>
              <a:cs typeface="+mn-ea"/>
              <a:sym typeface="+mn-lt"/>
            </a:endParaRPr>
          </a:p>
        </p:txBody>
      </p:sp>
      <p:sp>
        <p:nvSpPr>
          <p:cNvPr id="12" name="內容版面配置區 2">
            <a:extLst>
              <a:ext uri="{FF2B5EF4-FFF2-40B4-BE49-F238E27FC236}">
                <a16:creationId xmlns:a16="http://schemas.microsoft.com/office/drawing/2014/main" id="{8EEF7281-EA29-6F4B-B0DA-F07689C7C07A}"/>
              </a:ext>
            </a:extLst>
          </p:cNvPr>
          <p:cNvSpPr txBox="1">
            <a:spLocks/>
          </p:cNvSpPr>
          <p:nvPr/>
        </p:nvSpPr>
        <p:spPr>
          <a:xfrm>
            <a:off x="734689" y="2400269"/>
            <a:ext cx="4704415" cy="14331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TW" altLang="en-US" sz="2400" b="1" dirty="0">
                <a:solidFill>
                  <a:schemeClr val="accent1">
                    <a:lumMod val="75000"/>
                  </a:schemeClr>
                </a:solidFill>
                <a:cs typeface="+mn-ea"/>
                <a:sym typeface="+mn-lt"/>
              </a:rPr>
              <a:t>民間方案</a:t>
            </a:r>
            <a:endParaRPr lang="en-US" altLang="zh-TW" sz="2400" b="1" dirty="0">
              <a:solidFill>
                <a:schemeClr val="accent1">
                  <a:lumMod val="75000"/>
                </a:schemeClr>
              </a:solidFill>
              <a:cs typeface="+mn-ea"/>
              <a:sym typeface="+mn-lt"/>
            </a:endParaRPr>
          </a:p>
          <a:p>
            <a:pPr marL="0" indent="0">
              <a:lnSpc>
                <a:spcPct val="100000"/>
              </a:lnSpc>
              <a:buNone/>
            </a:pPr>
            <a:r>
              <a:rPr lang="zh-TW" altLang="zh-TW" sz="2400" b="1" dirty="0">
                <a:solidFill>
                  <a:schemeClr val="tx1">
                    <a:lumMod val="75000"/>
                    <a:lumOff val="25000"/>
                  </a:schemeClr>
                </a:solidFill>
                <a:cs typeface="+mn-ea"/>
                <a:sym typeface="+mn-lt"/>
              </a:rPr>
              <a:t>透過在職分享者傳達職場經驗，以利學生或求職者了解職場狀況</a:t>
            </a:r>
            <a:endParaRPr lang="en-US" altLang="zh-TW" sz="2400" b="1" dirty="0">
              <a:solidFill>
                <a:schemeClr val="tx1">
                  <a:lumMod val="75000"/>
                  <a:lumOff val="25000"/>
                </a:schemeClr>
              </a:solidFill>
              <a:cs typeface="+mn-ea"/>
              <a:sym typeface="+mn-lt"/>
            </a:endParaRPr>
          </a:p>
          <a:p>
            <a:pPr marL="0" indent="0">
              <a:lnSpc>
                <a:spcPct val="100000"/>
              </a:lnSpc>
              <a:buNone/>
            </a:pPr>
            <a:endParaRPr lang="en-US" altLang="zh-TW" sz="2400" b="1" dirty="0">
              <a:solidFill>
                <a:schemeClr val="tx1">
                  <a:lumMod val="75000"/>
                  <a:lumOff val="25000"/>
                </a:schemeClr>
              </a:solidFill>
              <a:cs typeface="+mn-ea"/>
              <a:sym typeface="+mn-lt"/>
            </a:endParaRPr>
          </a:p>
        </p:txBody>
      </p:sp>
      <p:sp>
        <p:nvSpPr>
          <p:cNvPr id="13" name="文字方塊 12">
            <a:extLst>
              <a:ext uri="{FF2B5EF4-FFF2-40B4-BE49-F238E27FC236}">
                <a16:creationId xmlns:a16="http://schemas.microsoft.com/office/drawing/2014/main" id="{5B33F269-E869-2949-9039-69472A707B53}"/>
              </a:ext>
            </a:extLst>
          </p:cNvPr>
          <p:cNvSpPr txBox="1"/>
          <p:nvPr/>
        </p:nvSpPr>
        <p:spPr>
          <a:xfrm>
            <a:off x="5780488" y="2389568"/>
            <a:ext cx="5900724" cy="1954381"/>
          </a:xfrm>
          <a:prstGeom prst="rect">
            <a:avLst/>
          </a:prstGeom>
          <a:noFill/>
        </p:spPr>
        <p:txBody>
          <a:bodyPr wrap="square" rtlCol="0">
            <a:spAutoFit/>
          </a:bodyPr>
          <a:lstStyle/>
          <a:p>
            <a:pPr marL="514350" indent="-514350">
              <a:spcBef>
                <a:spcPts val="1000"/>
              </a:spcBef>
              <a:buFont typeface="+mj-lt"/>
              <a:buAutoNum type="arabicPeriod"/>
            </a:pPr>
            <a:r>
              <a:rPr lang="zh-TW" altLang="zh-TW" sz="2400" b="1" dirty="0">
                <a:solidFill>
                  <a:schemeClr val="tx1">
                    <a:lumMod val="75000"/>
                    <a:lumOff val="25000"/>
                  </a:schemeClr>
                </a:solidFill>
                <a:cs typeface="+mn-ea"/>
                <a:sym typeface="+mn-lt"/>
              </a:rPr>
              <a:t>欠缺互動性，無法與分享者互動交流</a:t>
            </a:r>
            <a:endParaRPr lang="en-US" altLang="zh-TW" sz="2400" b="1" dirty="0">
              <a:solidFill>
                <a:schemeClr val="tx1">
                  <a:lumMod val="75000"/>
                  <a:lumOff val="25000"/>
                </a:schemeClr>
              </a:solidFill>
              <a:cs typeface="+mn-ea"/>
              <a:sym typeface="+mn-lt"/>
            </a:endParaRPr>
          </a:p>
          <a:p>
            <a:pPr marL="514350" indent="-514350">
              <a:spcBef>
                <a:spcPts val="1000"/>
              </a:spcBef>
              <a:buFont typeface="+mj-lt"/>
              <a:buAutoNum type="arabicPeriod"/>
            </a:pPr>
            <a:r>
              <a:rPr lang="zh-TW" altLang="zh-TW" sz="2400" b="1" dirty="0">
                <a:solidFill>
                  <a:schemeClr val="tx1">
                    <a:lumMod val="75000"/>
                    <a:lumOff val="25000"/>
                  </a:schemeClr>
                </a:solidFill>
                <a:cs typeface="+mn-ea"/>
                <a:sym typeface="+mn-lt"/>
              </a:rPr>
              <a:t>缺乏完善的統整與論述架構</a:t>
            </a:r>
            <a:endParaRPr lang="en-US" altLang="zh-TW" sz="2400" b="1" dirty="0">
              <a:solidFill>
                <a:schemeClr val="tx1">
                  <a:lumMod val="75000"/>
                  <a:lumOff val="25000"/>
                </a:schemeClr>
              </a:solidFill>
              <a:cs typeface="+mn-ea"/>
              <a:sym typeface="+mn-lt"/>
            </a:endParaRPr>
          </a:p>
          <a:p>
            <a:pPr marL="514350" indent="-514350">
              <a:spcBef>
                <a:spcPts val="1000"/>
              </a:spcBef>
              <a:buFont typeface="+mj-lt"/>
              <a:buAutoNum type="arabicPeriod"/>
            </a:pPr>
            <a:r>
              <a:rPr lang="zh-TW" altLang="en-US" sz="2400" b="1" dirty="0">
                <a:solidFill>
                  <a:schemeClr val="tx1">
                    <a:lumMod val="75000"/>
                    <a:lumOff val="25000"/>
                  </a:schemeClr>
                </a:solidFill>
                <a:cs typeface="+mn-ea"/>
                <a:sym typeface="+mn-lt"/>
              </a:rPr>
              <a:t>並非以</a:t>
            </a:r>
            <a:r>
              <a:rPr lang="zh-TW" altLang="zh-TW" sz="2400" b="1" dirty="0">
                <a:solidFill>
                  <a:schemeClr val="tx1">
                    <a:lumMod val="75000"/>
                    <a:lumOff val="25000"/>
                  </a:schemeClr>
                </a:solidFill>
                <a:cs typeface="+mn-ea"/>
                <a:sym typeface="+mn-lt"/>
              </a:rPr>
              <a:t>大學生所設計之分享形式</a:t>
            </a:r>
            <a:endParaRPr lang="en-US" altLang="zh-TW" sz="2400" b="1" dirty="0">
              <a:solidFill>
                <a:schemeClr val="tx1">
                  <a:lumMod val="75000"/>
                  <a:lumOff val="25000"/>
                </a:schemeClr>
              </a:solidFill>
              <a:cs typeface="+mn-ea"/>
              <a:sym typeface="+mn-lt"/>
            </a:endParaRPr>
          </a:p>
          <a:p>
            <a:pPr>
              <a:spcBef>
                <a:spcPts val="1000"/>
              </a:spcBef>
            </a:pPr>
            <a:endParaRPr lang="en-US" altLang="zh-TW" sz="2400" b="1" dirty="0">
              <a:solidFill>
                <a:schemeClr val="tx1">
                  <a:lumMod val="75000"/>
                  <a:lumOff val="25000"/>
                </a:schemeClr>
              </a:solidFill>
              <a:cs typeface="+mn-ea"/>
              <a:sym typeface="+mn-lt"/>
            </a:endParaRPr>
          </a:p>
        </p:txBody>
      </p:sp>
      <p:sp>
        <p:nvSpPr>
          <p:cNvPr id="3" name="矩形 2">
            <a:extLst>
              <a:ext uri="{FF2B5EF4-FFF2-40B4-BE49-F238E27FC236}">
                <a16:creationId xmlns:a16="http://schemas.microsoft.com/office/drawing/2014/main" id="{44CD5A04-C6DF-9040-97CC-72C0C5DA63FA}"/>
              </a:ext>
            </a:extLst>
          </p:cNvPr>
          <p:cNvSpPr/>
          <p:nvPr/>
        </p:nvSpPr>
        <p:spPr>
          <a:xfrm>
            <a:off x="1901549" y="1426192"/>
            <a:ext cx="1986441" cy="707886"/>
          </a:xfrm>
          <a:prstGeom prst="rect">
            <a:avLst/>
          </a:prstGeom>
        </p:spPr>
        <p:txBody>
          <a:bodyPr wrap="none">
            <a:spAutoFit/>
          </a:bodyPr>
          <a:lstStyle/>
          <a:p>
            <a:r>
              <a:rPr kumimoji="1" lang="en-US" altLang="zh-TW" sz="4000" b="1" spc="300" dirty="0">
                <a:solidFill>
                  <a:schemeClr val="accent1">
                    <a:lumMod val="75000"/>
                  </a:schemeClr>
                </a:solidFill>
                <a:cs typeface="+mn-ea"/>
                <a:sym typeface="+mn-lt"/>
              </a:rPr>
              <a:t>[</a:t>
            </a:r>
            <a:r>
              <a:rPr kumimoji="1" lang="zh-TW" altLang="en-US" sz="4000" b="1" spc="300" dirty="0">
                <a:solidFill>
                  <a:schemeClr val="accent1">
                    <a:lumMod val="75000"/>
                  </a:schemeClr>
                </a:solidFill>
                <a:cs typeface="+mn-ea"/>
                <a:sym typeface="+mn-lt"/>
              </a:rPr>
              <a:t> 優點 </a:t>
            </a:r>
            <a:r>
              <a:rPr kumimoji="1" lang="en-US" altLang="zh-TW" sz="4000" b="1" spc="300" dirty="0">
                <a:solidFill>
                  <a:schemeClr val="accent1">
                    <a:lumMod val="75000"/>
                  </a:schemeClr>
                </a:solidFill>
                <a:cs typeface="+mn-ea"/>
                <a:sym typeface="+mn-lt"/>
              </a:rPr>
              <a:t>]</a:t>
            </a:r>
          </a:p>
        </p:txBody>
      </p:sp>
      <p:sp>
        <p:nvSpPr>
          <p:cNvPr id="4" name="矩形 3">
            <a:extLst>
              <a:ext uri="{FF2B5EF4-FFF2-40B4-BE49-F238E27FC236}">
                <a16:creationId xmlns:a16="http://schemas.microsoft.com/office/drawing/2014/main" id="{74E29C47-0D77-9A46-8F96-0B8CE9AC423D}"/>
              </a:ext>
            </a:extLst>
          </p:cNvPr>
          <p:cNvSpPr/>
          <p:nvPr/>
        </p:nvSpPr>
        <p:spPr>
          <a:xfrm>
            <a:off x="7667097" y="1451487"/>
            <a:ext cx="1986441" cy="646331"/>
          </a:xfrm>
          <a:prstGeom prst="rect">
            <a:avLst/>
          </a:prstGeom>
        </p:spPr>
        <p:txBody>
          <a:bodyPr wrap="none">
            <a:spAutoFit/>
          </a:bodyPr>
          <a:lstStyle/>
          <a:p>
            <a:pPr>
              <a:lnSpc>
                <a:spcPct val="90000"/>
              </a:lnSpc>
              <a:spcBef>
                <a:spcPts val="1000"/>
              </a:spcBef>
            </a:pPr>
            <a:r>
              <a:rPr kumimoji="1" lang="en-US" altLang="zh-TW" sz="4000" b="1" spc="300" dirty="0">
                <a:solidFill>
                  <a:schemeClr val="accent1">
                    <a:lumMod val="75000"/>
                  </a:schemeClr>
                </a:solidFill>
                <a:cs typeface="+mn-ea"/>
                <a:sym typeface="+mn-lt"/>
              </a:rPr>
              <a:t>[</a:t>
            </a:r>
            <a:r>
              <a:rPr kumimoji="1" lang="zh-TW" altLang="en-US" sz="4000" b="1" spc="300" dirty="0">
                <a:solidFill>
                  <a:schemeClr val="accent1">
                    <a:lumMod val="75000"/>
                  </a:schemeClr>
                </a:solidFill>
                <a:cs typeface="+mn-ea"/>
                <a:sym typeface="+mn-lt"/>
              </a:rPr>
              <a:t> 缺點 </a:t>
            </a:r>
            <a:r>
              <a:rPr kumimoji="1" lang="en-US" altLang="zh-TW" sz="4000" b="1" spc="300" dirty="0">
                <a:solidFill>
                  <a:schemeClr val="accent1">
                    <a:lumMod val="75000"/>
                  </a:schemeClr>
                </a:solidFill>
                <a:cs typeface="+mn-ea"/>
                <a:sym typeface="+mn-lt"/>
              </a:rPr>
              <a:t>]</a:t>
            </a:r>
          </a:p>
        </p:txBody>
      </p:sp>
      <p:sp>
        <p:nvSpPr>
          <p:cNvPr id="5" name="矩形 4">
            <a:extLst>
              <a:ext uri="{FF2B5EF4-FFF2-40B4-BE49-F238E27FC236}">
                <a16:creationId xmlns:a16="http://schemas.microsoft.com/office/drawing/2014/main" id="{A926F6E5-5EE1-474A-AEF9-1A5AD0564F7B}"/>
              </a:ext>
            </a:extLst>
          </p:cNvPr>
          <p:cNvSpPr/>
          <p:nvPr/>
        </p:nvSpPr>
        <p:spPr>
          <a:xfrm>
            <a:off x="734689" y="4368672"/>
            <a:ext cx="4461226" cy="1200329"/>
          </a:xfrm>
          <a:prstGeom prst="rect">
            <a:avLst/>
          </a:prstGeom>
        </p:spPr>
        <p:txBody>
          <a:bodyPr wrap="square">
            <a:spAutoFit/>
          </a:bodyPr>
          <a:lstStyle/>
          <a:p>
            <a:r>
              <a:rPr lang="zh-TW" altLang="en-US" sz="2400" b="1" dirty="0">
                <a:solidFill>
                  <a:schemeClr val="accent1">
                    <a:lumMod val="75000"/>
                  </a:schemeClr>
                </a:solidFill>
                <a:cs typeface="+mn-ea"/>
                <a:sym typeface="+mn-lt"/>
              </a:rPr>
              <a:t>政府計劃</a:t>
            </a:r>
            <a:endParaRPr lang="en-US" altLang="zh-TW" sz="2400" b="1" dirty="0">
              <a:solidFill>
                <a:schemeClr val="accent1">
                  <a:lumMod val="75000"/>
                </a:schemeClr>
              </a:solidFill>
              <a:cs typeface="+mn-ea"/>
              <a:sym typeface="+mn-lt"/>
            </a:endParaRPr>
          </a:p>
          <a:p>
            <a:r>
              <a:rPr lang="zh-TW" altLang="zh-TW" sz="2400" b="1" dirty="0">
                <a:solidFill>
                  <a:schemeClr val="tx1">
                    <a:lumMod val="75000"/>
                    <a:lumOff val="25000"/>
                  </a:schemeClr>
                </a:solidFill>
                <a:cs typeface="+mn-ea"/>
                <a:sym typeface="+mn-lt"/>
              </a:rPr>
              <a:t>學生在學期間之職場實習，能有效降低產學資訊落差</a:t>
            </a:r>
            <a:endParaRPr lang="zh-TW" altLang="en-US" sz="2400" b="1" dirty="0">
              <a:solidFill>
                <a:schemeClr val="tx1">
                  <a:lumMod val="75000"/>
                  <a:lumOff val="25000"/>
                </a:schemeClr>
              </a:solidFill>
              <a:cs typeface="+mn-ea"/>
              <a:sym typeface="+mn-lt"/>
            </a:endParaRPr>
          </a:p>
        </p:txBody>
      </p:sp>
      <p:sp>
        <p:nvSpPr>
          <p:cNvPr id="15" name="矩形 14">
            <a:extLst>
              <a:ext uri="{FF2B5EF4-FFF2-40B4-BE49-F238E27FC236}">
                <a16:creationId xmlns:a16="http://schemas.microsoft.com/office/drawing/2014/main" id="{59B2314D-78CA-AD4B-BD34-6477A08C5C2F}"/>
              </a:ext>
            </a:extLst>
          </p:cNvPr>
          <p:cNvSpPr/>
          <p:nvPr/>
        </p:nvSpPr>
        <p:spPr>
          <a:xfrm>
            <a:off x="5780488" y="4609764"/>
            <a:ext cx="6096000" cy="959237"/>
          </a:xfrm>
          <a:prstGeom prst="rect">
            <a:avLst/>
          </a:prstGeom>
        </p:spPr>
        <p:txBody>
          <a:bodyPr>
            <a:spAutoFit/>
          </a:bodyPr>
          <a:lstStyle/>
          <a:p>
            <a:pPr marL="514350" indent="-514350">
              <a:spcBef>
                <a:spcPts val="1000"/>
              </a:spcBef>
              <a:buFont typeface="+mj-lt"/>
              <a:buAutoNum type="arabicPeriod"/>
            </a:pPr>
            <a:r>
              <a:rPr lang="zh-TW" altLang="zh-TW" sz="2400" b="1" dirty="0">
                <a:solidFill>
                  <a:schemeClr val="tx1">
                    <a:lumMod val="75000"/>
                    <a:lumOff val="25000"/>
                  </a:schemeClr>
                </a:solidFill>
                <a:cs typeface="+mn-ea"/>
                <a:sym typeface="+mn-lt"/>
              </a:rPr>
              <a:t>領域有限，無法使各科系皆參與其計畫</a:t>
            </a:r>
            <a:endParaRPr lang="en-US" altLang="zh-TW" sz="2400" b="1" dirty="0">
              <a:solidFill>
                <a:schemeClr val="tx1">
                  <a:lumMod val="75000"/>
                  <a:lumOff val="25000"/>
                </a:schemeClr>
              </a:solidFill>
              <a:cs typeface="+mn-ea"/>
              <a:sym typeface="+mn-lt"/>
            </a:endParaRPr>
          </a:p>
          <a:p>
            <a:pPr marL="514350" indent="-514350">
              <a:spcBef>
                <a:spcPts val="1000"/>
              </a:spcBef>
              <a:buFont typeface="+mj-lt"/>
              <a:buAutoNum type="arabicPeriod"/>
            </a:pPr>
            <a:r>
              <a:rPr lang="zh-TW" altLang="zh-TW" sz="2400" b="1" dirty="0">
                <a:solidFill>
                  <a:schemeClr val="tx1">
                    <a:lumMod val="75000"/>
                    <a:lumOff val="25000"/>
                  </a:schemeClr>
                </a:solidFill>
                <a:cs typeface="+mn-ea"/>
                <a:sym typeface="+mn-lt"/>
              </a:rPr>
              <a:t>部分職場學習為</a:t>
            </a:r>
            <a:r>
              <a:rPr lang="zh-CN" altLang="en-US" sz="2400" b="1" dirty="0">
                <a:solidFill>
                  <a:schemeClr val="tx1">
                    <a:lumMod val="75000"/>
                    <a:lumOff val="25000"/>
                  </a:schemeClr>
                </a:solidFill>
                <a:cs typeface="+mn-ea"/>
                <a:sym typeface="+mn-lt"/>
              </a:rPr>
              <a:t>缺乏專業之</a:t>
            </a:r>
            <a:r>
              <a:rPr lang="zh-TW" altLang="zh-TW" sz="2400" b="1" dirty="0">
                <a:solidFill>
                  <a:schemeClr val="tx1">
                    <a:lumMod val="75000"/>
                    <a:lumOff val="25000"/>
                  </a:schemeClr>
                </a:solidFill>
                <a:cs typeface="+mn-ea"/>
                <a:sym typeface="+mn-lt"/>
              </a:rPr>
              <a:t>基礎工作</a:t>
            </a:r>
            <a:endParaRPr lang="zh-TW" altLang="en-US" sz="24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4031638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方案分析</a:t>
            </a:r>
            <a:endParaRPr lang="zh-CN" altLang="en-US" sz="2400" b="1" dirty="0">
              <a:solidFill>
                <a:schemeClr val="accent1">
                  <a:lumMod val="75000"/>
                </a:schemeClr>
              </a:solidFill>
              <a:cs typeface="+mn-ea"/>
              <a:sym typeface="+mn-lt"/>
            </a:endParaRPr>
          </a:p>
        </p:txBody>
      </p:sp>
      <p:sp>
        <p:nvSpPr>
          <p:cNvPr id="12" name="內容版面配置區 2">
            <a:extLst>
              <a:ext uri="{FF2B5EF4-FFF2-40B4-BE49-F238E27FC236}">
                <a16:creationId xmlns:a16="http://schemas.microsoft.com/office/drawing/2014/main" id="{8EEF7281-EA29-6F4B-B0DA-F07689C7C07A}"/>
              </a:ext>
            </a:extLst>
          </p:cNvPr>
          <p:cNvSpPr txBox="1">
            <a:spLocks/>
          </p:cNvSpPr>
          <p:nvPr/>
        </p:nvSpPr>
        <p:spPr>
          <a:xfrm>
            <a:off x="734689" y="2400269"/>
            <a:ext cx="4704415" cy="14331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TW" altLang="en-US" sz="2400" dirty="0">
                <a:solidFill>
                  <a:schemeClr val="accent1">
                    <a:lumMod val="75000"/>
                  </a:schemeClr>
                </a:solidFill>
                <a:cs typeface="+mn-ea"/>
                <a:sym typeface="+mn-lt"/>
              </a:rPr>
              <a:t>民間方案</a:t>
            </a:r>
            <a:endParaRPr lang="en-US" altLang="zh-TW" sz="2400" dirty="0">
              <a:solidFill>
                <a:schemeClr val="accent1">
                  <a:lumMod val="75000"/>
                </a:schemeClr>
              </a:solidFill>
              <a:cs typeface="+mn-ea"/>
              <a:sym typeface="+mn-lt"/>
            </a:endParaRPr>
          </a:p>
          <a:p>
            <a:pPr marL="0" indent="0">
              <a:lnSpc>
                <a:spcPct val="100000"/>
              </a:lnSpc>
              <a:buNone/>
            </a:pPr>
            <a:r>
              <a:rPr lang="zh-TW" altLang="zh-TW" sz="2400" dirty="0">
                <a:solidFill>
                  <a:schemeClr val="tx1">
                    <a:lumMod val="75000"/>
                    <a:lumOff val="25000"/>
                  </a:schemeClr>
                </a:solidFill>
                <a:cs typeface="+mn-ea"/>
                <a:sym typeface="+mn-lt"/>
              </a:rPr>
              <a:t>透過在職分享者傳達職場經驗，以利學生或求職者了解職場狀況</a:t>
            </a:r>
            <a:endParaRPr lang="en-US" altLang="zh-TW" sz="2400" dirty="0">
              <a:solidFill>
                <a:schemeClr val="tx1">
                  <a:lumMod val="75000"/>
                  <a:lumOff val="25000"/>
                </a:schemeClr>
              </a:solidFill>
              <a:cs typeface="+mn-ea"/>
              <a:sym typeface="+mn-lt"/>
            </a:endParaRPr>
          </a:p>
          <a:p>
            <a:pPr marL="0" indent="0">
              <a:lnSpc>
                <a:spcPct val="100000"/>
              </a:lnSpc>
              <a:buNone/>
            </a:pPr>
            <a:endParaRPr lang="en-US" altLang="zh-TW" sz="2400" dirty="0">
              <a:solidFill>
                <a:schemeClr val="tx1">
                  <a:lumMod val="75000"/>
                  <a:lumOff val="25000"/>
                </a:schemeClr>
              </a:solidFill>
              <a:cs typeface="+mn-ea"/>
              <a:sym typeface="+mn-lt"/>
            </a:endParaRPr>
          </a:p>
        </p:txBody>
      </p:sp>
      <p:sp>
        <p:nvSpPr>
          <p:cNvPr id="13" name="文字方塊 12">
            <a:extLst>
              <a:ext uri="{FF2B5EF4-FFF2-40B4-BE49-F238E27FC236}">
                <a16:creationId xmlns:a16="http://schemas.microsoft.com/office/drawing/2014/main" id="{5B33F269-E869-2949-9039-69472A707B53}"/>
              </a:ext>
            </a:extLst>
          </p:cNvPr>
          <p:cNvSpPr txBox="1"/>
          <p:nvPr/>
        </p:nvSpPr>
        <p:spPr>
          <a:xfrm>
            <a:off x="5780488" y="2389568"/>
            <a:ext cx="5900724" cy="1954381"/>
          </a:xfrm>
          <a:prstGeom prst="rect">
            <a:avLst/>
          </a:prstGeom>
          <a:noFill/>
        </p:spPr>
        <p:txBody>
          <a:bodyPr wrap="square" rtlCol="0">
            <a:spAutoFit/>
          </a:bodyPr>
          <a:lstStyle/>
          <a:p>
            <a:pPr marL="514350" indent="-514350">
              <a:spcBef>
                <a:spcPts val="1000"/>
              </a:spcBef>
              <a:buFont typeface="+mj-lt"/>
              <a:buAutoNum type="arabicPeriod"/>
            </a:pPr>
            <a:r>
              <a:rPr lang="zh-TW" altLang="zh-TW" sz="2400" dirty="0">
                <a:solidFill>
                  <a:schemeClr val="tx1">
                    <a:lumMod val="75000"/>
                    <a:lumOff val="25000"/>
                  </a:schemeClr>
                </a:solidFill>
                <a:cs typeface="+mn-ea"/>
                <a:sym typeface="+mn-lt"/>
              </a:rPr>
              <a:t>欠缺互動性，無法與分享者互動交流</a:t>
            </a:r>
            <a:endParaRPr lang="en-US" altLang="zh-TW" sz="2400" dirty="0">
              <a:solidFill>
                <a:schemeClr val="tx1">
                  <a:lumMod val="75000"/>
                  <a:lumOff val="25000"/>
                </a:schemeClr>
              </a:solidFill>
              <a:cs typeface="+mn-ea"/>
              <a:sym typeface="+mn-lt"/>
            </a:endParaRPr>
          </a:p>
          <a:p>
            <a:pPr marL="514350" indent="-514350">
              <a:spcBef>
                <a:spcPts val="1000"/>
              </a:spcBef>
              <a:buFont typeface="+mj-lt"/>
              <a:buAutoNum type="arabicPeriod"/>
            </a:pPr>
            <a:r>
              <a:rPr lang="zh-TW" altLang="zh-TW" sz="2400" dirty="0">
                <a:solidFill>
                  <a:schemeClr val="tx1">
                    <a:lumMod val="75000"/>
                    <a:lumOff val="25000"/>
                  </a:schemeClr>
                </a:solidFill>
                <a:cs typeface="+mn-ea"/>
                <a:sym typeface="+mn-lt"/>
              </a:rPr>
              <a:t>缺乏完善的統整與論述架構</a:t>
            </a:r>
            <a:endParaRPr lang="en-US" altLang="zh-TW" sz="2400" dirty="0">
              <a:solidFill>
                <a:schemeClr val="tx1">
                  <a:lumMod val="75000"/>
                  <a:lumOff val="25000"/>
                </a:schemeClr>
              </a:solidFill>
              <a:cs typeface="+mn-ea"/>
              <a:sym typeface="+mn-lt"/>
            </a:endParaRPr>
          </a:p>
          <a:p>
            <a:pPr marL="514350" indent="-514350">
              <a:spcBef>
                <a:spcPts val="1000"/>
              </a:spcBef>
              <a:buFont typeface="+mj-lt"/>
              <a:buAutoNum type="arabicPeriod"/>
            </a:pPr>
            <a:r>
              <a:rPr lang="zh-TW" altLang="en-US" sz="2400" dirty="0">
                <a:solidFill>
                  <a:schemeClr val="tx1">
                    <a:lumMod val="75000"/>
                    <a:lumOff val="25000"/>
                  </a:schemeClr>
                </a:solidFill>
                <a:cs typeface="+mn-ea"/>
                <a:sym typeface="+mn-lt"/>
              </a:rPr>
              <a:t>並非以</a:t>
            </a:r>
            <a:r>
              <a:rPr lang="zh-TW" altLang="zh-TW" sz="2400" dirty="0">
                <a:solidFill>
                  <a:schemeClr val="tx1">
                    <a:lumMod val="75000"/>
                    <a:lumOff val="25000"/>
                  </a:schemeClr>
                </a:solidFill>
                <a:cs typeface="+mn-ea"/>
                <a:sym typeface="+mn-lt"/>
              </a:rPr>
              <a:t>大學生所設計之分享形式</a:t>
            </a:r>
            <a:endParaRPr lang="en-US" altLang="zh-TW" sz="2400" dirty="0">
              <a:solidFill>
                <a:schemeClr val="tx1">
                  <a:lumMod val="75000"/>
                  <a:lumOff val="25000"/>
                </a:schemeClr>
              </a:solidFill>
              <a:cs typeface="+mn-ea"/>
              <a:sym typeface="+mn-lt"/>
            </a:endParaRPr>
          </a:p>
          <a:p>
            <a:pPr>
              <a:spcBef>
                <a:spcPts val="1000"/>
              </a:spcBef>
            </a:pPr>
            <a:endParaRPr lang="en-US" altLang="zh-TW" sz="2400" dirty="0">
              <a:solidFill>
                <a:schemeClr val="tx1">
                  <a:lumMod val="75000"/>
                  <a:lumOff val="25000"/>
                </a:schemeClr>
              </a:solidFill>
              <a:cs typeface="+mn-ea"/>
              <a:sym typeface="+mn-lt"/>
            </a:endParaRPr>
          </a:p>
        </p:txBody>
      </p:sp>
      <p:sp>
        <p:nvSpPr>
          <p:cNvPr id="3" name="矩形 2">
            <a:extLst>
              <a:ext uri="{FF2B5EF4-FFF2-40B4-BE49-F238E27FC236}">
                <a16:creationId xmlns:a16="http://schemas.microsoft.com/office/drawing/2014/main" id="{44CD5A04-C6DF-9040-97CC-72C0C5DA63FA}"/>
              </a:ext>
            </a:extLst>
          </p:cNvPr>
          <p:cNvSpPr/>
          <p:nvPr/>
        </p:nvSpPr>
        <p:spPr>
          <a:xfrm>
            <a:off x="1901549" y="1426192"/>
            <a:ext cx="1986441" cy="707886"/>
          </a:xfrm>
          <a:prstGeom prst="rect">
            <a:avLst/>
          </a:prstGeom>
        </p:spPr>
        <p:txBody>
          <a:bodyPr wrap="none">
            <a:spAutoFit/>
          </a:bodyPr>
          <a:lstStyle/>
          <a:p>
            <a:r>
              <a:rPr kumimoji="1" lang="en-US" altLang="zh-TW" sz="4000" spc="300" dirty="0">
                <a:solidFill>
                  <a:schemeClr val="accent1">
                    <a:lumMod val="75000"/>
                  </a:schemeClr>
                </a:solidFill>
                <a:cs typeface="+mn-ea"/>
                <a:sym typeface="+mn-lt"/>
              </a:rPr>
              <a:t>[</a:t>
            </a:r>
            <a:r>
              <a:rPr kumimoji="1" lang="zh-TW" altLang="en-US" sz="4000" spc="300" dirty="0">
                <a:solidFill>
                  <a:schemeClr val="accent1">
                    <a:lumMod val="75000"/>
                  </a:schemeClr>
                </a:solidFill>
                <a:cs typeface="+mn-ea"/>
                <a:sym typeface="+mn-lt"/>
              </a:rPr>
              <a:t> 優點 </a:t>
            </a:r>
            <a:r>
              <a:rPr kumimoji="1" lang="en-US" altLang="zh-TW" sz="4000" spc="300" dirty="0">
                <a:solidFill>
                  <a:schemeClr val="accent1">
                    <a:lumMod val="75000"/>
                  </a:schemeClr>
                </a:solidFill>
                <a:cs typeface="+mn-ea"/>
                <a:sym typeface="+mn-lt"/>
              </a:rPr>
              <a:t>]</a:t>
            </a:r>
          </a:p>
        </p:txBody>
      </p:sp>
      <p:sp>
        <p:nvSpPr>
          <p:cNvPr id="4" name="矩形 3">
            <a:extLst>
              <a:ext uri="{FF2B5EF4-FFF2-40B4-BE49-F238E27FC236}">
                <a16:creationId xmlns:a16="http://schemas.microsoft.com/office/drawing/2014/main" id="{74E29C47-0D77-9A46-8F96-0B8CE9AC423D}"/>
              </a:ext>
            </a:extLst>
          </p:cNvPr>
          <p:cNvSpPr/>
          <p:nvPr/>
        </p:nvSpPr>
        <p:spPr>
          <a:xfrm>
            <a:off x="7667097" y="1451487"/>
            <a:ext cx="1986441" cy="646331"/>
          </a:xfrm>
          <a:prstGeom prst="rect">
            <a:avLst/>
          </a:prstGeom>
        </p:spPr>
        <p:txBody>
          <a:bodyPr wrap="none">
            <a:spAutoFit/>
          </a:bodyPr>
          <a:lstStyle/>
          <a:p>
            <a:pPr>
              <a:lnSpc>
                <a:spcPct val="90000"/>
              </a:lnSpc>
              <a:spcBef>
                <a:spcPts val="1000"/>
              </a:spcBef>
            </a:pPr>
            <a:r>
              <a:rPr kumimoji="1" lang="en-US" altLang="zh-TW" sz="4000" spc="300" dirty="0">
                <a:solidFill>
                  <a:schemeClr val="accent1">
                    <a:lumMod val="75000"/>
                  </a:schemeClr>
                </a:solidFill>
                <a:cs typeface="+mn-ea"/>
                <a:sym typeface="+mn-lt"/>
              </a:rPr>
              <a:t>[</a:t>
            </a:r>
            <a:r>
              <a:rPr kumimoji="1" lang="zh-TW" altLang="en-US" sz="4000" spc="300" dirty="0">
                <a:solidFill>
                  <a:schemeClr val="accent1">
                    <a:lumMod val="75000"/>
                  </a:schemeClr>
                </a:solidFill>
                <a:cs typeface="+mn-ea"/>
                <a:sym typeface="+mn-lt"/>
              </a:rPr>
              <a:t> 缺點 </a:t>
            </a:r>
            <a:r>
              <a:rPr kumimoji="1" lang="en-US" altLang="zh-TW" sz="4000" spc="300" dirty="0">
                <a:solidFill>
                  <a:schemeClr val="accent1">
                    <a:lumMod val="75000"/>
                  </a:schemeClr>
                </a:solidFill>
                <a:cs typeface="+mn-ea"/>
                <a:sym typeface="+mn-lt"/>
              </a:rPr>
              <a:t>]</a:t>
            </a:r>
          </a:p>
        </p:txBody>
      </p:sp>
      <p:sp>
        <p:nvSpPr>
          <p:cNvPr id="5" name="矩形 4">
            <a:extLst>
              <a:ext uri="{FF2B5EF4-FFF2-40B4-BE49-F238E27FC236}">
                <a16:creationId xmlns:a16="http://schemas.microsoft.com/office/drawing/2014/main" id="{A926F6E5-5EE1-474A-AEF9-1A5AD0564F7B}"/>
              </a:ext>
            </a:extLst>
          </p:cNvPr>
          <p:cNvSpPr/>
          <p:nvPr/>
        </p:nvSpPr>
        <p:spPr>
          <a:xfrm>
            <a:off x="734689" y="4368672"/>
            <a:ext cx="4461226" cy="1200329"/>
          </a:xfrm>
          <a:prstGeom prst="rect">
            <a:avLst/>
          </a:prstGeom>
        </p:spPr>
        <p:txBody>
          <a:bodyPr wrap="square">
            <a:spAutoFit/>
          </a:bodyPr>
          <a:lstStyle/>
          <a:p>
            <a:r>
              <a:rPr lang="zh-TW" altLang="en-US" sz="2400" dirty="0">
                <a:solidFill>
                  <a:schemeClr val="accent1">
                    <a:lumMod val="75000"/>
                  </a:schemeClr>
                </a:solidFill>
                <a:cs typeface="+mn-ea"/>
                <a:sym typeface="+mn-lt"/>
              </a:rPr>
              <a:t>政府計劃</a:t>
            </a:r>
            <a:endParaRPr lang="en-US" altLang="zh-TW" sz="2400" dirty="0">
              <a:solidFill>
                <a:schemeClr val="accent1">
                  <a:lumMod val="75000"/>
                </a:schemeClr>
              </a:solidFill>
              <a:cs typeface="+mn-ea"/>
              <a:sym typeface="+mn-lt"/>
            </a:endParaRPr>
          </a:p>
          <a:p>
            <a:r>
              <a:rPr lang="zh-TW" altLang="zh-TW" sz="2400" dirty="0">
                <a:solidFill>
                  <a:schemeClr val="tx1">
                    <a:lumMod val="75000"/>
                    <a:lumOff val="25000"/>
                  </a:schemeClr>
                </a:solidFill>
                <a:cs typeface="+mn-ea"/>
                <a:sym typeface="+mn-lt"/>
              </a:rPr>
              <a:t>以學生在學期間之職場實習，能有效降低產學資訊落差。</a:t>
            </a:r>
            <a:endParaRPr lang="zh-TW" altLang="en-US" sz="2400" dirty="0">
              <a:solidFill>
                <a:schemeClr val="tx1">
                  <a:lumMod val="75000"/>
                  <a:lumOff val="25000"/>
                </a:schemeClr>
              </a:solidFill>
              <a:cs typeface="+mn-ea"/>
              <a:sym typeface="+mn-lt"/>
            </a:endParaRPr>
          </a:p>
        </p:txBody>
      </p:sp>
      <p:sp>
        <p:nvSpPr>
          <p:cNvPr id="15" name="矩形 14">
            <a:extLst>
              <a:ext uri="{FF2B5EF4-FFF2-40B4-BE49-F238E27FC236}">
                <a16:creationId xmlns:a16="http://schemas.microsoft.com/office/drawing/2014/main" id="{59B2314D-78CA-AD4B-BD34-6477A08C5C2F}"/>
              </a:ext>
            </a:extLst>
          </p:cNvPr>
          <p:cNvSpPr/>
          <p:nvPr/>
        </p:nvSpPr>
        <p:spPr>
          <a:xfrm>
            <a:off x="5780488" y="4609764"/>
            <a:ext cx="6096000" cy="959237"/>
          </a:xfrm>
          <a:prstGeom prst="rect">
            <a:avLst/>
          </a:prstGeom>
        </p:spPr>
        <p:txBody>
          <a:bodyPr>
            <a:spAutoFit/>
          </a:bodyPr>
          <a:lstStyle/>
          <a:p>
            <a:pPr marL="514350" indent="-514350">
              <a:spcBef>
                <a:spcPts val="1000"/>
              </a:spcBef>
              <a:buFont typeface="+mj-lt"/>
              <a:buAutoNum type="arabicPeriod"/>
            </a:pPr>
            <a:r>
              <a:rPr lang="zh-TW" altLang="zh-TW" sz="2400" dirty="0">
                <a:solidFill>
                  <a:schemeClr val="tx1">
                    <a:lumMod val="75000"/>
                    <a:lumOff val="25000"/>
                  </a:schemeClr>
                </a:solidFill>
                <a:cs typeface="+mn-ea"/>
                <a:sym typeface="+mn-lt"/>
              </a:rPr>
              <a:t>領域有限，無法使各科系皆參與其計畫</a:t>
            </a:r>
            <a:endParaRPr lang="en-US" altLang="zh-TW" sz="2400" dirty="0">
              <a:solidFill>
                <a:schemeClr val="tx1">
                  <a:lumMod val="75000"/>
                  <a:lumOff val="25000"/>
                </a:schemeClr>
              </a:solidFill>
              <a:cs typeface="+mn-ea"/>
              <a:sym typeface="+mn-lt"/>
            </a:endParaRPr>
          </a:p>
          <a:p>
            <a:pPr marL="514350" indent="-514350">
              <a:spcBef>
                <a:spcPts val="1000"/>
              </a:spcBef>
              <a:buFont typeface="+mj-lt"/>
              <a:buAutoNum type="arabicPeriod"/>
            </a:pPr>
            <a:r>
              <a:rPr lang="zh-TW" altLang="zh-TW" sz="2400" dirty="0">
                <a:solidFill>
                  <a:schemeClr val="tx1">
                    <a:lumMod val="75000"/>
                    <a:lumOff val="25000"/>
                  </a:schemeClr>
                </a:solidFill>
                <a:cs typeface="+mn-ea"/>
                <a:sym typeface="+mn-lt"/>
              </a:rPr>
              <a:t>部分職場學習為</a:t>
            </a:r>
            <a:r>
              <a:rPr lang="zh-CN" altLang="en-US" sz="2400" dirty="0">
                <a:solidFill>
                  <a:schemeClr val="tx1">
                    <a:lumMod val="75000"/>
                    <a:lumOff val="25000"/>
                  </a:schemeClr>
                </a:solidFill>
                <a:cs typeface="+mn-ea"/>
                <a:sym typeface="+mn-lt"/>
              </a:rPr>
              <a:t>缺乏專業之</a:t>
            </a:r>
            <a:r>
              <a:rPr lang="zh-TW" altLang="zh-TW" sz="2400" dirty="0">
                <a:solidFill>
                  <a:schemeClr val="tx1">
                    <a:lumMod val="75000"/>
                    <a:lumOff val="25000"/>
                  </a:schemeClr>
                </a:solidFill>
                <a:cs typeface="+mn-ea"/>
                <a:sym typeface="+mn-lt"/>
              </a:rPr>
              <a:t>基礎工作</a:t>
            </a:r>
            <a:endParaRPr lang="zh-TW" altLang="en-US" sz="2400" dirty="0">
              <a:solidFill>
                <a:schemeClr val="tx1">
                  <a:lumMod val="75000"/>
                  <a:lumOff val="25000"/>
                </a:schemeClr>
              </a:solidFill>
              <a:cs typeface="+mn-ea"/>
              <a:sym typeface="+mn-lt"/>
            </a:endParaRPr>
          </a:p>
        </p:txBody>
      </p:sp>
      <p:sp>
        <p:nvSpPr>
          <p:cNvPr id="16" name="矩形 15">
            <a:extLst>
              <a:ext uri="{FF2B5EF4-FFF2-40B4-BE49-F238E27FC236}">
                <a16:creationId xmlns:a16="http://schemas.microsoft.com/office/drawing/2014/main" id="{817A8535-B20B-AD42-A17C-23A6ECEB39B1}"/>
              </a:ext>
            </a:extLst>
          </p:cNvPr>
          <p:cNvSpPr/>
          <p:nvPr/>
        </p:nvSpPr>
        <p:spPr>
          <a:xfrm>
            <a:off x="-362857" y="1262069"/>
            <a:ext cx="13033828" cy="4791889"/>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2438" dirty="0">
              <a:cs typeface="+mn-ea"/>
              <a:sym typeface="+mn-lt"/>
            </a:endParaRPr>
          </a:p>
        </p:txBody>
      </p:sp>
      <p:sp>
        <p:nvSpPr>
          <p:cNvPr id="17" name="內容版面配置區 2">
            <a:extLst>
              <a:ext uri="{FF2B5EF4-FFF2-40B4-BE49-F238E27FC236}">
                <a16:creationId xmlns:a16="http://schemas.microsoft.com/office/drawing/2014/main" id="{482A431A-1B96-0947-89D3-E4D14E7BF8B3}"/>
              </a:ext>
            </a:extLst>
          </p:cNvPr>
          <p:cNvSpPr txBox="1">
            <a:spLocks/>
          </p:cNvSpPr>
          <p:nvPr/>
        </p:nvSpPr>
        <p:spPr>
          <a:xfrm>
            <a:off x="2039257" y="2499630"/>
            <a:ext cx="8229600" cy="2536625"/>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zh-TW" altLang="en-US" sz="6000" b="1" dirty="0">
                <a:solidFill>
                  <a:schemeClr val="bg1"/>
                </a:solidFill>
                <a:cs typeface="+mn-ea"/>
                <a:sym typeface="+mn-lt"/>
              </a:rPr>
              <a:t>建立專屬大學生的</a:t>
            </a:r>
            <a:endParaRPr lang="en-US" altLang="zh-TW" sz="6000" b="1" dirty="0">
              <a:solidFill>
                <a:schemeClr val="bg1"/>
              </a:solidFill>
              <a:cs typeface="+mn-ea"/>
              <a:sym typeface="+mn-lt"/>
            </a:endParaRPr>
          </a:p>
          <a:p>
            <a:pPr marL="0" indent="0" algn="ctr">
              <a:lnSpc>
                <a:spcPct val="150000"/>
              </a:lnSpc>
              <a:buFont typeface="Arial" panose="020B0604020202020204" pitchFamily="34" charset="0"/>
              <a:buNone/>
            </a:pPr>
            <a:r>
              <a:rPr lang="zh-TW" altLang="en-US" sz="6000" b="1" dirty="0">
                <a:solidFill>
                  <a:schemeClr val="bg1"/>
                </a:solidFill>
                <a:cs typeface="+mn-ea"/>
                <a:sym typeface="+mn-lt"/>
              </a:rPr>
              <a:t>職涯資訊教育平台</a:t>
            </a:r>
          </a:p>
        </p:txBody>
      </p:sp>
    </p:spTree>
    <p:extLst>
      <p:ext uri="{BB962C8B-B14F-4D97-AF65-F5344CB8AC3E}">
        <p14:creationId xmlns:p14="http://schemas.microsoft.com/office/powerpoint/2010/main" val="164272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H_Number_1"/>
          <p:cNvSpPr/>
          <p:nvPr/>
        </p:nvSpPr>
        <p:spPr>
          <a:xfrm>
            <a:off x="2512243" y="2337310"/>
            <a:ext cx="2184856" cy="218338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1500" b="1" dirty="0">
                <a:solidFill>
                  <a:schemeClr val="bg1"/>
                </a:solidFill>
                <a:cs typeface="+mn-ea"/>
                <a:sym typeface="+mn-lt"/>
              </a:rPr>
              <a:t>03</a:t>
            </a:r>
            <a:endParaRPr lang="zh-CN" altLang="en-US" sz="11500" b="1" dirty="0">
              <a:solidFill>
                <a:schemeClr val="bg1"/>
              </a:solidFill>
              <a:cs typeface="+mn-ea"/>
              <a:sym typeface="+mn-lt"/>
            </a:endParaRPr>
          </a:p>
        </p:txBody>
      </p:sp>
      <p:sp>
        <p:nvSpPr>
          <p:cNvPr id="22" name="MH_Entry_1"/>
          <p:cNvSpPr/>
          <p:nvPr/>
        </p:nvSpPr>
        <p:spPr>
          <a:xfrm>
            <a:off x="4875954" y="2340236"/>
            <a:ext cx="4803803" cy="845899"/>
          </a:xfrm>
          <a:prstGeom prst="roundRect">
            <a:avLst>
              <a:gd name="adj" fmla="val 0"/>
            </a:avLst>
          </a:prstGeom>
          <a:noFill/>
          <a:ln>
            <a:solidFill>
              <a:srgbClr val="50C8A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sz="3200" b="1" spc="200" dirty="0">
                <a:solidFill>
                  <a:schemeClr val="tx1">
                    <a:lumMod val="65000"/>
                    <a:lumOff val="35000"/>
                  </a:schemeClr>
                </a:solidFill>
                <a:cs typeface="+mn-ea"/>
                <a:sym typeface="+mn-lt"/>
              </a:rPr>
              <a:t>我方之解決方案</a:t>
            </a:r>
            <a:endParaRPr lang="zh-CN" altLang="en-US" sz="3200" b="1" spc="200" dirty="0">
              <a:solidFill>
                <a:schemeClr val="tx1">
                  <a:lumMod val="65000"/>
                  <a:lumOff val="35000"/>
                </a:schemeClr>
              </a:solidFill>
              <a:cs typeface="+mn-ea"/>
              <a:sym typeface="+mn-lt"/>
            </a:endParaRPr>
          </a:p>
        </p:txBody>
      </p:sp>
      <p:sp>
        <p:nvSpPr>
          <p:cNvPr id="23" name="矩形 22"/>
          <p:cNvSpPr/>
          <p:nvPr/>
        </p:nvSpPr>
        <p:spPr>
          <a:xfrm>
            <a:off x="4868697" y="3404567"/>
            <a:ext cx="4776507" cy="972961"/>
          </a:xfrm>
          <a:prstGeom prst="rect">
            <a:avLst/>
          </a:prstGeom>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buClr>
                <a:srgbClr val="00B050"/>
              </a:buClr>
              <a:buSzPct val="80000"/>
              <a:defRPr/>
            </a:pPr>
            <a:r>
              <a:rPr lang="en-US" altLang="zh-TW" sz="2000" b="1" dirty="0">
                <a:solidFill>
                  <a:schemeClr val="tx1">
                    <a:lumMod val="75000"/>
                    <a:lumOff val="25000"/>
                  </a:schemeClr>
                </a:solidFill>
                <a:cs typeface="+mn-ea"/>
                <a:sym typeface="+mn-lt"/>
              </a:rPr>
              <a:t>EWS</a:t>
            </a:r>
            <a:r>
              <a:rPr lang="zh-CN" altLang="en-US" sz="2000" b="1" dirty="0">
                <a:solidFill>
                  <a:schemeClr val="tx1">
                    <a:lumMod val="75000"/>
                    <a:lumOff val="25000"/>
                  </a:schemeClr>
                </a:solidFill>
                <a:cs typeface="+mn-ea"/>
                <a:sym typeface="+mn-lt"/>
              </a:rPr>
              <a:t>職場經驗教育平台構想</a:t>
            </a:r>
          </a:p>
        </p:txBody>
      </p:sp>
    </p:spTree>
    <p:extLst>
      <p:ext uri="{BB962C8B-B14F-4D97-AF65-F5344CB8AC3E}">
        <p14:creationId xmlns:p14="http://schemas.microsoft.com/office/powerpoint/2010/main" val="15935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randombar(horizontal)">
                                      <p:cBhvr>
                                        <p:cTn id="11" dur="500"/>
                                        <p:tgtEl>
                                          <p:spTgt spid="2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F48E8ED-D809-6E41-8677-5BA6DC4FD267}"/>
              </a:ext>
            </a:extLst>
          </p:cNvPr>
          <p:cNvSpPr txBox="1">
            <a:spLocks/>
          </p:cNvSpPr>
          <p:nvPr/>
        </p:nvSpPr>
        <p:spPr>
          <a:xfrm>
            <a:off x="-317260" y="2552245"/>
            <a:ext cx="12826520" cy="254888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ltLang="zh-TW" sz="6000" b="1" dirty="0">
                <a:solidFill>
                  <a:schemeClr val="bg2">
                    <a:lumMod val="25000"/>
                  </a:schemeClr>
                </a:solidFill>
                <a:cs typeface="+mn-ea"/>
                <a:sym typeface="+mn-lt"/>
              </a:rPr>
              <a:t>EWS</a:t>
            </a:r>
            <a:r>
              <a:rPr lang="zh-TW" altLang="en-US" sz="6000" b="1" dirty="0">
                <a:solidFill>
                  <a:schemeClr val="bg2">
                    <a:lumMod val="25000"/>
                  </a:schemeClr>
                </a:solidFill>
                <a:cs typeface="+mn-ea"/>
                <a:sym typeface="+mn-lt"/>
              </a:rPr>
              <a:t> </a:t>
            </a:r>
            <a:r>
              <a:rPr lang="zh-TW" altLang="zh-TW" sz="6000" b="1" dirty="0">
                <a:solidFill>
                  <a:schemeClr val="bg2">
                    <a:lumMod val="25000"/>
                  </a:schemeClr>
                </a:solidFill>
                <a:cs typeface="+mn-ea"/>
                <a:sym typeface="+mn-lt"/>
              </a:rPr>
              <a:t>職場經驗教育平台</a:t>
            </a:r>
            <a:endParaRPr lang="en-US" altLang="zh-TW" sz="6000" b="1" dirty="0">
              <a:solidFill>
                <a:schemeClr val="bg2">
                  <a:lumMod val="25000"/>
                </a:schemeClr>
              </a:solidFill>
              <a:cs typeface="+mn-ea"/>
              <a:sym typeface="+mn-lt"/>
            </a:endParaRPr>
          </a:p>
        </p:txBody>
      </p:sp>
      <p:sp>
        <p:nvSpPr>
          <p:cNvPr id="4" name="矩形 3">
            <a:extLst>
              <a:ext uri="{FF2B5EF4-FFF2-40B4-BE49-F238E27FC236}">
                <a16:creationId xmlns:a16="http://schemas.microsoft.com/office/drawing/2014/main" id="{FD4525E6-6AFB-1E4F-8302-703EF02FB9B9}"/>
              </a:ext>
            </a:extLst>
          </p:cNvPr>
          <p:cNvSpPr/>
          <p:nvPr/>
        </p:nvSpPr>
        <p:spPr>
          <a:xfrm>
            <a:off x="3796332" y="3826685"/>
            <a:ext cx="4599336" cy="584775"/>
          </a:xfrm>
          <a:prstGeom prst="rect">
            <a:avLst/>
          </a:prstGeom>
        </p:spPr>
        <p:txBody>
          <a:bodyPr wrap="none">
            <a:spAutoFit/>
          </a:bodyPr>
          <a:lstStyle/>
          <a:p>
            <a:pPr algn="ctr"/>
            <a:r>
              <a:rPr lang="en-US" altLang="zh-TW" sz="3200" b="1" dirty="0">
                <a:solidFill>
                  <a:schemeClr val="accent1">
                    <a:lumMod val="75000"/>
                  </a:schemeClr>
                </a:solidFill>
                <a:cs typeface="+mn-ea"/>
                <a:sym typeface="+mn-lt"/>
              </a:rPr>
              <a:t>Experience Worth Sharing</a:t>
            </a:r>
            <a:endParaRPr lang="zh-TW" altLang="en-US" sz="3200" b="1" dirty="0">
              <a:solidFill>
                <a:schemeClr val="accent1">
                  <a:lumMod val="75000"/>
                </a:schemeClr>
              </a:solidFill>
              <a:cs typeface="+mn-ea"/>
              <a:sym typeface="+mn-lt"/>
            </a:endParaRPr>
          </a:p>
        </p:txBody>
      </p:sp>
    </p:spTree>
    <p:extLst>
      <p:ext uri="{BB962C8B-B14F-4D97-AF65-F5344CB8AC3E}">
        <p14:creationId xmlns:p14="http://schemas.microsoft.com/office/powerpoint/2010/main" val="3613256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2">
            <a:extLst>
              <a:ext uri="{FF2B5EF4-FFF2-40B4-BE49-F238E27FC236}">
                <a16:creationId xmlns:a16="http://schemas.microsoft.com/office/drawing/2014/main" id="{A886C11E-7351-D54A-BF22-DFAE5B7FAB83}"/>
              </a:ext>
            </a:extLst>
          </p:cNvPr>
          <p:cNvSpPr txBox="1">
            <a:spLocks/>
          </p:cNvSpPr>
          <p:nvPr/>
        </p:nvSpPr>
        <p:spPr>
          <a:xfrm>
            <a:off x="1219200" y="2095500"/>
            <a:ext cx="9753600" cy="2950633"/>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70000"/>
              </a:lnSpc>
              <a:buNone/>
            </a:pPr>
            <a:r>
              <a:rPr lang="zh-TW" altLang="en-US" sz="6000" b="1" dirty="0">
                <a:solidFill>
                  <a:schemeClr val="bg2">
                    <a:lumMod val="25000"/>
                  </a:schemeClr>
                </a:solidFill>
                <a:cs typeface="+mn-ea"/>
                <a:sym typeface="+mn-lt"/>
              </a:rPr>
              <a:t>讓每個在職場工作的人</a:t>
            </a:r>
            <a:endParaRPr lang="en-US" altLang="zh-TW" sz="6000" b="1" dirty="0">
              <a:solidFill>
                <a:schemeClr val="bg2">
                  <a:lumMod val="25000"/>
                </a:schemeClr>
              </a:solidFill>
              <a:cs typeface="+mn-ea"/>
              <a:sym typeface="+mn-lt"/>
            </a:endParaRPr>
          </a:p>
          <a:p>
            <a:pPr marL="0" indent="0" algn="ctr">
              <a:lnSpc>
                <a:spcPct val="170000"/>
              </a:lnSpc>
              <a:buNone/>
            </a:pPr>
            <a:r>
              <a:rPr lang="zh-TW" altLang="en-US" sz="6000" b="1" dirty="0">
                <a:solidFill>
                  <a:schemeClr val="bg2">
                    <a:lumMod val="25000"/>
                  </a:schemeClr>
                </a:solidFill>
                <a:cs typeface="+mn-ea"/>
                <a:sym typeface="+mn-lt"/>
              </a:rPr>
              <a:t>都能成為大學生的職涯探索導師</a:t>
            </a:r>
          </a:p>
        </p:txBody>
      </p:sp>
    </p:spTree>
    <p:extLst>
      <p:ext uri="{BB962C8B-B14F-4D97-AF65-F5344CB8AC3E}">
        <p14:creationId xmlns:p14="http://schemas.microsoft.com/office/powerpoint/2010/main" val="231859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字方塊 10">
            <a:extLst>
              <a:ext uri="{FF2B5EF4-FFF2-40B4-BE49-F238E27FC236}">
                <a16:creationId xmlns:a16="http://schemas.microsoft.com/office/drawing/2014/main" id="{F23590D7-EF1F-5941-9688-E416558592C5}"/>
              </a:ext>
            </a:extLst>
          </p:cNvPr>
          <p:cNvSpPr txBox="1"/>
          <p:nvPr/>
        </p:nvSpPr>
        <p:spPr>
          <a:xfrm>
            <a:off x="3489345" y="326553"/>
            <a:ext cx="5213312" cy="523348"/>
          </a:xfrm>
          <a:prstGeom prst="rect">
            <a:avLst/>
          </a:prstGeom>
          <a:noFill/>
        </p:spPr>
        <p:txBody>
          <a:bodyPr wrap="square" rtlCol="0">
            <a:spAutoFit/>
          </a:bodyPr>
          <a:lstStyle/>
          <a:p>
            <a:pPr algn="ctr"/>
            <a:r>
              <a:rPr kumimoji="1" lang="en-US" altLang="zh-TW" sz="2801" b="1" spc="301" dirty="0">
                <a:solidFill>
                  <a:schemeClr val="bg2">
                    <a:lumMod val="50000"/>
                  </a:schemeClr>
                </a:solidFill>
                <a:cs typeface="+mn-ea"/>
                <a:sym typeface="+mn-lt"/>
              </a:rPr>
              <a:t>EWS</a:t>
            </a:r>
            <a:r>
              <a:rPr kumimoji="1" lang="zh-TW" altLang="en-US" sz="2801" b="1" spc="301" dirty="0">
                <a:solidFill>
                  <a:schemeClr val="bg2">
                    <a:lumMod val="50000"/>
                  </a:schemeClr>
                </a:solidFill>
                <a:cs typeface="+mn-ea"/>
                <a:sym typeface="+mn-lt"/>
              </a:rPr>
              <a:t>職場經驗教育平台</a:t>
            </a:r>
          </a:p>
        </p:txBody>
      </p:sp>
      <p:sp>
        <p:nvSpPr>
          <p:cNvPr id="12" name="文字方塊 11">
            <a:extLst>
              <a:ext uri="{FF2B5EF4-FFF2-40B4-BE49-F238E27FC236}">
                <a16:creationId xmlns:a16="http://schemas.microsoft.com/office/drawing/2014/main" id="{7DE062FC-C4E8-F946-913F-3F916E91D05A}"/>
              </a:ext>
            </a:extLst>
          </p:cNvPr>
          <p:cNvSpPr txBox="1"/>
          <p:nvPr/>
        </p:nvSpPr>
        <p:spPr>
          <a:xfrm>
            <a:off x="2729948" y="803800"/>
            <a:ext cx="6732104" cy="307777"/>
          </a:xfrm>
          <a:prstGeom prst="rect">
            <a:avLst/>
          </a:prstGeom>
          <a:noFill/>
        </p:spPr>
        <p:txBody>
          <a:bodyPr wrap="square" rtlCol="0">
            <a:spAutoFit/>
          </a:bodyPr>
          <a:lstStyle/>
          <a:p>
            <a:pPr algn="ctr"/>
            <a:r>
              <a:rPr kumimoji="1" lang="en-US" altLang="zh-TW" sz="1400" b="1" dirty="0">
                <a:solidFill>
                  <a:schemeClr val="bg2">
                    <a:lumMod val="75000"/>
                  </a:schemeClr>
                </a:solidFill>
                <a:cs typeface="+mn-ea"/>
                <a:sym typeface="+mn-lt"/>
              </a:rPr>
              <a:t>Experience</a:t>
            </a:r>
            <a:r>
              <a:rPr kumimoji="1" lang="zh-TW" altLang="en-US" sz="1400" b="1" dirty="0">
                <a:solidFill>
                  <a:schemeClr val="bg2">
                    <a:lumMod val="75000"/>
                  </a:schemeClr>
                </a:solidFill>
                <a:cs typeface="+mn-ea"/>
                <a:sym typeface="+mn-lt"/>
              </a:rPr>
              <a:t> </a:t>
            </a:r>
            <a:r>
              <a:rPr kumimoji="1" lang="en-US" altLang="zh-TW" sz="1400" b="1" dirty="0">
                <a:solidFill>
                  <a:schemeClr val="bg2">
                    <a:lumMod val="75000"/>
                  </a:schemeClr>
                </a:solidFill>
                <a:cs typeface="+mn-ea"/>
                <a:sym typeface="+mn-lt"/>
              </a:rPr>
              <a:t>Worth</a:t>
            </a:r>
            <a:r>
              <a:rPr kumimoji="1" lang="zh-TW" altLang="en-US" sz="1400" b="1" dirty="0">
                <a:solidFill>
                  <a:schemeClr val="bg2">
                    <a:lumMod val="75000"/>
                  </a:schemeClr>
                </a:solidFill>
                <a:cs typeface="+mn-ea"/>
                <a:sym typeface="+mn-lt"/>
              </a:rPr>
              <a:t> </a:t>
            </a:r>
            <a:r>
              <a:rPr kumimoji="1" lang="en-US" altLang="zh-TW" sz="1400" b="1" dirty="0">
                <a:solidFill>
                  <a:schemeClr val="bg2">
                    <a:lumMod val="75000"/>
                  </a:schemeClr>
                </a:solidFill>
                <a:cs typeface="+mn-ea"/>
                <a:sym typeface="+mn-lt"/>
              </a:rPr>
              <a:t>Sharing</a:t>
            </a:r>
            <a:r>
              <a:rPr kumimoji="1" lang="zh-TW" altLang="en-US" sz="1400" b="1" dirty="0">
                <a:solidFill>
                  <a:schemeClr val="bg2">
                    <a:lumMod val="75000"/>
                  </a:schemeClr>
                </a:solidFill>
                <a:cs typeface="+mn-ea"/>
                <a:sym typeface="+mn-lt"/>
              </a:rPr>
              <a:t>，一場以「分享」為名的大學教育改革</a:t>
            </a:r>
          </a:p>
        </p:txBody>
      </p:sp>
      <p:grpSp>
        <p:nvGrpSpPr>
          <p:cNvPr id="26" name="群組 25">
            <a:extLst>
              <a:ext uri="{FF2B5EF4-FFF2-40B4-BE49-F238E27FC236}">
                <a16:creationId xmlns:a16="http://schemas.microsoft.com/office/drawing/2014/main" id="{DBC07972-EE73-324E-956C-C4BD6BD767A7}"/>
              </a:ext>
            </a:extLst>
          </p:cNvPr>
          <p:cNvGrpSpPr/>
          <p:nvPr/>
        </p:nvGrpSpPr>
        <p:grpSpPr>
          <a:xfrm>
            <a:off x="-45230" y="1227216"/>
            <a:ext cx="12237235" cy="5630790"/>
            <a:chOff x="-45230" y="1227216"/>
            <a:chExt cx="12237235" cy="5630790"/>
          </a:xfrm>
        </p:grpSpPr>
        <p:sp>
          <p:nvSpPr>
            <p:cNvPr id="2" name="矩形 1">
              <a:extLst>
                <a:ext uri="{FF2B5EF4-FFF2-40B4-BE49-F238E27FC236}">
                  <a16:creationId xmlns:a16="http://schemas.microsoft.com/office/drawing/2014/main" id="{A42A7BF8-108A-8443-90E5-E05BE5483D05}"/>
                </a:ext>
              </a:extLst>
            </p:cNvPr>
            <p:cNvSpPr/>
            <p:nvPr/>
          </p:nvSpPr>
          <p:spPr>
            <a:xfrm>
              <a:off x="3" y="1227221"/>
              <a:ext cx="2993572" cy="5630785"/>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b="1">
                <a:cs typeface="+mn-ea"/>
                <a:sym typeface="+mn-lt"/>
              </a:endParaRPr>
            </a:p>
          </p:txBody>
        </p:sp>
        <p:sp>
          <p:nvSpPr>
            <p:cNvPr id="3" name="矩形 2">
              <a:extLst>
                <a:ext uri="{FF2B5EF4-FFF2-40B4-BE49-F238E27FC236}">
                  <a16:creationId xmlns:a16="http://schemas.microsoft.com/office/drawing/2014/main" id="{3651C0B9-A550-7E46-BCD6-AFD757B5930F}"/>
                </a:ext>
              </a:extLst>
            </p:cNvPr>
            <p:cNvSpPr/>
            <p:nvPr/>
          </p:nvSpPr>
          <p:spPr>
            <a:xfrm>
              <a:off x="9198433" y="1227221"/>
              <a:ext cx="2993572" cy="5630779"/>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b="1" dirty="0">
                <a:solidFill>
                  <a:srgbClr val="F9F9F9"/>
                </a:solidFill>
                <a:cs typeface="+mn-ea"/>
                <a:sym typeface="+mn-lt"/>
              </a:endParaRPr>
            </a:p>
          </p:txBody>
        </p:sp>
        <p:sp>
          <p:nvSpPr>
            <p:cNvPr id="4" name="矩形 3">
              <a:extLst>
                <a:ext uri="{FF2B5EF4-FFF2-40B4-BE49-F238E27FC236}">
                  <a16:creationId xmlns:a16="http://schemas.microsoft.com/office/drawing/2014/main" id="{9040265F-F898-1546-9F72-2CB340707C15}"/>
                </a:ext>
              </a:extLst>
            </p:cNvPr>
            <p:cNvSpPr/>
            <p:nvPr/>
          </p:nvSpPr>
          <p:spPr>
            <a:xfrm>
              <a:off x="2993577" y="1227216"/>
              <a:ext cx="6204859" cy="5630784"/>
            </a:xfrm>
            <a:prstGeom prst="rect">
              <a:avLst/>
            </a:prstGeom>
            <a:solidFill>
              <a:srgbClr val="FFF6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b="1">
                <a:cs typeface="+mn-ea"/>
                <a:sym typeface="+mn-lt"/>
              </a:endParaRPr>
            </a:p>
          </p:txBody>
        </p:sp>
        <p:cxnSp>
          <p:nvCxnSpPr>
            <p:cNvPr id="5" name="直線接點 4">
              <a:extLst>
                <a:ext uri="{FF2B5EF4-FFF2-40B4-BE49-F238E27FC236}">
                  <a16:creationId xmlns:a16="http://schemas.microsoft.com/office/drawing/2014/main" id="{7DFFBEB5-3EA2-C14B-89F9-5EC85C8996E9}"/>
                </a:ext>
              </a:extLst>
            </p:cNvPr>
            <p:cNvCxnSpPr>
              <a:cxnSpLocks/>
            </p:cNvCxnSpPr>
            <p:nvPr/>
          </p:nvCxnSpPr>
          <p:spPr>
            <a:xfrm flipH="1">
              <a:off x="8330414" y="4190730"/>
              <a:ext cx="1264875" cy="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 name="文字方塊 5">
              <a:extLst>
                <a:ext uri="{FF2B5EF4-FFF2-40B4-BE49-F238E27FC236}">
                  <a16:creationId xmlns:a16="http://schemas.microsoft.com/office/drawing/2014/main" id="{8899CDBE-187A-FC46-88D0-A1E0CF187421}"/>
                </a:ext>
              </a:extLst>
            </p:cNvPr>
            <p:cNvSpPr txBox="1"/>
            <p:nvPr/>
          </p:nvSpPr>
          <p:spPr>
            <a:xfrm>
              <a:off x="396858" y="2151454"/>
              <a:ext cx="2199860"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分享者招募 </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7" name="文字方塊 6">
              <a:extLst>
                <a:ext uri="{FF2B5EF4-FFF2-40B4-BE49-F238E27FC236}">
                  <a16:creationId xmlns:a16="http://schemas.microsoft.com/office/drawing/2014/main" id="{713CE6BF-D772-1141-9B3B-D64984900C7F}"/>
                </a:ext>
              </a:extLst>
            </p:cNvPr>
            <p:cNvSpPr txBox="1"/>
            <p:nvPr/>
          </p:nvSpPr>
          <p:spPr>
            <a:xfrm>
              <a:off x="4873847" y="1521819"/>
              <a:ext cx="2444315"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a:t>
              </a:r>
              <a:r>
                <a:rPr kumimoji="1" lang="zh-CN" altLang="en-US" sz="2400" b="1" dirty="0">
                  <a:solidFill>
                    <a:schemeClr val="bg2">
                      <a:lumMod val="50000"/>
                    </a:schemeClr>
                  </a:solidFill>
                  <a:cs typeface="+mn-ea"/>
                  <a:sym typeface="+mn-lt"/>
                </a:rPr>
                <a:t>線上經驗分享</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8" name="文字方塊 7">
              <a:extLst>
                <a:ext uri="{FF2B5EF4-FFF2-40B4-BE49-F238E27FC236}">
                  <a16:creationId xmlns:a16="http://schemas.microsoft.com/office/drawing/2014/main" id="{3DD6386A-7BCC-C843-91B2-62BA30E24D4D}"/>
                </a:ext>
              </a:extLst>
            </p:cNvPr>
            <p:cNvSpPr txBox="1"/>
            <p:nvPr/>
          </p:nvSpPr>
          <p:spPr>
            <a:xfrm>
              <a:off x="4873847" y="4032239"/>
              <a:ext cx="2444315"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a:t>
              </a:r>
              <a:r>
                <a:rPr kumimoji="1" lang="zh-CN" altLang="en-US" sz="2400" b="1" dirty="0">
                  <a:solidFill>
                    <a:schemeClr val="bg2">
                      <a:lumMod val="50000"/>
                    </a:schemeClr>
                  </a:solidFill>
                  <a:cs typeface="+mn-ea"/>
                  <a:sym typeface="+mn-lt"/>
                </a:rPr>
                <a:t>線下互動媒合</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9" name="文字方塊 8">
              <a:extLst>
                <a:ext uri="{FF2B5EF4-FFF2-40B4-BE49-F238E27FC236}">
                  <a16:creationId xmlns:a16="http://schemas.microsoft.com/office/drawing/2014/main" id="{90770F92-4E18-DE41-8BD5-C4392C8BC9FE}"/>
                </a:ext>
              </a:extLst>
            </p:cNvPr>
            <p:cNvSpPr txBox="1"/>
            <p:nvPr/>
          </p:nvSpPr>
          <p:spPr>
            <a:xfrm>
              <a:off x="9692683" y="2151454"/>
              <a:ext cx="2199860"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a:t>
              </a:r>
              <a:r>
                <a:rPr kumimoji="1" lang="zh-CN" altLang="en-US" sz="2400" b="1" dirty="0">
                  <a:solidFill>
                    <a:schemeClr val="bg2">
                      <a:lumMod val="50000"/>
                    </a:schemeClr>
                  </a:solidFill>
                  <a:cs typeface="+mn-ea"/>
                  <a:sym typeface="+mn-lt"/>
                </a:rPr>
                <a:t>迷惘大學生</a:t>
              </a:r>
              <a:r>
                <a:rPr kumimoji="1" lang="zh-TW" altLang="en-US" sz="2400" b="1" dirty="0">
                  <a:solidFill>
                    <a:schemeClr val="bg2">
                      <a:lumMod val="50000"/>
                    </a:schemeClr>
                  </a:solidFill>
                  <a:cs typeface="+mn-ea"/>
                  <a:sym typeface="+mn-lt"/>
                </a:rPr>
                <a:t> </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cxnSp>
          <p:nvCxnSpPr>
            <p:cNvPr id="10" name="直線接點 9">
              <a:extLst>
                <a:ext uri="{FF2B5EF4-FFF2-40B4-BE49-F238E27FC236}">
                  <a16:creationId xmlns:a16="http://schemas.microsoft.com/office/drawing/2014/main" id="{36C9004B-7B63-B849-9E0A-CCBD047B26A9}"/>
                </a:ext>
              </a:extLst>
            </p:cNvPr>
            <p:cNvCxnSpPr>
              <a:cxnSpLocks/>
            </p:cNvCxnSpPr>
            <p:nvPr/>
          </p:nvCxnSpPr>
          <p:spPr>
            <a:xfrm>
              <a:off x="2596723" y="4190730"/>
              <a:ext cx="1333975" cy="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13" name="圖片 12">
              <a:extLst>
                <a:ext uri="{FF2B5EF4-FFF2-40B4-BE49-F238E27FC236}">
                  <a16:creationId xmlns:a16="http://schemas.microsoft.com/office/drawing/2014/main" id="{D5D1BA7D-E14A-734B-A2EB-195A73AE61F6}"/>
                </a:ext>
              </a:extLst>
            </p:cNvPr>
            <p:cNvPicPr>
              <a:picLocks noChangeAspect="1"/>
            </p:cNvPicPr>
            <p:nvPr/>
          </p:nvPicPr>
          <p:blipFill>
            <a:blip r:embed="rId2"/>
            <a:stretch>
              <a:fillRect/>
            </a:stretch>
          </p:blipFill>
          <p:spPr>
            <a:xfrm>
              <a:off x="7002834" y="4788521"/>
              <a:ext cx="1179485" cy="1179485"/>
            </a:xfrm>
            <a:prstGeom prst="rect">
              <a:avLst/>
            </a:prstGeom>
          </p:spPr>
        </p:pic>
        <p:pic>
          <p:nvPicPr>
            <p:cNvPr id="14" name="圖片 13">
              <a:extLst>
                <a:ext uri="{FF2B5EF4-FFF2-40B4-BE49-F238E27FC236}">
                  <a16:creationId xmlns:a16="http://schemas.microsoft.com/office/drawing/2014/main" id="{17D7AEFE-A5E6-1648-8B47-8893B4536B54}"/>
                </a:ext>
              </a:extLst>
            </p:cNvPr>
            <p:cNvPicPr>
              <a:picLocks noChangeAspect="1"/>
            </p:cNvPicPr>
            <p:nvPr/>
          </p:nvPicPr>
          <p:blipFill>
            <a:blip r:embed="rId3"/>
            <a:stretch>
              <a:fillRect/>
            </a:stretch>
          </p:blipFill>
          <p:spPr>
            <a:xfrm>
              <a:off x="4199091" y="2080181"/>
              <a:ext cx="1243577" cy="1243577"/>
            </a:xfrm>
            <a:prstGeom prst="rect">
              <a:avLst/>
            </a:prstGeom>
          </p:spPr>
        </p:pic>
        <p:pic>
          <p:nvPicPr>
            <p:cNvPr id="15" name="圖片 14">
              <a:extLst>
                <a:ext uri="{FF2B5EF4-FFF2-40B4-BE49-F238E27FC236}">
                  <a16:creationId xmlns:a16="http://schemas.microsoft.com/office/drawing/2014/main" id="{40E47522-377F-8144-83A6-DBB38321B10E}"/>
                </a:ext>
              </a:extLst>
            </p:cNvPr>
            <p:cNvPicPr>
              <a:picLocks noChangeAspect="1"/>
            </p:cNvPicPr>
            <p:nvPr/>
          </p:nvPicPr>
          <p:blipFill>
            <a:blip r:embed="rId4"/>
            <a:stretch>
              <a:fillRect/>
            </a:stretch>
          </p:blipFill>
          <p:spPr>
            <a:xfrm>
              <a:off x="9885693" y="2819539"/>
              <a:ext cx="1813845" cy="1813845"/>
            </a:xfrm>
            <a:prstGeom prst="rect">
              <a:avLst/>
            </a:prstGeom>
          </p:spPr>
        </p:pic>
        <p:pic>
          <p:nvPicPr>
            <p:cNvPr id="16" name="圖片 15">
              <a:extLst>
                <a:ext uri="{FF2B5EF4-FFF2-40B4-BE49-F238E27FC236}">
                  <a16:creationId xmlns:a16="http://schemas.microsoft.com/office/drawing/2014/main" id="{FFB66156-281D-B646-B0F6-208496BF05B2}"/>
                </a:ext>
              </a:extLst>
            </p:cNvPr>
            <p:cNvPicPr>
              <a:picLocks noChangeAspect="1"/>
            </p:cNvPicPr>
            <p:nvPr/>
          </p:nvPicPr>
          <p:blipFill>
            <a:blip r:embed="rId5"/>
            <a:stretch>
              <a:fillRect/>
            </a:stretch>
          </p:blipFill>
          <p:spPr>
            <a:xfrm>
              <a:off x="620830" y="2918050"/>
              <a:ext cx="1751914" cy="1751914"/>
            </a:xfrm>
            <a:prstGeom prst="rect">
              <a:avLst/>
            </a:prstGeom>
          </p:spPr>
        </p:pic>
        <p:pic>
          <p:nvPicPr>
            <p:cNvPr id="17" name="圖片 16">
              <a:extLst>
                <a:ext uri="{FF2B5EF4-FFF2-40B4-BE49-F238E27FC236}">
                  <a16:creationId xmlns:a16="http://schemas.microsoft.com/office/drawing/2014/main" id="{77C3BEEC-F797-A941-A8FF-7E3FA70AC090}"/>
                </a:ext>
              </a:extLst>
            </p:cNvPr>
            <p:cNvPicPr>
              <a:picLocks noChangeAspect="1"/>
            </p:cNvPicPr>
            <p:nvPr/>
          </p:nvPicPr>
          <p:blipFill>
            <a:blip r:embed="rId6"/>
            <a:stretch>
              <a:fillRect/>
            </a:stretch>
          </p:blipFill>
          <p:spPr>
            <a:xfrm>
              <a:off x="6863249" y="2066109"/>
              <a:ext cx="1282535" cy="1282535"/>
            </a:xfrm>
            <a:prstGeom prst="rect">
              <a:avLst/>
            </a:prstGeom>
          </p:spPr>
        </p:pic>
        <p:sp>
          <p:nvSpPr>
            <p:cNvPr id="18" name="文字方塊 17">
              <a:extLst>
                <a:ext uri="{FF2B5EF4-FFF2-40B4-BE49-F238E27FC236}">
                  <a16:creationId xmlns:a16="http://schemas.microsoft.com/office/drawing/2014/main" id="{C70D0F35-2EF3-2C40-B3E2-33ABC0808938}"/>
                </a:ext>
              </a:extLst>
            </p:cNvPr>
            <p:cNvSpPr txBox="1"/>
            <p:nvPr/>
          </p:nvSpPr>
          <p:spPr>
            <a:xfrm>
              <a:off x="3324092" y="6189217"/>
              <a:ext cx="2993567"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平台舉辦之論壇、講座</a:t>
              </a:r>
            </a:p>
          </p:txBody>
        </p:sp>
        <p:sp>
          <p:nvSpPr>
            <p:cNvPr id="19" name="文字方塊 18">
              <a:extLst>
                <a:ext uri="{FF2B5EF4-FFF2-40B4-BE49-F238E27FC236}">
                  <a16:creationId xmlns:a16="http://schemas.microsoft.com/office/drawing/2014/main" id="{A79BE7BC-9DB3-9F4E-852F-7CBFCB196E3F}"/>
                </a:ext>
              </a:extLst>
            </p:cNvPr>
            <p:cNvSpPr txBox="1"/>
            <p:nvPr/>
          </p:nvSpPr>
          <p:spPr>
            <a:xfrm>
              <a:off x="6096000" y="6189905"/>
              <a:ext cx="2915406"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個別邀約交流</a:t>
              </a:r>
            </a:p>
          </p:txBody>
        </p:sp>
        <p:sp>
          <p:nvSpPr>
            <p:cNvPr id="20" name="文字方塊 19">
              <a:extLst>
                <a:ext uri="{FF2B5EF4-FFF2-40B4-BE49-F238E27FC236}">
                  <a16:creationId xmlns:a16="http://schemas.microsoft.com/office/drawing/2014/main" id="{76EE91F1-12E4-F346-93BE-19BCB1395665}"/>
                </a:ext>
              </a:extLst>
            </p:cNvPr>
            <p:cNvSpPr txBox="1"/>
            <p:nvPr/>
          </p:nvSpPr>
          <p:spPr>
            <a:xfrm>
              <a:off x="3421492" y="3474396"/>
              <a:ext cx="2798773"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錄製影片分享工作經驗</a:t>
              </a:r>
            </a:p>
          </p:txBody>
        </p:sp>
        <p:sp>
          <p:nvSpPr>
            <p:cNvPr id="21" name="文字方塊 20">
              <a:extLst>
                <a:ext uri="{FF2B5EF4-FFF2-40B4-BE49-F238E27FC236}">
                  <a16:creationId xmlns:a16="http://schemas.microsoft.com/office/drawing/2014/main" id="{96D216EC-9490-0043-91AF-24457CD1FA6D}"/>
                </a:ext>
              </a:extLst>
            </p:cNvPr>
            <p:cNvSpPr txBox="1"/>
            <p:nvPr/>
          </p:nvSpPr>
          <p:spPr>
            <a:xfrm>
              <a:off x="6175014" y="3444081"/>
              <a:ext cx="2798773"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直播問答活動</a:t>
              </a:r>
            </a:p>
          </p:txBody>
        </p:sp>
        <p:sp>
          <p:nvSpPr>
            <p:cNvPr id="22" name="文字方塊 21">
              <a:extLst>
                <a:ext uri="{FF2B5EF4-FFF2-40B4-BE49-F238E27FC236}">
                  <a16:creationId xmlns:a16="http://schemas.microsoft.com/office/drawing/2014/main" id="{1A72C4BE-4463-834F-A82E-91CAE6B3AC2B}"/>
                </a:ext>
              </a:extLst>
            </p:cNvPr>
            <p:cNvSpPr txBox="1"/>
            <p:nvPr/>
          </p:nvSpPr>
          <p:spPr>
            <a:xfrm>
              <a:off x="9393229" y="4712866"/>
              <a:ext cx="2798773" cy="975011"/>
            </a:xfrm>
            <a:prstGeom prst="rect">
              <a:avLst/>
            </a:prstGeom>
            <a:noFill/>
          </p:spPr>
          <p:txBody>
            <a:bodyPr wrap="square" rtlCol="0">
              <a:spAutoFit/>
            </a:bodyPr>
            <a:lstStyle/>
            <a:p>
              <a:pPr algn="ctr">
                <a:lnSpc>
                  <a:spcPct val="150000"/>
                </a:lnSpc>
              </a:pPr>
              <a:r>
                <a:rPr kumimoji="1" lang="zh-TW" altLang="en-US" sz="2000" b="1" dirty="0">
                  <a:solidFill>
                    <a:schemeClr val="bg2">
                      <a:lumMod val="50000"/>
                    </a:schemeClr>
                  </a:solidFill>
                  <a:cs typeface="+mn-ea"/>
                  <a:sym typeface="+mn-lt"/>
                </a:rPr>
                <a:t>對未來迷惘大學生</a:t>
              </a:r>
              <a:endParaRPr kumimoji="1" lang="en-US" altLang="zh-TW" sz="2000" b="1" dirty="0">
                <a:solidFill>
                  <a:schemeClr val="bg2">
                    <a:lumMod val="50000"/>
                  </a:schemeClr>
                </a:solidFill>
                <a:cs typeface="+mn-ea"/>
                <a:sym typeface="+mn-lt"/>
              </a:endParaRPr>
            </a:p>
            <a:p>
              <a:pPr algn="ctr">
                <a:lnSpc>
                  <a:spcPct val="150000"/>
                </a:lnSpc>
              </a:pPr>
              <a:r>
                <a:rPr kumimoji="1" lang="zh-TW" altLang="en-US" sz="2000" b="1" dirty="0">
                  <a:solidFill>
                    <a:schemeClr val="bg2">
                      <a:lumMod val="50000"/>
                    </a:schemeClr>
                  </a:solidFill>
                  <a:cs typeface="+mn-ea"/>
                  <a:sym typeface="+mn-lt"/>
                </a:rPr>
                <a:t>推廣</a:t>
              </a:r>
              <a:r>
                <a:rPr kumimoji="1" lang="en-US" altLang="zh-TW" sz="2000" b="1" dirty="0">
                  <a:solidFill>
                    <a:schemeClr val="bg2">
                      <a:lumMod val="50000"/>
                    </a:schemeClr>
                  </a:solidFill>
                  <a:cs typeface="+mn-ea"/>
                  <a:sym typeface="+mn-lt"/>
                </a:rPr>
                <a:t>EWS</a:t>
              </a:r>
              <a:r>
                <a:rPr kumimoji="1" lang="zh-TW" altLang="en-US" sz="2000" b="1" dirty="0">
                  <a:solidFill>
                    <a:schemeClr val="bg2">
                      <a:lumMod val="50000"/>
                    </a:schemeClr>
                  </a:solidFill>
                  <a:cs typeface="+mn-ea"/>
                  <a:sym typeface="+mn-lt"/>
                </a:rPr>
                <a:t>平台</a:t>
              </a:r>
            </a:p>
          </p:txBody>
        </p:sp>
        <p:sp>
          <p:nvSpPr>
            <p:cNvPr id="23" name="文字方塊 22">
              <a:extLst>
                <a:ext uri="{FF2B5EF4-FFF2-40B4-BE49-F238E27FC236}">
                  <a16:creationId xmlns:a16="http://schemas.microsoft.com/office/drawing/2014/main" id="{FC35C971-EFD5-1646-A026-A8B772F39B7B}"/>
                </a:ext>
              </a:extLst>
            </p:cNvPr>
            <p:cNvSpPr txBox="1"/>
            <p:nvPr/>
          </p:nvSpPr>
          <p:spPr>
            <a:xfrm>
              <a:off x="-45230" y="4713267"/>
              <a:ext cx="3084037" cy="975011"/>
            </a:xfrm>
            <a:prstGeom prst="rect">
              <a:avLst/>
            </a:prstGeom>
            <a:noFill/>
          </p:spPr>
          <p:txBody>
            <a:bodyPr wrap="square" rtlCol="0">
              <a:spAutoFit/>
            </a:bodyPr>
            <a:lstStyle/>
            <a:p>
              <a:pPr algn="ctr">
                <a:lnSpc>
                  <a:spcPct val="150000"/>
                </a:lnSpc>
              </a:pPr>
              <a:r>
                <a:rPr kumimoji="1" lang="zh-TW" altLang="en-US" sz="2000" b="1" dirty="0">
                  <a:solidFill>
                    <a:schemeClr val="bg2">
                      <a:lumMod val="50000"/>
                    </a:schemeClr>
                  </a:solidFill>
                  <a:cs typeface="+mn-ea"/>
                  <a:sym typeface="+mn-lt"/>
                </a:rPr>
                <a:t>踏入職場之學長姐</a:t>
              </a:r>
              <a:endParaRPr kumimoji="1" lang="en-US" altLang="zh-TW" sz="2000" b="1" dirty="0">
                <a:solidFill>
                  <a:schemeClr val="bg2">
                    <a:lumMod val="50000"/>
                  </a:schemeClr>
                </a:solidFill>
                <a:cs typeface="+mn-ea"/>
                <a:sym typeface="+mn-lt"/>
              </a:endParaRPr>
            </a:p>
            <a:p>
              <a:pPr algn="ctr">
                <a:lnSpc>
                  <a:spcPct val="150000"/>
                </a:lnSpc>
              </a:pPr>
              <a:r>
                <a:rPr kumimoji="1" lang="zh-TW" altLang="en-US" sz="2000" b="1" dirty="0">
                  <a:solidFill>
                    <a:schemeClr val="bg2">
                      <a:lumMod val="50000"/>
                    </a:schemeClr>
                  </a:solidFill>
                  <a:cs typeface="+mn-ea"/>
                  <a:sym typeface="+mn-lt"/>
                </a:rPr>
                <a:t>有人才需求之企業</a:t>
              </a:r>
            </a:p>
          </p:txBody>
        </p:sp>
        <p:pic>
          <p:nvPicPr>
            <p:cNvPr id="24" name="圖片 23">
              <a:extLst>
                <a:ext uri="{FF2B5EF4-FFF2-40B4-BE49-F238E27FC236}">
                  <a16:creationId xmlns:a16="http://schemas.microsoft.com/office/drawing/2014/main" id="{96588730-5974-3649-B546-6FC51533D44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Lst>
            </a:blip>
            <a:srcRect l="15101" t="7886" r="13219" b="25308"/>
            <a:stretch/>
          </p:blipFill>
          <p:spPr>
            <a:xfrm>
              <a:off x="3990254" y="4426217"/>
              <a:ext cx="1661242" cy="1548307"/>
            </a:xfrm>
            <a:prstGeom prst="rect">
              <a:avLst/>
            </a:prstGeom>
          </p:spPr>
        </p:pic>
      </p:grpSp>
    </p:spTree>
    <p:extLst>
      <p:ext uri="{BB962C8B-B14F-4D97-AF65-F5344CB8AC3E}">
        <p14:creationId xmlns:p14="http://schemas.microsoft.com/office/powerpoint/2010/main" val="113763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字方塊 10">
            <a:extLst>
              <a:ext uri="{FF2B5EF4-FFF2-40B4-BE49-F238E27FC236}">
                <a16:creationId xmlns:a16="http://schemas.microsoft.com/office/drawing/2014/main" id="{F23590D7-EF1F-5941-9688-E416558592C5}"/>
              </a:ext>
            </a:extLst>
          </p:cNvPr>
          <p:cNvSpPr txBox="1"/>
          <p:nvPr/>
        </p:nvSpPr>
        <p:spPr>
          <a:xfrm>
            <a:off x="3489345" y="326553"/>
            <a:ext cx="5213312" cy="523348"/>
          </a:xfrm>
          <a:prstGeom prst="rect">
            <a:avLst/>
          </a:prstGeom>
          <a:noFill/>
        </p:spPr>
        <p:txBody>
          <a:bodyPr wrap="square" rtlCol="0">
            <a:spAutoFit/>
          </a:bodyPr>
          <a:lstStyle/>
          <a:p>
            <a:pPr algn="ctr"/>
            <a:r>
              <a:rPr kumimoji="1" lang="en-US" altLang="zh-TW" sz="2801" spc="301" dirty="0">
                <a:solidFill>
                  <a:schemeClr val="bg2">
                    <a:lumMod val="50000"/>
                  </a:schemeClr>
                </a:solidFill>
                <a:cs typeface="+mn-ea"/>
                <a:sym typeface="+mn-lt"/>
              </a:rPr>
              <a:t>EWS</a:t>
            </a:r>
            <a:r>
              <a:rPr kumimoji="1" lang="zh-TW" altLang="en-US" sz="2801" spc="301" dirty="0">
                <a:solidFill>
                  <a:schemeClr val="bg2">
                    <a:lumMod val="50000"/>
                  </a:schemeClr>
                </a:solidFill>
                <a:cs typeface="+mn-ea"/>
                <a:sym typeface="+mn-lt"/>
              </a:rPr>
              <a:t>職場經驗教育平台</a:t>
            </a:r>
          </a:p>
        </p:txBody>
      </p:sp>
      <p:sp>
        <p:nvSpPr>
          <p:cNvPr id="12" name="文字方塊 11">
            <a:extLst>
              <a:ext uri="{FF2B5EF4-FFF2-40B4-BE49-F238E27FC236}">
                <a16:creationId xmlns:a16="http://schemas.microsoft.com/office/drawing/2014/main" id="{7DE062FC-C4E8-F946-913F-3F916E91D05A}"/>
              </a:ext>
            </a:extLst>
          </p:cNvPr>
          <p:cNvSpPr txBox="1"/>
          <p:nvPr/>
        </p:nvSpPr>
        <p:spPr>
          <a:xfrm>
            <a:off x="2729948" y="803800"/>
            <a:ext cx="6732104" cy="307777"/>
          </a:xfrm>
          <a:prstGeom prst="rect">
            <a:avLst/>
          </a:prstGeom>
          <a:noFill/>
        </p:spPr>
        <p:txBody>
          <a:bodyPr wrap="square" rtlCol="0">
            <a:spAutoFit/>
          </a:bodyPr>
          <a:lstStyle/>
          <a:p>
            <a:pPr algn="ctr"/>
            <a:r>
              <a:rPr kumimoji="1" lang="en-US" altLang="zh-TW" sz="1400" dirty="0">
                <a:solidFill>
                  <a:schemeClr val="bg2">
                    <a:lumMod val="75000"/>
                  </a:schemeClr>
                </a:solidFill>
                <a:cs typeface="+mn-ea"/>
                <a:sym typeface="+mn-lt"/>
              </a:rPr>
              <a:t>Experience</a:t>
            </a:r>
            <a:r>
              <a:rPr kumimoji="1" lang="zh-TW" altLang="en-US" sz="1400" dirty="0">
                <a:solidFill>
                  <a:schemeClr val="bg2">
                    <a:lumMod val="75000"/>
                  </a:schemeClr>
                </a:solidFill>
                <a:cs typeface="+mn-ea"/>
                <a:sym typeface="+mn-lt"/>
              </a:rPr>
              <a:t> </a:t>
            </a:r>
            <a:r>
              <a:rPr kumimoji="1" lang="en-US" altLang="zh-TW" sz="1400" dirty="0">
                <a:solidFill>
                  <a:schemeClr val="bg2">
                    <a:lumMod val="75000"/>
                  </a:schemeClr>
                </a:solidFill>
                <a:cs typeface="+mn-ea"/>
                <a:sym typeface="+mn-lt"/>
              </a:rPr>
              <a:t>Worth</a:t>
            </a:r>
            <a:r>
              <a:rPr kumimoji="1" lang="zh-TW" altLang="en-US" sz="1400" dirty="0">
                <a:solidFill>
                  <a:schemeClr val="bg2">
                    <a:lumMod val="75000"/>
                  </a:schemeClr>
                </a:solidFill>
                <a:cs typeface="+mn-ea"/>
                <a:sym typeface="+mn-lt"/>
              </a:rPr>
              <a:t> </a:t>
            </a:r>
            <a:r>
              <a:rPr kumimoji="1" lang="en-US" altLang="zh-TW" sz="1400" dirty="0">
                <a:solidFill>
                  <a:schemeClr val="bg2">
                    <a:lumMod val="75000"/>
                  </a:schemeClr>
                </a:solidFill>
                <a:cs typeface="+mn-ea"/>
                <a:sym typeface="+mn-lt"/>
              </a:rPr>
              <a:t>Sharing</a:t>
            </a:r>
            <a:r>
              <a:rPr kumimoji="1" lang="zh-TW" altLang="en-US" sz="1400" dirty="0">
                <a:solidFill>
                  <a:schemeClr val="bg2">
                    <a:lumMod val="75000"/>
                  </a:schemeClr>
                </a:solidFill>
                <a:cs typeface="+mn-ea"/>
                <a:sym typeface="+mn-lt"/>
              </a:rPr>
              <a:t>，一場以「分享」為名的大學教育改革</a:t>
            </a:r>
          </a:p>
        </p:txBody>
      </p:sp>
      <p:grpSp>
        <p:nvGrpSpPr>
          <p:cNvPr id="26" name="群組 25">
            <a:extLst>
              <a:ext uri="{FF2B5EF4-FFF2-40B4-BE49-F238E27FC236}">
                <a16:creationId xmlns:a16="http://schemas.microsoft.com/office/drawing/2014/main" id="{DBC07972-EE73-324E-956C-C4BD6BD767A7}"/>
              </a:ext>
            </a:extLst>
          </p:cNvPr>
          <p:cNvGrpSpPr/>
          <p:nvPr/>
        </p:nvGrpSpPr>
        <p:grpSpPr>
          <a:xfrm>
            <a:off x="-45230" y="1227216"/>
            <a:ext cx="12237235" cy="5630790"/>
            <a:chOff x="-45230" y="1227216"/>
            <a:chExt cx="12237235" cy="5630790"/>
          </a:xfrm>
        </p:grpSpPr>
        <p:sp>
          <p:nvSpPr>
            <p:cNvPr id="2" name="矩形 1">
              <a:extLst>
                <a:ext uri="{FF2B5EF4-FFF2-40B4-BE49-F238E27FC236}">
                  <a16:creationId xmlns:a16="http://schemas.microsoft.com/office/drawing/2014/main" id="{A42A7BF8-108A-8443-90E5-E05BE5483D05}"/>
                </a:ext>
              </a:extLst>
            </p:cNvPr>
            <p:cNvSpPr/>
            <p:nvPr/>
          </p:nvSpPr>
          <p:spPr>
            <a:xfrm>
              <a:off x="3" y="1227221"/>
              <a:ext cx="2993572" cy="5630785"/>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a:cs typeface="+mn-ea"/>
                <a:sym typeface="+mn-lt"/>
              </a:endParaRPr>
            </a:p>
          </p:txBody>
        </p:sp>
        <p:sp>
          <p:nvSpPr>
            <p:cNvPr id="3" name="矩形 2">
              <a:extLst>
                <a:ext uri="{FF2B5EF4-FFF2-40B4-BE49-F238E27FC236}">
                  <a16:creationId xmlns:a16="http://schemas.microsoft.com/office/drawing/2014/main" id="{3651C0B9-A550-7E46-BCD6-AFD757B5930F}"/>
                </a:ext>
              </a:extLst>
            </p:cNvPr>
            <p:cNvSpPr/>
            <p:nvPr/>
          </p:nvSpPr>
          <p:spPr>
            <a:xfrm>
              <a:off x="9198433" y="1227221"/>
              <a:ext cx="2993572" cy="5630785"/>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a:solidFill>
                  <a:srgbClr val="F9F9F9"/>
                </a:solidFill>
                <a:cs typeface="+mn-ea"/>
                <a:sym typeface="+mn-lt"/>
              </a:endParaRPr>
            </a:p>
          </p:txBody>
        </p:sp>
        <p:sp>
          <p:nvSpPr>
            <p:cNvPr id="4" name="矩形 3">
              <a:extLst>
                <a:ext uri="{FF2B5EF4-FFF2-40B4-BE49-F238E27FC236}">
                  <a16:creationId xmlns:a16="http://schemas.microsoft.com/office/drawing/2014/main" id="{9040265F-F898-1546-9F72-2CB340707C15}"/>
                </a:ext>
              </a:extLst>
            </p:cNvPr>
            <p:cNvSpPr/>
            <p:nvPr/>
          </p:nvSpPr>
          <p:spPr>
            <a:xfrm>
              <a:off x="2993577" y="1227216"/>
              <a:ext cx="6204859" cy="5630784"/>
            </a:xfrm>
            <a:prstGeom prst="rect">
              <a:avLst/>
            </a:prstGeom>
            <a:solidFill>
              <a:srgbClr val="FFF6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a:cs typeface="+mn-ea"/>
                <a:sym typeface="+mn-lt"/>
              </a:endParaRPr>
            </a:p>
          </p:txBody>
        </p:sp>
        <p:cxnSp>
          <p:nvCxnSpPr>
            <p:cNvPr id="5" name="直線接點 4">
              <a:extLst>
                <a:ext uri="{FF2B5EF4-FFF2-40B4-BE49-F238E27FC236}">
                  <a16:creationId xmlns:a16="http://schemas.microsoft.com/office/drawing/2014/main" id="{7DFFBEB5-3EA2-C14B-89F9-5EC85C8996E9}"/>
                </a:ext>
              </a:extLst>
            </p:cNvPr>
            <p:cNvCxnSpPr>
              <a:cxnSpLocks/>
            </p:cNvCxnSpPr>
            <p:nvPr/>
          </p:nvCxnSpPr>
          <p:spPr>
            <a:xfrm flipH="1">
              <a:off x="8330414" y="4190730"/>
              <a:ext cx="1264875" cy="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 name="文字方塊 5">
              <a:extLst>
                <a:ext uri="{FF2B5EF4-FFF2-40B4-BE49-F238E27FC236}">
                  <a16:creationId xmlns:a16="http://schemas.microsoft.com/office/drawing/2014/main" id="{8899CDBE-187A-FC46-88D0-A1E0CF187421}"/>
                </a:ext>
              </a:extLst>
            </p:cNvPr>
            <p:cNvSpPr txBox="1"/>
            <p:nvPr/>
          </p:nvSpPr>
          <p:spPr>
            <a:xfrm>
              <a:off x="396858" y="2151454"/>
              <a:ext cx="2199860"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分享者招募 </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7" name="文字方塊 6">
              <a:extLst>
                <a:ext uri="{FF2B5EF4-FFF2-40B4-BE49-F238E27FC236}">
                  <a16:creationId xmlns:a16="http://schemas.microsoft.com/office/drawing/2014/main" id="{713CE6BF-D772-1141-9B3B-D64984900C7F}"/>
                </a:ext>
              </a:extLst>
            </p:cNvPr>
            <p:cNvSpPr txBox="1"/>
            <p:nvPr/>
          </p:nvSpPr>
          <p:spPr>
            <a:xfrm>
              <a:off x="4873847" y="1521819"/>
              <a:ext cx="2444315" cy="461665"/>
            </a:xfrm>
            <a:prstGeom prst="rect">
              <a:avLst/>
            </a:prstGeom>
            <a:noFill/>
          </p:spPr>
          <p:txBody>
            <a:bodyPr wrap="square" rtlCol="0">
              <a:spAutoFit/>
            </a:bodyPr>
            <a:lstStyle/>
            <a:p>
              <a:pPr algn="ctr"/>
              <a:r>
                <a:rPr kumimoji="1" lang="en-US" altLang="zh-TW" sz="2400" dirty="0">
                  <a:solidFill>
                    <a:schemeClr val="bg2">
                      <a:lumMod val="50000"/>
                    </a:schemeClr>
                  </a:solidFill>
                  <a:cs typeface="+mn-ea"/>
                  <a:sym typeface="+mn-lt"/>
                </a:rPr>
                <a:t>[</a:t>
              </a:r>
              <a:r>
                <a:rPr kumimoji="1" lang="zh-TW" altLang="en-US" sz="2400" dirty="0">
                  <a:solidFill>
                    <a:schemeClr val="bg2">
                      <a:lumMod val="50000"/>
                    </a:schemeClr>
                  </a:solidFill>
                  <a:cs typeface="+mn-ea"/>
                  <a:sym typeface="+mn-lt"/>
                </a:rPr>
                <a:t> </a:t>
              </a:r>
              <a:r>
                <a:rPr kumimoji="1" lang="zh-CN" altLang="en-US" sz="2400" dirty="0">
                  <a:solidFill>
                    <a:schemeClr val="bg2">
                      <a:lumMod val="50000"/>
                    </a:schemeClr>
                  </a:solidFill>
                  <a:cs typeface="+mn-ea"/>
                  <a:sym typeface="+mn-lt"/>
                </a:rPr>
                <a:t>線上經驗分享</a:t>
              </a:r>
              <a:r>
                <a:rPr kumimoji="1" lang="en-US" altLang="zh-TW" sz="2400" dirty="0">
                  <a:solidFill>
                    <a:schemeClr val="bg2">
                      <a:lumMod val="50000"/>
                    </a:schemeClr>
                  </a:solidFill>
                  <a:cs typeface="+mn-ea"/>
                  <a:sym typeface="+mn-lt"/>
                </a:rPr>
                <a:t>]</a:t>
              </a:r>
              <a:endParaRPr kumimoji="1" lang="zh-TW" altLang="en-US" sz="2400" dirty="0">
                <a:solidFill>
                  <a:schemeClr val="bg2">
                    <a:lumMod val="50000"/>
                  </a:schemeClr>
                </a:solidFill>
                <a:cs typeface="+mn-ea"/>
                <a:sym typeface="+mn-lt"/>
              </a:endParaRPr>
            </a:p>
          </p:txBody>
        </p:sp>
        <p:sp>
          <p:nvSpPr>
            <p:cNvPr id="8" name="文字方塊 7">
              <a:extLst>
                <a:ext uri="{FF2B5EF4-FFF2-40B4-BE49-F238E27FC236}">
                  <a16:creationId xmlns:a16="http://schemas.microsoft.com/office/drawing/2014/main" id="{3DD6386A-7BCC-C843-91B2-62BA30E24D4D}"/>
                </a:ext>
              </a:extLst>
            </p:cNvPr>
            <p:cNvSpPr txBox="1"/>
            <p:nvPr/>
          </p:nvSpPr>
          <p:spPr>
            <a:xfrm>
              <a:off x="4873847" y="4032239"/>
              <a:ext cx="2444315" cy="461665"/>
            </a:xfrm>
            <a:prstGeom prst="rect">
              <a:avLst/>
            </a:prstGeom>
            <a:noFill/>
          </p:spPr>
          <p:txBody>
            <a:bodyPr wrap="square" rtlCol="0">
              <a:spAutoFit/>
            </a:bodyPr>
            <a:lstStyle/>
            <a:p>
              <a:pPr algn="ctr"/>
              <a:r>
                <a:rPr kumimoji="1" lang="en-US" altLang="zh-TW" sz="2400" dirty="0">
                  <a:solidFill>
                    <a:schemeClr val="bg2">
                      <a:lumMod val="50000"/>
                    </a:schemeClr>
                  </a:solidFill>
                  <a:cs typeface="+mn-ea"/>
                  <a:sym typeface="+mn-lt"/>
                </a:rPr>
                <a:t>[</a:t>
              </a:r>
              <a:r>
                <a:rPr kumimoji="1" lang="zh-TW" altLang="en-US" sz="2400" dirty="0">
                  <a:solidFill>
                    <a:schemeClr val="bg2">
                      <a:lumMod val="50000"/>
                    </a:schemeClr>
                  </a:solidFill>
                  <a:cs typeface="+mn-ea"/>
                  <a:sym typeface="+mn-lt"/>
                </a:rPr>
                <a:t> </a:t>
              </a:r>
              <a:r>
                <a:rPr kumimoji="1" lang="zh-CN" altLang="en-US" sz="2400" dirty="0">
                  <a:solidFill>
                    <a:schemeClr val="bg2">
                      <a:lumMod val="50000"/>
                    </a:schemeClr>
                  </a:solidFill>
                  <a:cs typeface="+mn-ea"/>
                  <a:sym typeface="+mn-lt"/>
                </a:rPr>
                <a:t>線下互動媒合</a:t>
              </a:r>
              <a:r>
                <a:rPr kumimoji="1" lang="en-US" altLang="zh-TW" sz="2400" dirty="0">
                  <a:solidFill>
                    <a:schemeClr val="bg2">
                      <a:lumMod val="50000"/>
                    </a:schemeClr>
                  </a:solidFill>
                  <a:cs typeface="+mn-ea"/>
                  <a:sym typeface="+mn-lt"/>
                </a:rPr>
                <a:t>]</a:t>
              </a:r>
              <a:endParaRPr kumimoji="1" lang="zh-TW" altLang="en-US" sz="2400" dirty="0">
                <a:solidFill>
                  <a:schemeClr val="bg2">
                    <a:lumMod val="50000"/>
                  </a:schemeClr>
                </a:solidFill>
                <a:cs typeface="+mn-ea"/>
                <a:sym typeface="+mn-lt"/>
              </a:endParaRPr>
            </a:p>
          </p:txBody>
        </p:sp>
        <p:sp>
          <p:nvSpPr>
            <p:cNvPr id="9" name="文字方塊 8">
              <a:extLst>
                <a:ext uri="{FF2B5EF4-FFF2-40B4-BE49-F238E27FC236}">
                  <a16:creationId xmlns:a16="http://schemas.microsoft.com/office/drawing/2014/main" id="{90770F92-4E18-DE41-8BD5-C4392C8BC9FE}"/>
                </a:ext>
              </a:extLst>
            </p:cNvPr>
            <p:cNvSpPr txBox="1"/>
            <p:nvPr/>
          </p:nvSpPr>
          <p:spPr>
            <a:xfrm>
              <a:off x="9692683" y="2151454"/>
              <a:ext cx="2199860" cy="461665"/>
            </a:xfrm>
            <a:prstGeom prst="rect">
              <a:avLst/>
            </a:prstGeom>
            <a:noFill/>
          </p:spPr>
          <p:txBody>
            <a:bodyPr wrap="square" rtlCol="0">
              <a:spAutoFit/>
            </a:bodyPr>
            <a:lstStyle/>
            <a:p>
              <a:pPr algn="ctr"/>
              <a:r>
                <a:rPr kumimoji="1" lang="en-US" altLang="zh-TW" sz="2400" dirty="0">
                  <a:solidFill>
                    <a:schemeClr val="bg2">
                      <a:lumMod val="50000"/>
                    </a:schemeClr>
                  </a:solidFill>
                  <a:cs typeface="+mn-ea"/>
                  <a:sym typeface="+mn-lt"/>
                </a:rPr>
                <a:t>[</a:t>
              </a:r>
              <a:r>
                <a:rPr kumimoji="1" lang="zh-TW" altLang="en-US" sz="2400" dirty="0">
                  <a:solidFill>
                    <a:schemeClr val="bg2">
                      <a:lumMod val="50000"/>
                    </a:schemeClr>
                  </a:solidFill>
                  <a:cs typeface="+mn-ea"/>
                  <a:sym typeface="+mn-lt"/>
                </a:rPr>
                <a:t> </a:t>
              </a:r>
              <a:r>
                <a:rPr kumimoji="1" lang="zh-CN" altLang="en-US" sz="2400" dirty="0">
                  <a:solidFill>
                    <a:schemeClr val="bg2">
                      <a:lumMod val="50000"/>
                    </a:schemeClr>
                  </a:solidFill>
                  <a:cs typeface="+mn-ea"/>
                  <a:sym typeface="+mn-lt"/>
                </a:rPr>
                <a:t>迷惘大學生</a:t>
              </a:r>
              <a:r>
                <a:rPr kumimoji="1" lang="zh-TW" altLang="en-US" sz="2400" dirty="0">
                  <a:solidFill>
                    <a:schemeClr val="bg2">
                      <a:lumMod val="50000"/>
                    </a:schemeClr>
                  </a:solidFill>
                  <a:cs typeface="+mn-ea"/>
                  <a:sym typeface="+mn-lt"/>
                </a:rPr>
                <a:t> </a:t>
              </a:r>
              <a:r>
                <a:rPr kumimoji="1" lang="en-US" altLang="zh-TW" sz="2400" dirty="0">
                  <a:solidFill>
                    <a:schemeClr val="bg2">
                      <a:lumMod val="50000"/>
                    </a:schemeClr>
                  </a:solidFill>
                  <a:cs typeface="+mn-ea"/>
                  <a:sym typeface="+mn-lt"/>
                </a:rPr>
                <a:t>]</a:t>
              </a:r>
              <a:endParaRPr kumimoji="1" lang="zh-TW" altLang="en-US" sz="2400" dirty="0">
                <a:solidFill>
                  <a:schemeClr val="bg2">
                    <a:lumMod val="50000"/>
                  </a:schemeClr>
                </a:solidFill>
                <a:cs typeface="+mn-ea"/>
                <a:sym typeface="+mn-lt"/>
              </a:endParaRPr>
            </a:p>
          </p:txBody>
        </p:sp>
        <p:cxnSp>
          <p:nvCxnSpPr>
            <p:cNvPr id="10" name="直線接點 9">
              <a:extLst>
                <a:ext uri="{FF2B5EF4-FFF2-40B4-BE49-F238E27FC236}">
                  <a16:creationId xmlns:a16="http://schemas.microsoft.com/office/drawing/2014/main" id="{36C9004B-7B63-B849-9E0A-CCBD047B26A9}"/>
                </a:ext>
              </a:extLst>
            </p:cNvPr>
            <p:cNvCxnSpPr>
              <a:cxnSpLocks/>
            </p:cNvCxnSpPr>
            <p:nvPr/>
          </p:nvCxnSpPr>
          <p:spPr>
            <a:xfrm>
              <a:off x="2596723" y="4190730"/>
              <a:ext cx="1333975" cy="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13" name="圖片 12">
              <a:extLst>
                <a:ext uri="{FF2B5EF4-FFF2-40B4-BE49-F238E27FC236}">
                  <a16:creationId xmlns:a16="http://schemas.microsoft.com/office/drawing/2014/main" id="{D5D1BA7D-E14A-734B-A2EB-195A73AE61F6}"/>
                </a:ext>
              </a:extLst>
            </p:cNvPr>
            <p:cNvPicPr>
              <a:picLocks noChangeAspect="1"/>
            </p:cNvPicPr>
            <p:nvPr/>
          </p:nvPicPr>
          <p:blipFill>
            <a:blip r:embed="rId2"/>
            <a:stretch>
              <a:fillRect/>
            </a:stretch>
          </p:blipFill>
          <p:spPr>
            <a:xfrm>
              <a:off x="7002834" y="4788521"/>
              <a:ext cx="1179485" cy="1179485"/>
            </a:xfrm>
            <a:prstGeom prst="rect">
              <a:avLst/>
            </a:prstGeom>
          </p:spPr>
        </p:pic>
        <p:pic>
          <p:nvPicPr>
            <p:cNvPr id="14" name="圖片 13">
              <a:extLst>
                <a:ext uri="{FF2B5EF4-FFF2-40B4-BE49-F238E27FC236}">
                  <a16:creationId xmlns:a16="http://schemas.microsoft.com/office/drawing/2014/main" id="{17D7AEFE-A5E6-1648-8B47-8893B4536B54}"/>
                </a:ext>
              </a:extLst>
            </p:cNvPr>
            <p:cNvPicPr>
              <a:picLocks noChangeAspect="1"/>
            </p:cNvPicPr>
            <p:nvPr/>
          </p:nvPicPr>
          <p:blipFill>
            <a:blip r:embed="rId3"/>
            <a:stretch>
              <a:fillRect/>
            </a:stretch>
          </p:blipFill>
          <p:spPr>
            <a:xfrm>
              <a:off x="4199091" y="2080181"/>
              <a:ext cx="1243577" cy="1243577"/>
            </a:xfrm>
            <a:prstGeom prst="rect">
              <a:avLst/>
            </a:prstGeom>
          </p:spPr>
        </p:pic>
        <p:pic>
          <p:nvPicPr>
            <p:cNvPr id="15" name="圖片 14">
              <a:extLst>
                <a:ext uri="{FF2B5EF4-FFF2-40B4-BE49-F238E27FC236}">
                  <a16:creationId xmlns:a16="http://schemas.microsoft.com/office/drawing/2014/main" id="{40E47522-377F-8144-83A6-DBB38321B10E}"/>
                </a:ext>
              </a:extLst>
            </p:cNvPr>
            <p:cNvPicPr>
              <a:picLocks noChangeAspect="1"/>
            </p:cNvPicPr>
            <p:nvPr/>
          </p:nvPicPr>
          <p:blipFill>
            <a:blip r:embed="rId4"/>
            <a:stretch>
              <a:fillRect/>
            </a:stretch>
          </p:blipFill>
          <p:spPr>
            <a:xfrm>
              <a:off x="9885693" y="2819539"/>
              <a:ext cx="1813845" cy="1813845"/>
            </a:xfrm>
            <a:prstGeom prst="rect">
              <a:avLst/>
            </a:prstGeom>
          </p:spPr>
        </p:pic>
        <p:pic>
          <p:nvPicPr>
            <p:cNvPr id="16" name="圖片 15">
              <a:extLst>
                <a:ext uri="{FF2B5EF4-FFF2-40B4-BE49-F238E27FC236}">
                  <a16:creationId xmlns:a16="http://schemas.microsoft.com/office/drawing/2014/main" id="{FFB66156-281D-B646-B0F6-208496BF05B2}"/>
                </a:ext>
              </a:extLst>
            </p:cNvPr>
            <p:cNvPicPr>
              <a:picLocks noChangeAspect="1"/>
            </p:cNvPicPr>
            <p:nvPr/>
          </p:nvPicPr>
          <p:blipFill>
            <a:blip r:embed="rId5"/>
            <a:stretch>
              <a:fillRect/>
            </a:stretch>
          </p:blipFill>
          <p:spPr>
            <a:xfrm>
              <a:off x="620830" y="2918050"/>
              <a:ext cx="1751914" cy="1751914"/>
            </a:xfrm>
            <a:prstGeom prst="rect">
              <a:avLst/>
            </a:prstGeom>
          </p:spPr>
        </p:pic>
        <p:pic>
          <p:nvPicPr>
            <p:cNvPr id="17" name="圖片 16">
              <a:extLst>
                <a:ext uri="{FF2B5EF4-FFF2-40B4-BE49-F238E27FC236}">
                  <a16:creationId xmlns:a16="http://schemas.microsoft.com/office/drawing/2014/main" id="{77C3BEEC-F797-A941-A8FF-7E3FA70AC090}"/>
                </a:ext>
              </a:extLst>
            </p:cNvPr>
            <p:cNvPicPr>
              <a:picLocks noChangeAspect="1"/>
            </p:cNvPicPr>
            <p:nvPr/>
          </p:nvPicPr>
          <p:blipFill>
            <a:blip r:embed="rId6"/>
            <a:stretch>
              <a:fillRect/>
            </a:stretch>
          </p:blipFill>
          <p:spPr>
            <a:xfrm>
              <a:off x="6863249" y="2066109"/>
              <a:ext cx="1282535" cy="1282535"/>
            </a:xfrm>
            <a:prstGeom prst="rect">
              <a:avLst/>
            </a:prstGeom>
          </p:spPr>
        </p:pic>
        <p:sp>
          <p:nvSpPr>
            <p:cNvPr id="18" name="文字方塊 17">
              <a:extLst>
                <a:ext uri="{FF2B5EF4-FFF2-40B4-BE49-F238E27FC236}">
                  <a16:creationId xmlns:a16="http://schemas.microsoft.com/office/drawing/2014/main" id="{C70D0F35-2EF3-2C40-B3E2-33ABC0808938}"/>
                </a:ext>
              </a:extLst>
            </p:cNvPr>
            <p:cNvSpPr txBox="1"/>
            <p:nvPr/>
          </p:nvSpPr>
          <p:spPr>
            <a:xfrm>
              <a:off x="3324092" y="6189217"/>
              <a:ext cx="2993567" cy="400110"/>
            </a:xfrm>
            <a:prstGeom prst="rect">
              <a:avLst/>
            </a:prstGeom>
            <a:noFill/>
          </p:spPr>
          <p:txBody>
            <a:bodyPr wrap="square" rtlCol="0">
              <a:spAutoFit/>
            </a:bodyPr>
            <a:lstStyle/>
            <a:p>
              <a:pPr algn="ctr"/>
              <a:r>
                <a:rPr kumimoji="1" lang="zh-TW" altLang="en-US" sz="2000" dirty="0">
                  <a:solidFill>
                    <a:schemeClr val="bg2">
                      <a:lumMod val="50000"/>
                    </a:schemeClr>
                  </a:solidFill>
                  <a:cs typeface="+mn-ea"/>
                  <a:sym typeface="+mn-lt"/>
                </a:rPr>
                <a:t>平台舉辦之論壇、講座</a:t>
              </a:r>
            </a:p>
          </p:txBody>
        </p:sp>
        <p:sp>
          <p:nvSpPr>
            <p:cNvPr id="19" name="文字方塊 18">
              <a:extLst>
                <a:ext uri="{FF2B5EF4-FFF2-40B4-BE49-F238E27FC236}">
                  <a16:creationId xmlns:a16="http://schemas.microsoft.com/office/drawing/2014/main" id="{A79BE7BC-9DB3-9F4E-852F-7CBFCB196E3F}"/>
                </a:ext>
              </a:extLst>
            </p:cNvPr>
            <p:cNvSpPr txBox="1"/>
            <p:nvPr/>
          </p:nvSpPr>
          <p:spPr>
            <a:xfrm>
              <a:off x="6096000" y="6189905"/>
              <a:ext cx="2915406" cy="400110"/>
            </a:xfrm>
            <a:prstGeom prst="rect">
              <a:avLst/>
            </a:prstGeom>
            <a:noFill/>
          </p:spPr>
          <p:txBody>
            <a:bodyPr wrap="square" rtlCol="0">
              <a:spAutoFit/>
            </a:bodyPr>
            <a:lstStyle/>
            <a:p>
              <a:pPr algn="ctr"/>
              <a:r>
                <a:rPr kumimoji="1" lang="zh-TW" altLang="en-US" sz="2000" dirty="0">
                  <a:solidFill>
                    <a:schemeClr val="bg2">
                      <a:lumMod val="50000"/>
                    </a:schemeClr>
                  </a:solidFill>
                  <a:cs typeface="+mn-ea"/>
                  <a:sym typeface="+mn-lt"/>
                </a:rPr>
                <a:t>個別邀約交流</a:t>
              </a:r>
            </a:p>
          </p:txBody>
        </p:sp>
        <p:sp>
          <p:nvSpPr>
            <p:cNvPr id="20" name="文字方塊 19">
              <a:extLst>
                <a:ext uri="{FF2B5EF4-FFF2-40B4-BE49-F238E27FC236}">
                  <a16:creationId xmlns:a16="http://schemas.microsoft.com/office/drawing/2014/main" id="{76EE91F1-12E4-F346-93BE-19BCB1395665}"/>
                </a:ext>
              </a:extLst>
            </p:cNvPr>
            <p:cNvSpPr txBox="1"/>
            <p:nvPr/>
          </p:nvSpPr>
          <p:spPr>
            <a:xfrm>
              <a:off x="3421492" y="3474396"/>
              <a:ext cx="2798773" cy="400110"/>
            </a:xfrm>
            <a:prstGeom prst="rect">
              <a:avLst/>
            </a:prstGeom>
            <a:noFill/>
          </p:spPr>
          <p:txBody>
            <a:bodyPr wrap="square" rtlCol="0">
              <a:spAutoFit/>
            </a:bodyPr>
            <a:lstStyle/>
            <a:p>
              <a:pPr algn="ctr"/>
              <a:r>
                <a:rPr kumimoji="1" lang="zh-TW" altLang="en-US" sz="2000" dirty="0">
                  <a:solidFill>
                    <a:schemeClr val="bg2">
                      <a:lumMod val="50000"/>
                    </a:schemeClr>
                  </a:solidFill>
                  <a:cs typeface="+mn-ea"/>
                  <a:sym typeface="+mn-lt"/>
                </a:rPr>
                <a:t>錄製影片分享工作經驗</a:t>
              </a:r>
            </a:p>
          </p:txBody>
        </p:sp>
        <p:sp>
          <p:nvSpPr>
            <p:cNvPr id="21" name="文字方塊 20">
              <a:extLst>
                <a:ext uri="{FF2B5EF4-FFF2-40B4-BE49-F238E27FC236}">
                  <a16:creationId xmlns:a16="http://schemas.microsoft.com/office/drawing/2014/main" id="{96D216EC-9490-0043-91AF-24457CD1FA6D}"/>
                </a:ext>
              </a:extLst>
            </p:cNvPr>
            <p:cNvSpPr txBox="1"/>
            <p:nvPr/>
          </p:nvSpPr>
          <p:spPr>
            <a:xfrm>
              <a:off x="6175014" y="3444081"/>
              <a:ext cx="2798773" cy="400110"/>
            </a:xfrm>
            <a:prstGeom prst="rect">
              <a:avLst/>
            </a:prstGeom>
            <a:noFill/>
          </p:spPr>
          <p:txBody>
            <a:bodyPr wrap="square" rtlCol="0">
              <a:spAutoFit/>
            </a:bodyPr>
            <a:lstStyle/>
            <a:p>
              <a:pPr algn="ctr"/>
              <a:r>
                <a:rPr kumimoji="1" lang="zh-TW" altLang="en-US" sz="2000" dirty="0">
                  <a:solidFill>
                    <a:schemeClr val="bg2">
                      <a:lumMod val="50000"/>
                    </a:schemeClr>
                  </a:solidFill>
                  <a:cs typeface="+mn-ea"/>
                  <a:sym typeface="+mn-lt"/>
                </a:rPr>
                <a:t>直播問答活動</a:t>
              </a:r>
            </a:p>
          </p:txBody>
        </p:sp>
        <p:sp>
          <p:nvSpPr>
            <p:cNvPr id="22" name="文字方塊 21">
              <a:extLst>
                <a:ext uri="{FF2B5EF4-FFF2-40B4-BE49-F238E27FC236}">
                  <a16:creationId xmlns:a16="http://schemas.microsoft.com/office/drawing/2014/main" id="{1A72C4BE-4463-834F-A82E-91CAE6B3AC2B}"/>
                </a:ext>
              </a:extLst>
            </p:cNvPr>
            <p:cNvSpPr txBox="1"/>
            <p:nvPr/>
          </p:nvSpPr>
          <p:spPr>
            <a:xfrm>
              <a:off x="9393229" y="4712866"/>
              <a:ext cx="2798773" cy="975011"/>
            </a:xfrm>
            <a:prstGeom prst="rect">
              <a:avLst/>
            </a:prstGeom>
            <a:noFill/>
          </p:spPr>
          <p:txBody>
            <a:bodyPr wrap="square" rtlCol="0">
              <a:spAutoFit/>
            </a:bodyPr>
            <a:lstStyle/>
            <a:p>
              <a:pPr algn="ctr">
                <a:lnSpc>
                  <a:spcPct val="150000"/>
                </a:lnSpc>
              </a:pPr>
              <a:r>
                <a:rPr kumimoji="1" lang="zh-TW" altLang="en-US" sz="2000" dirty="0">
                  <a:solidFill>
                    <a:schemeClr val="bg2">
                      <a:lumMod val="50000"/>
                    </a:schemeClr>
                  </a:solidFill>
                  <a:cs typeface="+mn-ea"/>
                  <a:sym typeface="+mn-lt"/>
                </a:rPr>
                <a:t>對未來迷惘大學生</a:t>
              </a:r>
              <a:endParaRPr kumimoji="1" lang="en-US" altLang="zh-TW" sz="2000" dirty="0">
                <a:solidFill>
                  <a:schemeClr val="bg2">
                    <a:lumMod val="50000"/>
                  </a:schemeClr>
                </a:solidFill>
                <a:cs typeface="+mn-ea"/>
                <a:sym typeface="+mn-lt"/>
              </a:endParaRPr>
            </a:p>
            <a:p>
              <a:pPr algn="ctr">
                <a:lnSpc>
                  <a:spcPct val="150000"/>
                </a:lnSpc>
              </a:pPr>
              <a:r>
                <a:rPr kumimoji="1" lang="zh-TW" altLang="en-US" sz="2000" dirty="0">
                  <a:solidFill>
                    <a:schemeClr val="bg2">
                      <a:lumMod val="50000"/>
                    </a:schemeClr>
                  </a:solidFill>
                  <a:cs typeface="+mn-ea"/>
                  <a:sym typeface="+mn-lt"/>
                </a:rPr>
                <a:t>推廣</a:t>
              </a:r>
              <a:r>
                <a:rPr kumimoji="1" lang="en-US" altLang="zh-TW" sz="2000" dirty="0">
                  <a:solidFill>
                    <a:schemeClr val="bg2">
                      <a:lumMod val="50000"/>
                    </a:schemeClr>
                  </a:solidFill>
                  <a:cs typeface="+mn-ea"/>
                  <a:sym typeface="+mn-lt"/>
                </a:rPr>
                <a:t>EWS</a:t>
              </a:r>
              <a:r>
                <a:rPr kumimoji="1" lang="zh-TW" altLang="en-US" sz="2000" dirty="0">
                  <a:solidFill>
                    <a:schemeClr val="bg2">
                      <a:lumMod val="50000"/>
                    </a:schemeClr>
                  </a:solidFill>
                  <a:cs typeface="+mn-ea"/>
                  <a:sym typeface="+mn-lt"/>
                </a:rPr>
                <a:t>平台</a:t>
              </a:r>
            </a:p>
          </p:txBody>
        </p:sp>
        <p:sp>
          <p:nvSpPr>
            <p:cNvPr id="23" name="文字方塊 22">
              <a:extLst>
                <a:ext uri="{FF2B5EF4-FFF2-40B4-BE49-F238E27FC236}">
                  <a16:creationId xmlns:a16="http://schemas.microsoft.com/office/drawing/2014/main" id="{FC35C971-EFD5-1646-A026-A8B772F39B7B}"/>
                </a:ext>
              </a:extLst>
            </p:cNvPr>
            <p:cNvSpPr txBox="1"/>
            <p:nvPr/>
          </p:nvSpPr>
          <p:spPr>
            <a:xfrm>
              <a:off x="-45230" y="4713267"/>
              <a:ext cx="3084037" cy="975011"/>
            </a:xfrm>
            <a:prstGeom prst="rect">
              <a:avLst/>
            </a:prstGeom>
            <a:noFill/>
          </p:spPr>
          <p:txBody>
            <a:bodyPr wrap="square" rtlCol="0">
              <a:spAutoFit/>
            </a:bodyPr>
            <a:lstStyle/>
            <a:p>
              <a:pPr algn="ctr">
                <a:lnSpc>
                  <a:spcPct val="150000"/>
                </a:lnSpc>
              </a:pPr>
              <a:r>
                <a:rPr kumimoji="1" lang="zh-TW" altLang="en-US" sz="2000" b="1" dirty="0">
                  <a:solidFill>
                    <a:schemeClr val="bg2">
                      <a:lumMod val="50000"/>
                    </a:schemeClr>
                  </a:solidFill>
                  <a:cs typeface="+mn-ea"/>
                  <a:sym typeface="+mn-lt"/>
                </a:rPr>
                <a:t>踏入職場之學長姐</a:t>
              </a:r>
              <a:endParaRPr kumimoji="1" lang="en-US" altLang="zh-TW" sz="2000" b="1" dirty="0">
                <a:solidFill>
                  <a:schemeClr val="bg2">
                    <a:lumMod val="50000"/>
                  </a:schemeClr>
                </a:solidFill>
                <a:cs typeface="+mn-ea"/>
                <a:sym typeface="+mn-lt"/>
              </a:endParaRPr>
            </a:p>
            <a:p>
              <a:pPr algn="ctr">
                <a:lnSpc>
                  <a:spcPct val="150000"/>
                </a:lnSpc>
              </a:pPr>
              <a:r>
                <a:rPr kumimoji="1" lang="zh-TW" altLang="en-US" sz="2000" b="1" dirty="0">
                  <a:solidFill>
                    <a:schemeClr val="bg2">
                      <a:lumMod val="50000"/>
                    </a:schemeClr>
                  </a:solidFill>
                  <a:cs typeface="+mn-ea"/>
                  <a:sym typeface="+mn-lt"/>
                </a:rPr>
                <a:t>有人才需求之企業</a:t>
              </a:r>
            </a:p>
          </p:txBody>
        </p:sp>
        <p:pic>
          <p:nvPicPr>
            <p:cNvPr id="24" name="圖片 23">
              <a:extLst>
                <a:ext uri="{FF2B5EF4-FFF2-40B4-BE49-F238E27FC236}">
                  <a16:creationId xmlns:a16="http://schemas.microsoft.com/office/drawing/2014/main" id="{96588730-5974-3649-B546-6FC51533D44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Lst>
            </a:blip>
            <a:srcRect l="15101" t="7886" r="13219" b="25308"/>
            <a:stretch/>
          </p:blipFill>
          <p:spPr>
            <a:xfrm>
              <a:off x="3990254" y="4426217"/>
              <a:ext cx="1661242" cy="1548307"/>
            </a:xfrm>
            <a:prstGeom prst="rect">
              <a:avLst/>
            </a:prstGeom>
          </p:spPr>
        </p:pic>
      </p:grpSp>
      <p:sp>
        <p:nvSpPr>
          <p:cNvPr id="29" name="手繪多邊形 28">
            <a:extLst>
              <a:ext uri="{FF2B5EF4-FFF2-40B4-BE49-F238E27FC236}">
                <a16:creationId xmlns:a16="http://schemas.microsoft.com/office/drawing/2014/main" id="{C25A15E5-6E02-2843-B2DF-8803F04A5C7E}"/>
              </a:ext>
            </a:extLst>
          </p:cNvPr>
          <p:cNvSpPr/>
          <p:nvPr/>
        </p:nvSpPr>
        <p:spPr>
          <a:xfrm>
            <a:off x="1" y="-1"/>
            <a:ext cx="12192002" cy="6858001"/>
          </a:xfrm>
          <a:custGeom>
            <a:avLst/>
            <a:gdLst>
              <a:gd name="connsiteX0" fmla="*/ 249367 w 12192002"/>
              <a:gd name="connsiteY0" fmla="*/ 1684101 h 6858001"/>
              <a:gd name="connsiteX1" fmla="*/ 249367 w 12192002"/>
              <a:gd name="connsiteY1" fmla="*/ 6004282 h 6858001"/>
              <a:gd name="connsiteX2" fmla="*/ 2735750 w 12192002"/>
              <a:gd name="connsiteY2" fmla="*/ 6004282 h 6858001"/>
              <a:gd name="connsiteX3" fmla="*/ 2735750 w 12192002"/>
              <a:gd name="connsiteY3" fmla="*/ 1684101 h 6858001"/>
              <a:gd name="connsiteX4" fmla="*/ 0 w 12192002"/>
              <a:gd name="connsiteY4" fmla="*/ 0 h 6858001"/>
              <a:gd name="connsiteX5" fmla="*/ 12192002 w 12192002"/>
              <a:gd name="connsiteY5" fmla="*/ 0 h 6858001"/>
              <a:gd name="connsiteX6" fmla="*/ 12192002 w 12192002"/>
              <a:gd name="connsiteY6" fmla="*/ 6858001 h 6858001"/>
              <a:gd name="connsiteX7" fmla="*/ 0 w 12192002"/>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2" h="6858001">
                <a:moveTo>
                  <a:pt x="249367" y="1684101"/>
                </a:moveTo>
                <a:lnTo>
                  <a:pt x="249367" y="6004282"/>
                </a:lnTo>
                <a:lnTo>
                  <a:pt x="2735750" y="6004282"/>
                </a:lnTo>
                <a:lnTo>
                  <a:pt x="2735750" y="1684101"/>
                </a:lnTo>
                <a:close/>
                <a:moveTo>
                  <a:pt x="0" y="0"/>
                </a:moveTo>
                <a:lnTo>
                  <a:pt x="12192002" y="0"/>
                </a:lnTo>
                <a:lnTo>
                  <a:pt x="12192002" y="6858001"/>
                </a:lnTo>
                <a:lnTo>
                  <a:pt x="0" y="6858001"/>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TW" altLang="en-US" sz="2438" dirty="0">
              <a:cs typeface="+mn-ea"/>
              <a:sym typeface="+mn-lt"/>
            </a:endParaRPr>
          </a:p>
        </p:txBody>
      </p:sp>
      <p:sp>
        <p:nvSpPr>
          <p:cNvPr id="30" name="內容版面配置區 2">
            <a:extLst>
              <a:ext uri="{FF2B5EF4-FFF2-40B4-BE49-F238E27FC236}">
                <a16:creationId xmlns:a16="http://schemas.microsoft.com/office/drawing/2014/main" id="{5BD201F1-CFAE-6540-9047-B25893752C16}"/>
              </a:ext>
            </a:extLst>
          </p:cNvPr>
          <p:cNvSpPr txBox="1">
            <a:spLocks/>
          </p:cNvSpPr>
          <p:nvPr/>
        </p:nvSpPr>
        <p:spPr>
          <a:xfrm>
            <a:off x="3240762" y="1531025"/>
            <a:ext cx="7130153"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r>
              <a:rPr lang="zh-TW" altLang="zh-TW" b="1" dirty="0">
                <a:solidFill>
                  <a:schemeClr val="accent5">
                    <a:lumMod val="60000"/>
                    <a:lumOff val="40000"/>
                  </a:schemeClr>
                </a:solidFill>
                <a:cs typeface="+mn-ea"/>
                <a:sym typeface="+mn-lt"/>
              </a:rPr>
              <a:t>踏入職場之學長姐</a:t>
            </a:r>
            <a:endParaRPr lang="en-US" altLang="zh-TW" b="1" dirty="0">
              <a:solidFill>
                <a:schemeClr val="accent5">
                  <a:lumMod val="60000"/>
                  <a:lumOff val="40000"/>
                </a:schemeClr>
              </a:solidFill>
              <a:cs typeface="+mn-ea"/>
              <a:sym typeface="+mn-lt"/>
            </a:endParaRPr>
          </a:p>
          <a:p>
            <a:pPr marL="0" indent="0">
              <a:lnSpc>
                <a:spcPct val="140000"/>
              </a:lnSpc>
              <a:buNone/>
            </a:pPr>
            <a:r>
              <a:rPr lang="zh-TW" altLang="zh-TW" dirty="0">
                <a:solidFill>
                  <a:schemeClr val="bg1"/>
                </a:solidFill>
                <a:cs typeface="+mn-ea"/>
                <a:sym typeface="+mn-lt"/>
              </a:rPr>
              <a:t>能以接近大學生的角度，提供關於「職涯選擇」的相關建議與看法</a:t>
            </a:r>
            <a:endParaRPr lang="en-US" altLang="zh-TW" dirty="0">
              <a:solidFill>
                <a:schemeClr val="bg1"/>
              </a:solidFill>
              <a:cs typeface="+mn-ea"/>
              <a:sym typeface="+mn-lt"/>
            </a:endParaRPr>
          </a:p>
          <a:p>
            <a:pPr marL="0" indent="0">
              <a:lnSpc>
                <a:spcPct val="140000"/>
              </a:lnSpc>
              <a:buNone/>
            </a:pPr>
            <a:endParaRPr lang="en-US" altLang="zh-TW" dirty="0">
              <a:solidFill>
                <a:schemeClr val="bg1"/>
              </a:solidFill>
              <a:cs typeface="+mn-ea"/>
              <a:sym typeface="+mn-lt"/>
            </a:endParaRPr>
          </a:p>
          <a:p>
            <a:pPr marL="0" indent="0">
              <a:lnSpc>
                <a:spcPct val="140000"/>
              </a:lnSpc>
              <a:buNone/>
            </a:pPr>
            <a:r>
              <a:rPr lang="zh-TW" altLang="zh-TW" b="1" dirty="0">
                <a:solidFill>
                  <a:schemeClr val="accent5">
                    <a:lumMod val="60000"/>
                    <a:lumOff val="40000"/>
                  </a:schemeClr>
                </a:solidFill>
                <a:cs typeface="+mn-ea"/>
                <a:sym typeface="+mn-lt"/>
              </a:rPr>
              <a:t>有人才需求的企業</a:t>
            </a:r>
            <a:endParaRPr lang="en-US" altLang="zh-TW" b="1" dirty="0">
              <a:solidFill>
                <a:schemeClr val="accent5">
                  <a:lumMod val="60000"/>
                  <a:lumOff val="40000"/>
                </a:schemeClr>
              </a:solidFill>
              <a:cs typeface="+mn-ea"/>
              <a:sym typeface="+mn-lt"/>
            </a:endParaRPr>
          </a:p>
          <a:p>
            <a:pPr marL="0" indent="0">
              <a:lnSpc>
                <a:spcPct val="140000"/>
              </a:lnSpc>
              <a:buNone/>
            </a:pPr>
            <a:r>
              <a:rPr lang="zh-TW" altLang="zh-TW" dirty="0">
                <a:solidFill>
                  <a:schemeClr val="bg1"/>
                </a:solidFill>
                <a:cs typeface="+mn-ea"/>
                <a:sym typeface="+mn-lt"/>
              </a:rPr>
              <a:t>相當了解產業需求，能清楚地告知大學生「應充實的能力」</a:t>
            </a:r>
            <a:endParaRPr lang="en-US" altLang="zh-TW" dirty="0">
              <a:solidFill>
                <a:schemeClr val="bg1"/>
              </a:solidFill>
              <a:cs typeface="+mn-ea"/>
              <a:sym typeface="+mn-lt"/>
            </a:endParaRPr>
          </a:p>
          <a:p>
            <a:pPr marL="0" indent="0">
              <a:buFont typeface="Arial" panose="020B0604020202020204" pitchFamily="34" charset="0"/>
              <a:buNone/>
            </a:pPr>
            <a:r>
              <a:rPr lang="zh-TW" altLang="en-US" sz="1100" dirty="0">
                <a:cs typeface="+mn-ea"/>
                <a:sym typeface="+mn-lt"/>
              </a:rPr>
              <a:t>        </a:t>
            </a:r>
          </a:p>
        </p:txBody>
      </p:sp>
      <p:sp>
        <p:nvSpPr>
          <p:cNvPr id="31" name="文字方塊 30">
            <a:extLst>
              <a:ext uri="{FF2B5EF4-FFF2-40B4-BE49-F238E27FC236}">
                <a16:creationId xmlns:a16="http://schemas.microsoft.com/office/drawing/2014/main" id="{6EA72B49-2DCE-4E45-B64C-D2346608F71D}"/>
              </a:ext>
            </a:extLst>
          </p:cNvPr>
          <p:cNvSpPr txBox="1"/>
          <p:nvPr/>
        </p:nvSpPr>
        <p:spPr>
          <a:xfrm>
            <a:off x="3733854" y="699004"/>
            <a:ext cx="4724292" cy="584775"/>
          </a:xfrm>
          <a:prstGeom prst="rect">
            <a:avLst/>
          </a:prstGeom>
          <a:noFill/>
        </p:spPr>
        <p:txBody>
          <a:bodyPr wrap="square" rtlCol="0">
            <a:spAutoFit/>
          </a:bodyPr>
          <a:lstStyle/>
          <a:p>
            <a:pPr algn="ctr"/>
            <a:r>
              <a:rPr lang="zh-TW" altLang="en-US" sz="3200" b="1" dirty="0">
                <a:solidFill>
                  <a:schemeClr val="bg1"/>
                </a:solidFill>
                <a:cs typeface="+mn-ea"/>
                <a:sym typeface="+mn-lt"/>
              </a:rPr>
              <a:t>分享者招募</a:t>
            </a:r>
          </a:p>
        </p:txBody>
      </p:sp>
    </p:spTree>
    <p:extLst>
      <p:ext uri="{BB962C8B-B14F-4D97-AF65-F5344CB8AC3E}">
        <p14:creationId xmlns:p14="http://schemas.microsoft.com/office/powerpoint/2010/main" val="4099497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字方塊 10">
            <a:extLst>
              <a:ext uri="{FF2B5EF4-FFF2-40B4-BE49-F238E27FC236}">
                <a16:creationId xmlns:a16="http://schemas.microsoft.com/office/drawing/2014/main" id="{F23590D7-EF1F-5941-9688-E416558592C5}"/>
              </a:ext>
            </a:extLst>
          </p:cNvPr>
          <p:cNvSpPr txBox="1"/>
          <p:nvPr/>
        </p:nvSpPr>
        <p:spPr>
          <a:xfrm>
            <a:off x="3489345" y="326553"/>
            <a:ext cx="5213312" cy="523348"/>
          </a:xfrm>
          <a:prstGeom prst="rect">
            <a:avLst/>
          </a:prstGeom>
          <a:noFill/>
        </p:spPr>
        <p:txBody>
          <a:bodyPr wrap="square" rtlCol="0">
            <a:spAutoFit/>
          </a:bodyPr>
          <a:lstStyle/>
          <a:p>
            <a:pPr algn="ctr"/>
            <a:r>
              <a:rPr kumimoji="1" lang="en-US" altLang="zh-TW" sz="2801" spc="301" dirty="0">
                <a:solidFill>
                  <a:schemeClr val="bg2">
                    <a:lumMod val="50000"/>
                  </a:schemeClr>
                </a:solidFill>
                <a:cs typeface="+mn-ea"/>
                <a:sym typeface="+mn-lt"/>
              </a:rPr>
              <a:t>EWS</a:t>
            </a:r>
            <a:r>
              <a:rPr kumimoji="1" lang="zh-TW" altLang="en-US" sz="2801" spc="301" dirty="0">
                <a:solidFill>
                  <a:schemeClr val="bg2">
                    <a:lumMod val="50000"/>
                  </a:schemeClr>
                </a:solidFill>
                <a:cs typeface="+mn-ea"/>
                <a:sym typeface="+mn-lt"/>
              </a:rPr>
              <a:t>職場經驗教育平台</a:t>
            </a:r>
          </a:p>
        </p:txBody>
      </p:sp>
      <p:sp>
        <p:nvSpPr>
          <p:cNvPr id="12" name="文字方塊 11">
            <a:extLst>
              <a:ext uri="{FF2B5EF4-FFF2-40B4-BE49-F238E27FC236}">
                <a16:creationId xmlns:a16="http://schemas.microsoft.com/office/drawing/2014/main" id="{7DE062FC-C4E8-F946-913F-3F916E91D05A}"/>
              </a:ext>
            </a:extLst>
          </p:cNvPr>
          <p:cNvSpPr txBox="1"/>
          <p:nvPr/>
        </p:nvSpPr>
        <p:spPr>
          <a:xfrm>
            <a:off x="2729948" y="803800"/>
            <a:ext cx="6732104" cy="307777"/>
          </a:xfrm>
          <a:prstGeom prst="rect">
            <a:avLst/>
          </a:prstGeom>
          <a:noFill/>
        </p:spPr>
        <p:txBody>
          <a:bodyPr wrap="square" rtlCol="0">
            <a:spAutoFit/>
          </a:bodyPr>
          <a:lstStyle/>
          <a:p>
            <a:pPr algn="ctr"/>
            <a:r>
              <a:rPr kumimoji="1" lang="en-US" altLang="zh-TW" sz="1400" dirty="0">
                <a:solidFill>
                  <a:schemeClr val="bg2">
                    <a:lumMod val="75000"/>
                  </a:schemeClr>
                </a:solidFill>
                <a:cs typeface="+mn-ea"/>
                <a:sym typeface="+mn-lt"/>
              </a:rPr>
              <a:t>Experience</a:t>
            </a:r>
            <a:r>
              <a:rPr kumimoji="1" lang="zh-TW" altLang="en-US" sz="1400" dirty="0">
                <a:solidFill>
                  <a:schemeClr val="bg2">
                    <a:lumMod val="75000"/>
                  </a:schemeClr>
                </a:solidFill>
                <a:cs typeface="+mn-ea"/>
                <a:sym typeface="+mn-lt"/>
              </a:rPr>
              <a:t> </a:t>
            </a:r>
            <a:r>
              <a:rPr kumimoji="1" lang="en-US" altLang="zh-TW" sz="1400" dirty="0">
                <a:solidFill>
                  <a:schemeClr val="bg2">
                    <a:lumMod val="75000"/>
                  </a:schemeClr>
                </a:solidFill>
                <a:cs typeface="+mn-ea"/>
                <a:sym typeface="+mn-lt"/>
              </a:rPr>
              <a:t>Worth</a:t>
            </a:r>
            <a:r>
              <a:rPr kumimoji="1" lang="zh-TW" altLang="en-US" sz="1400" dirty="0">
                <a:solidFill>
                  <a:schemeClr val="bg2">
                    <a:lumMod val="75000"/>
                  </a:schemeClr>
                </a:solidFill>
                <a:cs typeface="+mn-ea"/>
                <a:sym typeface="+mn-lt"/>
              </a:rPr>
              <a:t> </a:t>
            </a:r>
            <a:r>
              <a:rPr kumimoji="1" lang="en-US" altLang="zh-TW" sz="1400" dirty="0">
                <a:solidFill>
                  <a:schemeClr val="bg2">
                    <a:lumMod val="75000"/>
                  </a:schemeClr>
                </a:solidFill>
                <a:cs typeface="+mn-ea"/>
                <a:sym typeface="+mn-lt"/>
              </a:rPr>
              <a:t>Sharing</a:t>
            </a:r>
            <a:r>
              <a:rPr kumimoji="1" lang="zh-TW" altLang="en-US" sz="1400" dirty="0">
                <a:solidFill>
                  <a:schemeClr val="bg2">
                    <a:lumMod val="75000"/>
                  </a:schemeClr>
                </a:solidFill>
                <a:cs typeface="+mn-ea"/>
                <a:sym typeface="+mn-lt"/>
              </a:rPr>
              <a:t>，一場以「分享」為名的大學教育改革</a:t>
            </a:r>
          </a:p>
        </p:txBody>
      </p:sp>
      <p:grpSp>
        <p:nvGrpSpPr>
          <p:cNvPr id="26" name="群組 25">
            <a:extLst>
              <a:ext uri="{FF2B5EF4-FFF2-40B4-BE49-F238E27FC236}">
                <a16:creationId xmlns:a16="http://schemas.microsoft.com/office/drawing/2014/main" id="{DBC07972-EE73-324E-956C-C4BD6BD767A7}"/>
              </a:ext>
            </a:extLst>
          </p:cNvPr>
          <p:cNvGrpSpPr/>
          <p:nvPr/>
        </p:nvGrpSpPr>
        <p:grpSpPr>
          <a:xfrm>
            <a:off x="-45230" y="1227216"/>
            <a:ext cx="12237235" cy="5630790"/>
            <a:chOff x="-45230" y="1227216"/>
            <a:chExt cx="12237235" cy="5630790"/>
          </a:xfrm>
        </p:grpSpPr>
        <p:sp>
          <p:nvSpPr>
            <p:cNvPr id="2" name="矩形 1">
              <a:extLst>
                <a:ext uri="{FF2B5EF4-FFF2-40B4-BE49-F238E27FC236}">
                  <a16:creationId xmlns:a16="http://schemas.microsoft.com/office/drawing/2014/main" id="{A42A7BF8-108A-8443-90E5-E05BE5483D05}"/>
                </a:ext>
              </a:extLst>
            </p:cNvPr>
            <p:cNvSpPr/>
            <p:nvPr/>
          </p:nvSpPr>
          <p:spPr>
            <a:xfrm>
              <a:off x="3" y="1227221"/>
              <a:ext cx="2993572" cy="5630785"/>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b="1">
                <a:cs typeface="+mn-ea"/>
                <a:sym typeface="+mn-lt"/>
              </a:endParaRPr>
            </a:p>
          </p:txBody>
        </p:sp>
        <p:sp>
          <p:nvSpPr>
            <p:cNvPr id="3" name="矩形 2">
              <a:extLst>
                <a:ext uri="{FF2B5EF4-FFF2-40B4-BE49-F238E27FC236}">
                  <a16:creationId xmlns:a16="http://schemas.microsoft.com/office/drawing/2014/main" id="{3651C0B9-A550-7E46-BCD6-AFD757B5930F}"/>
                </a:ext>
              </a:extLst>
            </p:cNvPr>
            <p:cNvSpPr/>
            <p:nvPr/>
          </p:nvSpPr>
          <p:spPr>
            <a:xfrm>
              <a:off x="9198433" y="1227221"/>
              <a:ext cx="2993572" cy="5630785"/>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b="1">
                <a:solidFill>
                  <a:srgbClr val="F9F9F9"/>
                </a:solidFill>
                <a:cs typeface="+mn-ea"/>
                <a:sym typeface="+mn-lt"/>
              </a:endParaRPr>
            </a:p>
          </p:txBody>
        </p:sp>
        <p:sp>
          <p:nvSpPr>
            <p:cNvPr id="4" name="矩形 3">
              <a:extLst>
                <a:ext uri="{FF2B5EF4-FFF2-40B4-BE49-F238E27FC236}">
                  <a16:creationId xmlns:a16="http://schemas.microsoft.com/office/drawing/2014/main" id="{9040265F-F898-1546-9F72-2CB340707C15}"/>
                </a:ext>
              </a:extLst>
            </p:cNvPr>
            <p:cNvSpPr/>
            <p:nvPr/>
          </p:nvSpPr>
          <p:spPr>
            <a:xfrm>
              <a:off x="2993577" y="1227216"/>
              <a:ext cx="6204859" cy="5630784"/>
            </a:xfrm>
            <a:prstGeom prst="rect">
              <a:avLst/>
            </a:prstGeom>
            <a:solidFill>
              <a:srgbClr val="FFF6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b="1">
                <a:cs typeface="+mn-ea"/>
                <a:sym typeface="+mn-lt"/>
              </a:endParaRPr>
            </a:p>
          </p:txBody>
        </p:sp>
        <p:cxnSp>
          <p:nvCxnSpPr>
            <p:cNvPr id="5" name="直線接點 4">
              <a:extLst>
                <a:ext uri="{FF2B5EF4-FFF2-40B4-BE49-F238E27FC236}">
                  <a16:creationId xmlns:a16="http://schemas.microsoft.com/office/drawing/2014/main" id="{7DFFBEB5-3EA2-C14B-89F9-5EC85C8996E9}"/>
                </a:ext>
              </a:extLst>
            </p:cNvPr>
            <p:cNvCxnSpPr>
              <a:cxnSpLocks/>
            </p:cNvCxnSpPr>
            <p:nvPr/>
          </p:nvCxnSpPr>
          <p:spPr>
            <a:xfrm flipH="1">
              <a:off x="8330414" y="4190730"/>
              <a:ext cx="1264875" cy="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 name="文字方塊 5">
              <a:extLst>
                <a:ext uri="{FF2B5EF4-FFF2-40B4-BE49-F238E27FC236}">
                  <a16:creationId xmlns:a16="http://schemas.microsoft.com/office/drawing/2014/main" id="{8899CDBE-187A-FC46-88D0-A1E0CF187421}"/>
                </a:ext>
              </a:extLst>
            </p:cNvPr>
            <p:cNvSpPr txBox="1"/>
            <p:nvPr/>
          </p:nvSpPr>
          <p:spPr>
            <a:xfrm>
              <a:off x="396858" y="2151454"/>
              <a:ext cx="2199860"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分享者招募 </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7" name="文字方塊 6">
              <a:extLst>
                <a:ext uri="{FF2B5EF4-FFF2-40B4-BE49-F238E27FC236}">
                  <a16:creationId xmlns:a16="http://schemas.microsoft.com/office/drawing/2014/main" id="{713CE6BF-D772-1141-9B3B-D64984900C7F}"/>
                </a:ext>
              </a:extLst>
            </p:cNvPr>
            <p:cNvSpPr txBox="1"/>
            <p:nvPr/>
          </p:nvSpPr>
          <p:spPr>
            <a:xfrm>
              <a:off x="4873847" y="1521819"/>
              <a:ext cx="2444315"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a:t>
              </a:r>
              <a:r>
                <a:rPr kumimoji="1" lang="zh-CN" altLang="en-US" sz="2400" b="1" dirty="0">
                  <a:solidFill>
                    <a:schemeClr val="bg2">
                      <a:lumMod val="50000"/>
                    </a:schemeClr>
                  </a:solidFill>
                  <a:cs typeface="+mn-ea"/>
                  <a:sym typeface="+mn-lt"/>
                </a:rPr>
                <a:t>線上經驗分享</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8" name="文字方塊 7">
              <a:extLst>
                <a:ext uri="{FF2B5EF4-FFF2-40B4-BE49-F238E27FC236}">
                  <a16:creationId xmlns:a16="http://schemas.microsoft.com/office/drawing/2014/main" id="{3DD6386A-7BCC-C843-91B2-62BA30E24D4D}"/>
                </a:ext>
              </a:extLst>
            </p:cNvPr>
            <p:cNvSpPr txBox="1"/>
            <p:nvPr/>
          </p:nvSpPr>
          <p:spPr>
            <a:xfrm>
              <a:off x="4873847" y="4032239"/>
              <a:ext cx="2444315"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a:t>
              </a:r>
              <a:r>
                <a:rPr kumimoji="1" lang="zh-CN" altLang="en-US" sz="2400" b="1" dirty="0">
                  <a:solidFill>
                    <a:schemeClr val="bg2">
                      <a:lumMod val="50000"/>
                    </a:schemeClr>
                  </a:solidFill>
                  <a:cs typeface="+mn-ea"/>
                  <a:sym typeface="+mn-lt"/>
                </a:rPr>
                <a:t>線下互動媒合</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9" name="文字方塊 8">
              <a:extLst>
                <a:ext uri="{FF2B5EF4-FFF2-40B4-BE49-F238E27FC236}">
                  <a16:creationId xmlns:a16="http://schemas.microsoft.com/office/drawing/2014/main" id="{90770F92-4E18-DE41-8BD5-C4392C8BC9FE}"/>
                </a:ext>
              </a:extLst>
            </p:cNvPr>
            <p:cNvSpPr txBox="1"/>
            <p:nvPr/>
          </p:nvSpPr>
          <p:spPr>
            <a:xfrm>
              <a:off x="9692683" y="2151454"/>
              <a:ext cx="2199860"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a:t>
              </a:r>
              <a:r>
                <a:rPr kumimoji="1" lang="zh-CN" altLang="en-US" sz="2400" b="1" dirty="0">
                  <a:solidFill>
                    <a:schemeClr val="bg2">
                      <a:lumMod val="50000"/>
                    </a:schemeClr>
                  </a:solidFill>
                  <a:cs typeface="+mn-ea"/>
                  <a:sym typeface="+mn-lt"/>
                </a:rPr>
                <a:t>迷惘大學生</a:t>
              </a:r>
              <a:r>
                <a:rPr kumimoji="1" lang="zh-TW" altLang="en-US" sz="2400" b="1" dirty="0">
                  <a:solidFill>
                    <a:schemeClr val="bg2">
                      <a:lumMod val="50000"/>
                    </a:schemeClr>
                  </a:solidFill>
                  <a:cs typeface="+mn-ea"/>
                  <a:sym typeface="+mn-lt"/>
                </a:rPr>
                <a:t> </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cxnSp>
          <p:nvCxnSpPr>
            <p:cNvPr id="10" name="直線接點 9">
              <a:extLst>
                <a:ext uri="{FF2B5EF4-FFF2-40B4-BE49-F238E27FC236}">
                  <a16:creationId xmlns:a16="http://schemas.microsoft.com/office/drawing/2014/main" id="{36C9004B-7B63-B849-9E0A-CCBD047B26A9}"/>
                </a:ext>
              </a:extLst>
            </p:cNvPr>
            <p:cNvCxnSpPr>
              <a:cxnSpLocks/>
            </p:cNvCxnSpPr>
            <p:nvPr/>
          </p:nvCxnSpPr>
          <p:spPr>
            <a:xfrm>
              <a:off x="2596723" y="4190730"/>
              <a:ext cx="1333975" cy="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13" name="圖片 12">
              <a:extLst>
                <a:ext uri="{FF2B5EF4-FFF2-40B4-BE49-F238E27FC236}">
                  <a16:creationId xmlns:a16="http://schemas.microsoft.com/office/drawing/2014/main" id="{D5D1BA7D-E14A-734B-A2EB-195A73AE61F6}"/>
                </a:ext>
              </a:extLst>
            </p:cNvPr>
            <p:cNvPicPr>
              <a:picLocks noChangeAspect="1"/>
            </p:cNvPicPr>
            <p:nvPr/>
          </p:nvPicPr>
          <p:blipFill>
            <a:blip r:embed="rId2"/>
            <a:stretch>
              <a:fillRect/>
            </a:stretch>
          </p:blipFill>
          <p:spPr>
            <a:xfrm>
              <a:off x="7002834" y="4788521"/>
              <a:ext cx="1179485" cy="1179485"/>
            </a:xfrm>
            <a:prstGeom prst="rect">
              <a:avLst/>
            </a:prstGeom>
          </p:spPr>
        </p:pic>
        <p:pic>
          <p:nvPicPr>
            <p:cNvPr id="14" name="圖片 13">
              <a:extLst>
                <a:ext uri="{FF2B5EF4-FFF2-40B4-BE49-F238E27FC236}">
                  <a16:creationId xmlns:a16="http://schemas.microsoft.com/office/drawing/2014/main" id="{17D7AEFE-A5E6-1648-8B47-8893B4536B54}"/>
                </a:ext>
              </a:extLst>
            </p:cNvPr>
            <p:cNvPicPr>
              <a:picLocks noChangeAspect="1"/>
            </p:cNvPicPr>
            <p:nvPr/>
          </p:nvPicPr>
          <p:blipFill>
            <a:blip r:embed="rId3"/>
            <a:stretch>
              <a:fillRect/>
            </a:stretch>
          </p:blipFill>
          <p:spPr>
            <a:xfrm>
              <a:off x="4199091" y="2080181"/>
              <a:ext cx="1243577" cy="1243577"/>
            </a:xfrm>
            <a:prstGeom prst="rect">
              <a:avLst/>
            </a:prstGeom>
          </p:spPr>
        </p:pic>
        <p:pic>
          <p:nvPicPr>
            <p:cNvPr id="15" name="圖片 14">
              <a:extLst>
                <a:ext uri="{FF2B5EF4-FFF2-40B4-BE49-F238E27FC236}">
                  <a16:creationId xmlns:a16="http://schemas.microsoft.com/office/drawing/2014/main" id="{40E47522-377F-8144-83A6-DBB38321B10E}"/>
                </a:ext>
              </a:extLst>
            </p:cNvPr>
            <p:cNvPicPr>
              <a:picLocks noChangeAspect="1"/>
            </p:cNvPicPr>
            <p:nvPr/>
          </p:nvPicPr>
          <p:blipFill>
            <a:blip r:embed="rId4"/>
            <a:stretch>
              <a:fillRect/>
            </a:stretch>
          </p:blipFill>
          <p:spPr>
            <a:xfrm>
              <a:off x="9885693" y="2819539"/>
              <a:ext cx="1813845" cy="1813845"/>
            </a:xfrm>
            <a:prstGeom prst="rect">
              <a:avLst/>
            </a:prstGeom>
          </p:spPr>
        </p:pic>
        <p:pic>
          <p:nvPicPr>
            <p:cNvPr id="16" name="圖片 15">
              <a:extLst>
                <a:ext uri="{FF2B5EF4-FFF2-40B4-BE49-F238E27FC236}">
                  <a16:creationId xmlns:a16="http://schemas.microsoft.com/office/drawing/2014/main" id="{FFB66156-281D-B646-B0F6-208496BF05B2}"/>
                </a:ext>
              </a:extLst>
            </p:cNvPr>
            <p:cNvPicPr>
              <a:picLocks noChangeAspect="1"/>
            </p:cNvPicPr>
            <p:nvPr/>
          </p:nvPicPr>
          <p:blipFill>
            <a:blip r:embed="rId5"/>
            <a:stretch>
              <a:fillRect/>
            </a:stretch>
          </p:blipFill>
          <p:spPr>
            <a:xfrm>
              <a:off x="620830" y="2918050"/>
              <a:ext cx="1751914" cy="1751914"/>
            </a:xfrm>
            <a:prstGeom prst="rect">
              <a:avLst/>
            </a:prstGeom>
          </p:spPr>
        </p:pic>
        <p:pic>
          <p:nvPicPr>
            <p:cNvPr id="17" name="圖片 16">
              <a:extLst>
                <a:ext uri="{FF2B5EF4-FFF2-40B4-BE49-F238E27FC236}">
                  <a16:creationId xmlns:a16="http://schemas.microsoft.com/office/drawing/2014/main" id="{77C3BEEC-F797-A941-A8FF-7E3FA70AC090}"/>
                </a:ext>
              </a:extLst>
            </p:cNvPr>
            <p:cNvPicPr>
              <a:picLocks noChangeAspect="1"/>
            </p:cNvPicPr>
            <p:nvPr/>
          </p:nvPicPr>
          <p:blipFill>
            <a:blip r:embed="rId6"/>
            <a:stretch>
              <a:fillRect/>
            </a:stretch>
          </p:blipFill>
          <p:spPr>
            <a:xfrm>
              <a:off x="6863249" y="2066109"/>
              <a:ext cx="1282535" cy="1282535"/>
            </a:xfrm>
            <a:prstGeom prst="rect">
              <a:avLst/>
            </a:prstGeom>
          </p:spPr>
        </p:pic>
        <p:sp>
          <p:nvSpPr>
            <p:cNvPr id="18" name="文字方塊 17">
              <a:extLst>
                <a:ext uri="{FF2B5EF4-FFF2-40B4-BE49-F238E27FC236}">
                  <a16:creationId xmlns:a16="http://schemas.microsoft.com/office/drawing/2014/main" id="{C70D0F35-2EF3-2C40-B3E2-33ABC0808938}"/>
                </a:ext>
              </a:extLst>
            </p:cNvPr>
            <p:cNvSpPr txBox="1"/>
            <p:nvPr/>
          </p:nvSpPr>
          <p:spPr>
            <a:xfrm>
              <a:off x="3324092" y="6189217"/>
              <a:ext cx="2993567"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平台舉辦之論壇、講座</a:t>
              </a:r>
            </a:p>
          </p:txBody>
        </p:sp>
        <p:sp>
          <p:nvSpPr>
            <p:cNvPr id="19" name="文字方塊 18">
              <a:extLst>
                <a:ext uri="{FF2B5EF4-FFF2-40B4-BE49-F238E27FC236}">
                  <a16:creationId xmlns:a16="http://schemas.microsoft.com/office/drawing/2014/main" id="{A79BE7BC-9DB3-9F4E-852F-7CBFCB196E3F}"/>
                </a:ext>
              </a:extLst>
            </p:cNvPr>
            <p:cNvSpPr txBox="1"/>
            <p:nvPr/>
          </p:nvSpPr>
          <p:spPr>
            <a:xfrm>
              <a:off x="6096000" y="6189905"/>
              <a:ext cx="2915406"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個別邀約交流</a:t>
              </a:r>
            </a:p>
          </p:txBody>
        </p:sp>
        <p:sp>
          <p:nvSpPr>
            <p:cNvPr id="20" name="文字方塊 19">
              <a:extLst>
                <a:ext uri="{FF2B5EF4-FFF2-40B4-BE49-F238E27FC236}">
                  <a16:creationId xmlns:a16="http://schemas.microsoft.com/office/drawing/2014/main" id="{76EE91F1-12E4-F346-93BE-19BCB1395665}"/>
                </a:ext>
              </a:extLst>
            </p:cNvPr>
            <p:cNvSpPr txBox="1"/>
            <p:nvPr/>
          </p:nvSpPr>
          <p:spPr>
            <a:xfrm>
              <a:off x="3421492" y="3474396"/>
              <a:ext cx="2798773"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錄製影片分享工作經驗</a:t>
              </a:r>
            </a:p>
          </p:txBody>
        </p:sp>
        <p:sp>
          <p:nvSpPr>
            <p:cNvPr id="21" name="文字方塊 20">
              <a:extLst>
                <a:ext uri="{FF2B5EF4-FFF2-40B4-BE49-F238E27FC236}">
                  <a16:creationId xmlns:a16="http://schemas.microsoft.com/office/drawing/2014/main" id="{96D216EC-9490-0043-91AF-24457CD1FA6D}"/>
                </a:ext>
              </a:extLst>
            </p:cNvPr>
            <p:cNvSpPr txBox="1"/>
            <p:nvPr/>
          </p:nvSpPr>
          <p:spPr>
            <a:xfrm>
              <a:off x="6175014" y="3444081"/>
              <a:ext cx="2798773"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直播問答活動</a:t>
              </a:r>
            </a:p>
          </p:txBody>
        </p:sp>
        <p:sp>
          <p:nvSpPr>
            <p:cNvPr id="22" name="文字方塊 21">
              <a:extLst>
                <a:ext uri="{FF2B5EF4-FFF2-40B4-BE49-F238E27FC236}">
                  <a16:creationId xmlns:a16="http://schemas.microsoft.com/office/drawing/2014/main" id="{1A72C4BE-4463-834F-A82E-91CAE6B3AC2B}"/>
                </a:ext>
              </a:extLst>
            </p:cNvPr>
            <p:cNvSpPr txBox="1"/>
            <p:nvPr/>
          </p:nvSpPr>
          <p:spPr>
            <a:xfrm>
              <a:off x="9393229" y="4712866"/>
              <a:ext cx="2798773" cy="975011"/>
            </a:xfrm>
            <a:prstGeom prst="rect">
              <a:avLst/>
            </a:prstGeom>
            <a:noFill/>
          </p:spPr>
          <p:txBody>
            <a:bodyPr wrap="square" rtlCol="0">
              <a:spAutoFit/>
            </a:bodyPr>
            <a:lstStyle/>
            <a:p>
              <a:pPr algn="ctr">
                <a:lnSpc>
                  <a:spcPct val="150000"/>
                </a:lnSpc>
              </a:pPr>
              <a:r>
                <a:rPr kumimoji="1" lang="zh-TW" altLang="en-US" sz="2000" b="1" dirty="0">
                  <a:solidFill>
                    <a:schemeClr val="bg2">
                      <a:lumMod val="50000"/>
                    </a:schemeClr>
                  </a:solidFill>
                  <a:cs typeface="+mn-ea"/>
                  <a:sym typeface="+mn-lt"/>
                </a:rPr>
                <a:t>對未來迷惘大學生</a:t>
              </a:r>
              <a:endParaRPr kumimoji="1" lang="en-US" altLang="zh-TW" sz="2000" b="1" dirty="0">
                <a:solidFill>
                  <a:schemeClr val="bg2">
                    <a:lumMod val="50000"/>
                  </a:schemeClr>
                </a:solidFill>
                <a:cs typeface="+mn-ea"/>
                <a:sym typeface="+mn-lt"/>
              </a:endParaRPr>
            </a:p>
            <a:p>
              <a:pPr algn="ctr">
                <a:lnSpc>
                  <a:spcPct val="150000"/>
                </a:lnSpc>
              </a:pPr>
              <a:r>
                <a:rPr kumimoji="1" lang="zh-TW" altLang="en-US" sz="2000" b="1" dirty="0">
                  <a:solidFill>
                    <a:schemeClr val="bg2">
                      <a:lumMod val="50000"/>
                    </a:schemeClr>
                  </a:solidFill>
                  <a:cs typeface="+mn-ea"/>
                  <a:sym typeface="+mn-lt"/>
                </a:rPr>
                <a:t>推廣</a:t>
              </a:r>
              <a:r>
                <a:rPr kumimoji="1" lang="en-US" altLang="zh-TW" sz="2000" b="1" dirty="0">
                  <a:solidFill>
                    <a:schemeClr val="bg2">
                      <a:lumMod val="50000"/>
                    </a:schemeClr>
                  </a:solidFill>
                  <a:cs typeface="+mn-ea"/>
                  <a:sym typeface="+mn-lt"/>
                </a:rPr>
                <a:t>EWS</a:t>
              </a:r>
              <a:r>
                <a:rPr kumimoji="1" lang="zh-TW" altLang="en-US" sz="2000" b="1" dirty="0">
                  <a:solidFill>
                    <a:schemeClr val="bg2">
                      <a:lumMod val="50000"/>
                    </a:schemeClr>
                  </a:solidFill>
                  <a:cs typeface="+mn-ea"/>
                  <a:sym typeface="+mn-lt"/>
                </a:rPr>
                <a:t>平台</a:t>
              </a:r>
            </a:p>
          </p:txBody>
        </p:sp>
        <p:sp>
          <p:nvSpPr>
            <p:cNvPr id="23" name="文字方塊 22">
              <a:extLst>
                <a:ext uri="{FF2B5EF4-FFF2-40B4-BE49-F238E27FC236}">
                  <a16:creationId xmlns:a16="http://schemas.microsoft.com/office/drawing/2014/main" id="{FC35C971-EFD5-1646-A026-A8B772F39B7B}"/>
                </a:ext>
              </a:extLst>
            </p:cNvPr>
            <p:cNvSpPr txBox="1"/>
            <p:nvPr/>
          </p:nvSpPr>
          <p:spPr>
            <a:xfrm>
              <a:off x="-45230" y="4713267"/>
              <a:ext cx="3084037" cy="975011"/>
            </a:xfrm>
            <a:prstGeom prst="rect">
              <a:avLst/>
            </a:prstGeom>
            <a:noFill/>
          </p:spPr>
          <p:txBody>
            <a:bodyPr wrap="square" rtlCol="0">
              <a:spAutoFit/>
            </a:bodyPr>
            <a:lstStyle/>
            <a:p>
              <a:pPr algn="ctr">
                <a:lnSpc>
                  <a:spcPct val="150000"/>
                </a:lnSpc>
              </a:pPr>
              <a:r>
                <a:rPr kumimoji="1" lang="zh-TW" altLang="en-US" sz="2000" b="1" dirty="0">
                  <a:solidFill>
                    <a:schemeClr val="bg2">
                      <a:lumMod val="50000"/>
                    </a:schemeClr>
                  </a:solidFill>
                  <a:cs typeface="+mn-ea"/>
                  <a:sym typeface="+mn-lt"/>
                </a:rPr>
                <a:t>踏入職場之學長姐</a:t>
              </a:r>
              <a:endParaRPr kumimoji="1" lang="en-US" altLang="zh-TW" sz="2000" b="1" dirty="0">
                <a:solidFill>
                  <a:schemeClr val="bg2">
                    <a:lumMod val="50000"/>
                  </a:schemeClr>
                </a:solidFill>
                <a:cs typeface="+mn-ea"/>
                <a:sym typeface="+mn-lt"/>
              </a:endParaRPr>
            </a:p>
            <a:p>
              <a:pPr algn="ctr">
                <a:lnSpc>
                  <a:spcPct val="150000"/>
                </a:lnSpc>
              </a:pPr>
              <a:r>
                <a:rPr kumimoji="1" lang="zh-TW" altLang="en-US" sz="2000" b="1" dirty="0">
                  <a:solidFill>
                    <a:schemeClr val="bg2">
                      <a:lumMod val="50000"/>
                    </a:schemeClr>
                  </a:solidFill>
                  <a:cs typeface="+mn-ea"/>
                  <a:sym typeface="+mn-lt"/>
                </a:rPr>
                <a:t>有人才需求之企業</a:t>
              </a:r>
            </a:p>
          </p:txBody>
        </p:sp>
        <p:pic>
          <p:nvPicPr>
            <p:cNvPr id="24" name="圖片 23">
              <a:extLst>
                <a:ext uri="{FF2B5EF4-FFF2-40B4-BE49-F238E27FC236}">
                  <a16:creationId xmlns:a16="http://schemas.microsoft.com/office/drawing/2014/main" id="{96588730-5974-3649-B546-6FC51533D44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Lst>
            </a:blip>
            <a:srcRect l="15101" t="7886" r="13219" b="25308"/>
            <a:stretch/>
          </p:blipFill>
          <p:spPr>
            <a:xfrm>
              <a:off x="3990254" y="4426217"/>
              <a:ext cx="1661242" cy="1548307"/>
            </a:xfrm>
            <a:prstGeom prst="rect">
              <a:avLst/>
            </a:prstGeom>
          </p:spPr>
        </p:pic>
      </p:grpSp>
      <p:sp>
        <p:nvSpPr>
          <p:cNvPr id="29" name="手繪多邊形 28">
            <a:extLst>
              <a:ext uri="{FF2B5EF4-FFF2-40B4-BE49-F238E27FC236}">
                <a16:creationId xmlns:a16="http://schemas.microsoft.com/office/drawing/2014/main" id="{C3AFBFC1-4DF9-C944-82DD-C8C88091797C}"/>
              </a:ext>
            </a:extLst>
          </p:cNvPr>
          <p:cNvSpPr/>
          <p:nvPr/>
        </p:nvSpPr>
        <p:spPr>
          <a:xfrm>
            <a:off x="0" y="-75304"/>
            <a:ext cx="12192002" cy="6935766"/>
          </a:xfrm>
          <a:custGeom>
            <a:avLst/>
            <a:gdLst>
              <a:gd name="connsiteX0" fmla="*/ 3268187 w 12192002"/>
              <a:gd name="connsiteY0" fmla="*/ 1357225 h 6858001"/>
              <a:gd name="connsiteX1" fmla="*/ 3268187 w 12192002"/>
              <a:gd name="connsiteY1" fmla="*/ 4060725 h 6858001"/>
              <a:gd name="connsiteX2" fmla="*/ 8898971 w 12192002"/>
              <a:gd name="connsiteY2" fmla="*/ 4060725 h 6858001"/>
              <a:gd name="connsiteX3" fmla="*/ 8898971 w 12192002"/>
              <a:gd name="connsiteY3" fmla="*/ 1357225 h 6858001"/>
              <a:gd name="connsiteX4" fmla="*/ 0 w 12192002"/>
              <a:gd name="connsiteY4" fmla="*/ 0 h 6858001"/>
              <a:gd name="connsiteX5" fmla="*/ 12192002 w 12192002"/>
              <a:gd name="connsiteY5" fmla="*/ 0 h 6858001"/>
              <a:gd name="connsiteX6" fmla="*/ 12192002 w 12192002"/>
              <a:gd name="connsiteY6" fmla="*/ 6858001 h 6858001"/>
              <a:gd name="connsiteX7" fmla="*/ 0 w 12192002"/>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2" h="6858001">
                <a:moveTo>
                  <a:pt x="3268187" y="1357225"/>
                </a:moveTo>
                <a:lnTo>
                  <a:pt x="3268187" y="4060725"/>
                </a:lnTo>
                <a:lnTo>
                  <a:pt x="8898971" y="4060725"/>
                </a:lnTo>
                <a:lnTo>
                  <a:pt x="8898971" y="1357225"/>
                </a:lnTo>
                <a:close/>
                <a:moveTo>
                  <a:pt x="0" y="0"/>
                </a:moveTo>
                <a:lnTo>
                  <a:pt x="12192002" y="0"/>
                </a:lnTo>
                <a:lnTo>
                  <a:pt x="12192002" y="6858001"/>
                </a:lnTo>
                <a:lnTo>
                  <a:pt x="0" y="6858001"/>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TW" altLang="en-US" sz="2438" dirty="0">
              <a:cs typeface="+mn-ea"/>
              <a:sym typeface="+mn-lt"/>
            </a:endParaRPr>
          </a:p>
        </p:txBody>
      </p:sp>
      <p:sp>
        <p:nvSpPr>
          <p:cNvPr id="25" name="文字方塊 24">
            <a:extLst>
              <a:ext uri="{FF2B5EF4-FFF2-40B4-BE49-F238E27FC236}">
                <a16:creationId xmlns:a16="http://schemas.microsoft.com/office/drawing/2014/main" id="{9F249949-8691-A14D-B403-3E3812D33C78}"/>
              </a:ext>
            </a:extLst>
          </p:cNvPr>
          <p:cNvSpPr txBox="1"/>
          <p:nvPr/>
        </p:nvSpPr>
        <p:spPr>
          <a:xfrm>
            <a:off x="3733854" y="475451"/>
            <a:ext cx="4724292" cy="584775"/>
          </a:xfrm>
          <a:prstGeom prst="rect">
            <a:avLst/>
          </a:prstGeom>
          <a:noFill/>
        </p:spPr>
        <p:txBody>
          <a:bodyPr wrap="square" rtlCol="0">
            <a:spAutoFit/>
          </a:bodyPr>
          <a:lstStyle/>
          <a:p>
            <a:pPr algn="ctr"/>
            <a:r>
              <a:rPr lang="zh-TW" altLang="en-US" sz="3200" b="1" dirty="0">
                <a:solidFill>
                  <a:schemeClr val="bg1"/>
                </a:solidFill>
                <a:cs typeface="+mn-ea"/>
                <a:sym typeface="+mn-lt"/>
              </a:rPr>
              <a:t>線上影音工作經驗分享</a:t>
            </a:r>
          </a:p>
        </p:txBody>
      </p:sp>
      <p:grpSp>
        <p:nvGrpSpPr>
          <p:cNvPr id="42" name="群組 41">
            <a:extLst>
              <a:ext uri="{FF2B5EF4-FFF2-40B4-BE49-F238E27FC236}">
                <a16:creationId xmlns:a16="http://schemas.microsoft.com/office/drawing/2014/main" id="{CEFB5027-59BA-EB47-A74F-06F35BD67810}"/>
              </a:ext>
            </a:extLst>
          </p:cNvPr>
          <p:cNvGrpSpPr/>
          <p:nvPr/>
        </p:nvGrpSpPr>
        <p:grpSpPr>
          <a:xfrm>
            <a:off x="0" y="4952671"/>
            <a:ext cx="3168352" cy="596350"/>
            <a:chOff x="429885" y="5085777"/>
            <a:chExt cx="3168352" cy="596350"/>
          </a:xfrm>
        </p:grpSpPr>
        <p:sp>
          <p:nvSpPr>
            <p:cNvPr id="37" name="圓角矩形 36">
              <a:extLst>
                <a:ext uri="{FF2B5EF4-FFF2-40B4-BE49-F238E27FC236}">
                  <a16:creationId xmlns:a16="http://schemas.microsoft.com/office/drawing/2014/main" id="{B0FFE4DC-756F-D046-9C7F-239979181608}"/>
                </a:ext>
              </a:extLst>
            </p:cNvPr>
            <p:cNvSpPr/>
            <p:nvPr/>
          </p:nvSpPr>
          <p:spPr>
            <a:xfrm>
              <a:off x="870088" y="5085777"/>
              <a:ext cx="228794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30" name="文字方塊 29">
              <a:extLst>
                <a:ext uri="{FF2B5EF4-FFF2-40B4-BE49-F238E27FC236}">
                  <a16:creationId xmlns:a16="http://schemas.microsoft.com/office/drawing/2014/main" id="{6A90E4DA-EF28-2042-B020-3E543C9D3089}"/>
                </a:ext>
              </a:extLst>
            </p:cNvPr>
            <p:cNvSpPr txBox="1"/>
            <p:nvPr/>
          </p:nvSpPr>
          <p:spPr>
            <a:xfrm>
              <a:off x="429885" y="5097352"/>
              <a:ext cx="3168352" cy="584775"/>
            </a:xfrm>
            <a:prstGeom prst="rect">
              <a:avLst/>
            </a:prstGeom>
            <a:noFill/>
          </p:spPr>
          <p:txBody>
            <a:bodyPr wrap="square" rtlCol="0">
              <a:spAutoFit/>
            </a:bodyPr>
            <a:lstStyle/>
            <a:p>
              <a:pPr algn="ctr"/>
              <a:r>
                <a:rPr lang="zh-TW" altLang="en-US" sz="3200" b="1" dirty="0">
                  <a:solidFill>
                    <a:schemeClr val="bg1"/>
                  </a:solidFill>
                  <a:cs typeface="+mn-ea"/>
                  <a:sym typeface="+mn-lt"/>
                </a:rPr>
                <a:t>製作簡報</a:t>
              </a:r>
            </a:p>
          </p:txBody>
        </p:sp>
      </p:grpSp>
      <p:grpSp>
        <p:nvGrpSpPr>
          <p:cNvPr id="41" name="群組 40">
            <a:extLst>
              <a:ext uri="{FF2B5EF4-FFF2-40B4-BE49-F238E27FC236}">
                <a16:creationId xmlns:a16="http://schemas.microsoft.com/office/drawing/2014/main" id="{815A9B61-6850-E447-8E7D-4D1B2315CDF3}"/>
              </a:ext>
            </a:extLst>
          </p:cNvPr>
          <p:cNvGrpSpPr/>
          <p:nvPr/>
        </p:nvGrpSpPr>
        <p:grpSpPr>
          <a:xfrm>
            <a:off x="2957184" y="4942956"/>
            <a:ext cx="2736304" cy="596350"/>
            <a:chOff x="3185414" y="5085777"/>
            <a:chExt cx="2736304" cy="596350"/>
          </a:xfrm>
        </p:grpSpPr>
        <p:sp>
          <p:nvSpPr>
            <p:cNvPr id="36" name="圓角矩形 35">
              <a:extLst>
                <a:ext uri="{FF2B5EF4-FFF2-40B4-BE49-F238E27FC236}">
                  <a16:creationId xmlns:a16="http://schemas.microsoft.com/office/drawing/2014/main" id="{A40B6C5D-BFD8-FC43-B89D-C5F0EB330B2E}"/>
                </a:ext>
              </a:extLst>
            </p:cNvPr>
            <p:cNvSpPr/>
            <p:nvPr/>
          </p:nvSpPr>
          <p:spPr>
            <a:xfrm>
              <a:off x="3409593" y="5085777"/>
              <a:ext cx="228794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31" name="文字方塊 30">
              <a:extLst>
                <a:ext uri="{FF2B5EF4-FFF2-40B4-BE49-F238E27FC236}">
                  <a16:creationId xmlns:a16="http://schemas.microsoft.com/office/drawing/2014/main" id="{B7258DA2-BFD2-204B-ACD7-018785FC76BB}"/>
                </a:ext>
              </a:extLst>
            </p:cNvPr>
            <p:cNvSpPr txBox="1"/>
            <p:nvPr/>
          </p:nvSpPr>
          <p:spPr>
            <a:xfrm>
              <a:off x="3185414" y="5097352"/>
              <a:ext cx="2736304" cy="584775"/>
            </a:xfrm>
            <a:prstGeom prst="rect">
              <a:avLst/>
            </a:prstGeom>
            <a:noFill/>
          </p:spPr>
          <p:txBody>
            <a:bodyPr wrap="square" rtlCol="0">
              <a:spAutoFit/>
            </a:bodyPr>
            <a:lstStyle/>
            <a:p>
              <a:pPr algn="ctr"/>
              <a:r>
                <a:rPr lang="zh-TW" altLang="en-US" sz="3200" b="1" dirty="0">
                  <a:solidFill>
                    <a:schemeClr val="bg1"/>
                  </a:solidFill>
                  <a:cs typeface="+mn-ea"/>
                  <a:sym typeface="+mn-lt"/>
                </a:rPr>
                <a:t>錄製影片</a:t>
              </a:r>
            </a:p>
          </p:txBody>
        </p:sp>
      </p:grpSp>
      <p:grpSp>
        <p:nvGrpSpPr>
          <p:cNvPr id="39" name="群組 38">
            <a:extLst>
              <a:ext uri="{FF2B5EF4-FFF2-40B4-BE49-F238E27FC236}">
                <a16:creationId xmlns:a16="http://schemas.microsoft.com/office/drawing/2014/main" id="{8A13E9E1-6CE4-074B-AB92-FBDF1DF638C7}"/>
              </a:ext>
            </a:extLst>
          </p:cNvPr>
          <p:cNvGrpSpPr/>
          <p:nvPr/>
        </p:nvGrpSpPr>
        <p:grpSpPr>
          <a:xfrm>
            <a:off x="8791836" y="4945150"/>
            <a:ext cx="2692967" cy="584775"/>
            <a:chOff x="9029405" y="5106446"/>
            <a:chExt cx="2692967" cy="584775"/>
          </a:xfrm>
        </p:grpSpPr>
        <p:sp>
          <p:nvSpPr>
            <p:cNvPr id="34" name="圓角矩形 33">
              <a:extLst>
                <a:ext uri="{FF2B5EF4-FFF2-40B4-BE49-F238E27FC236}">
                  <a16:creationId xmlns:a16="http://schemas.microsoft.com/office/drawing/2014/main" id="{CCBD51A2-D422-1D45-B731-2DB47CB1590B}"/>
                </a:ext>
              </a:extLst>
            </p:cNvPr>
            <p:cNvSpPr/>
            <p:nvPr/>
          </p:nvSpPr>
          <p:spPr>
            <a:xfrm>
              <a:off x="9029405" y="5106446"/>
              <a:ext cx="269296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dirty="0">
                <a:cs typeface="+mn-ea"/>
                <a:sym typeface="+mn-lt"/>
              </a:endParaRPr>
            </a:p>
          </p:txBody>
        </p:sp>
        <p:sp>
          <p:nvSpPr>
            <p:cNvPr id="33" name="矩形 32">
              <a:extLst>
                <a:ext uri="{FF2B5EF4-FFF2-40B4-BE49-F238E27FC236}">
                  <a16:creationId xmlns:a16="http://schemas.microsoft.com/office/drawing/2014/main" id="{7D973DCC-8359-7140-933A-6376E683E5B3}"/>
                </a:ext>
              </a:extLst>
            </p:cNvPr>
            <p:cNvSpPr/>
            <p:nvPr/>
          </p:nvSpPr>
          <p:spPr>
            <a:xfrm>
              <a:off x="9052449" y="5106446"/>
              <a:ext cx="2646878" cy="584775"/>
            </a:xfrm>
            <a:prstGeom prst="rect">
              <a:avLst/>
            </a:prstGeom>
          </p:spPr>
          <p:txBody>
            <a:bodyPr wrap="none">
              <a:spAutoFit/>
            </a:bodyPr>
            <a:lstStyle/>
            <a:p>
              <a:pPr algn="ctr"/>
              <a:r>
                <a:rPr lang="zh-TW" altLang="en-US" sz="3200" b="1" dirty="0">
                  <a:solidFill>
                    <a:schemeClr val="bg1"/>
                  </a:solidFill>
                  <a:cs typeface="+mn-ea"/>
                  <a:sym typeface="+mn-lt"/>
                </a:rPr>
                <a:t>直播問答交流</a:t>
              </a:r>
            </a:p>
          </p:txBody>
        </p:sp>
      </p:grpSp>
      <p:sp>
        <p:nvSpPr>
          <p:cNvPr id="43" name="文字方塊 42">
            <a:extLst>
              <a:ext uri="{FF2B5EF4-FFF2-40B4-BE49-F238E27FC236}">
                <a16:creationId xmlns:a16="http://schemas.microsoft.com/office/drawing/2014/main" id="{66D60DDE-17D7-D844-BC6D-118440B11623}"/>
              </a:ext>
            </a:extLst>
          </p:cNvPr>
          <p:cNvSpPr txBox="1"/>
          <p:nvPr/>
        </p:nvSpPr>
        <p:spPr>
          <a:xfrm>
            <a:off x="386201" y="1685315"/>
            <a:ext cx="2965741" cy="2133213"/>
          </a:xfrm>
          <a:prstGeom prst="rect">
            <a:avLst/>
          </a:prstGeom>
          <a:noFill/>
        </p:spPr>
        <p:txBody>
          <a:bodyPr wrap="square" rtlCol="0">
            <a:spAutoFit/>
          </a:bodyPr>
          <a:lstStyle/>
          <a:p>
            <a:pPr>
              <a:lnSpc>
                <a:spcPct val="150000"/>
              </a:lnSpc>
            </a:pPr>
            <a:r>
              <a:rPr lang="zh-CN" altLang="en-US" b="1" dirty="0">
                <a:solidFill>
                  <a:schemeClr val="bg1"/>
                </a:solidFill>
                <a:cs typeface="+mn-ea"/>
                <a:sym typeface="+mn-lt"/>
              </a:rPr>
              <a:t>「分享內容架構」</a:t>
            </a:r>
            <a:endParaRPr lang="en-US" altLang="zh-CN" b="1" dirty="0">
              <a:solidFill>
                <a:schemeClr val="bg1"/>
              </a:solidFill>
              <a:cs typeface="+mn-ea"/>
              <a:sym typeface="+mn-lt"/>
            </a:endParaRPr>
          </a:p>
          <a:p>
            <a:pPr marL="285750" indent="-285750">
              <a:lnSpc>
                <a:spcPct val="150000"/>
              </a:lnSpc>
              <a:buFont typeface="Arial" panose="020B0604020202020204" pitchFamily="34" charset="0"/>
              <a:buChar char="•"/>
            </a:pPr>
            <a:r>
              <a:rPr lang="zh-TW" altLang="zh-TW" b="1" dirty="0">
                <a:solidFill>
                  <a:schemeClr val="bg1"/>
                </a:solidFill>
                <a:cs typeface="+mn-ea"/>
                <a:sym typeface="+mn-lt"/>
              </a:rPr>
              <a:t>分享者自我介紹</a:t>
            </a:r>
          </a:p>
          <a:p>
            <a:pPr marL="285750" indent="-285750">
              <a:lnSpc>
                <a:spcPct val="150000"/>
              </a:lnSpc>
              <a:buFont typeface="Arial" panose="020B0604020202020204" pitchFamily="34" charset="0"/>
              <a:buChar char="•"/>
            </a:pPr>
            <a:r>
              <a:rPr lang="zh-TW" altLang="zh-TW" b="1" dirty="0">
                <a:solidFill>
                  <a:schemeClr val="bg1"/>
                </a:solidFill>
                <a:cs typeface="+mn-ea"/>
                <a:sym typeface="+mn-lt"/>
              </a:rPr>
              <a:t>分享者工作內容介紹</a:t>
            </a:r>
            <a:endParaRPr lang="en-US" altLang="zh-TW" b="1" dirty="0">
              <a:solidFill>
                <a:schemeClr val="bg1"/>
              </a:solidFill>
              <a:cs typeface="+mn-ea"/>
              <a:sym typeface="+mn-lt"/>
            </a:endParaRPr>
          </a:p>
          <a:p>
            <a:pPr marL="285750" indent="-285750">
              <a:lnSpc>
                <a:spcPct val="150000"/>
              </a:lnSpc>
              <a:buFont typeface="Arial" panose="020B0604020202020204" pitchFamily="34" charset="0"/>
              <a:buChar char="•"/>
            </a:pPr>
            <a:r>
              <a:rPr lang="zh-TW" altLang="zh-TW" b="1" dirty="0">
                <a:solidFill>
                  <a:schemeClr val="bg1"/>
                </a:solidFill>
                <a:cs typeface="+mn-ea"/>
                <a:sym typeface="+mn-lt"/>
              </a:rPr>
              <a:t>印象深刻的工作經驗</a:t>
            </a:r>
          </a:p>
          <a:p>
            <a:pPr marL="285750" indent="-285750">
              <a:lnSpc>
                <a:spcPct val="150000"/>
              </a:lnSpc>
              <a:buFont typeface="Arial" panose="020B0604020202020204" pitchFamily="34" charset="0"/>
              <a:buChar char="•"/>
            </a:pPr>
            <a:r>
              <a:rPr lang="zh-TW" altLang="zh-TW" b="1" dirty="0">
                <a:solidFill>
                  <a:schemeClr val="bg1"/>
                </a:solidFill>
                <a:cs typeface="+mn-ea"/>
                <a:sym typeface="+mn-lt"/>
              </a:rPr>
              <a:t>應徵該工作的建議</a:t>
            </a:r>
          </a:p>
        </p:txBody>
      </p:sp>
      <p:cxnSp>
        <p:nvCxnSpPr>
          <p:cNvPr id="44" name="直線接點 43">
            <a:extLst>
              <a:ext uri="{FF2B5EF4-FFF2-40B4-BE49-F238E27FC236}">
                <a16:creationId xmlns:a16="http://schemas.microsoft.com/office/drawing/2014/main" id="{45A3C5FC-E84D-874A-BE65-2059B875A082}"/>
              </a:ext>
            </a:extLst>
          </p:cNvPr>
          <p:cNvCxnSpPr>
            <a:cxnSpLocks/>
          </p:cNvCxnSpPr>
          <p:nvPr/>
        </p:nvCxnSpPr>
        <p:spPr>
          <a:xfrm flipV="1">
            <a:off x="1560031" y="3874507"/>
            <a:ext cx="0" cy="914014"/>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45" name="群組 44">
            <a:extLst>
              <a:ext uri="{FF2B5EF4-FFF2-40B4-BE49-F238E27FC236}">
                <a16:creationId xmlns:a16="http://schemas.microsoft.com/office/drawing/2014/main" id="{815A9B61-6850-E447-8E7D-4D1B2315CDF3}"/>
              </a:ext>
            </a:extLst>
          </p:cNvPr>
          <p:cNvGrpSpPr/>
          <p:nvPr/>
        </p:nvGrpSpPr>
        <p:grpSpPr>
          <a:xfrm>
            <a:off x="5798527" y="4944573"/>
            <a:ext cx="2737917" cy="596350"/>
            <a:chOff x="3358473" y="5085777"/>
            <a:chExt cx="2407929" cy="596350"/>
          </a:xfrm>
        </p:grpSpPr>
        <p:sp>
          <p:nvSpPr>
            <p:cNvPr id="46" name="圓角矩形 45">
              <a:extLst>
                <a:ext uri="{FF2B5EF4-FFF2-40B4-BE49-F238E27FC236}">
                  <a16:creationId xmlns:a16="http://schemas.microsoft.com/office/drawing/2014/main" id="{A40B6C5D-BFD8-FC43-B89D-C5F0EB330B2E}"/>
                </a:ext>
              </a:extLst>
            </p:cNvPr>
            <p:cNvSpPr/>
            <p:nvPr/>
          </p:nvSpPr>
          <p:spPr>
            <a:xfrm>
              <a:off x="3409593" y="5085777"/>
              <a:ext cx="228794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47" name="文字方塊 46">
              <a:extLst>
                <a:ext uri="{FF2B5EF4-FFF2-40B4-BE49-F238E27FC236}">
                  <a16:creationId xmlns:a16="http://schemas.microsoft.com/office/drawing/2014/main" id="{B7258DA2-BFD2-204B-ACD7-018785FC76BB}"/>
                </a:ext>
              </a:extLst>
            </p:cNvPr>
            <p:cNvSpPr txBox="1"/>
            <p:nvPr/>
          </p:nvSpPr>
          <p:spPr>
            <a:xfrm>
              <a:off x="3358473" y="5097352"/>
              <a:ext cx="2407929" cy="584775"/>
            </a:xfrm>
            <a:prstGeom prst="rect">
              <a:avLst/>
            </a:prstGeom>
            <a:noFill/>
          </p:spPr>
          <p:txBody>
            <a:bodyPr wrap="square" rtlCol="0">
              <a:spAutoFit/>
            </a:bodyPr>
            <a:lstStyle/>
            <a:p>
              <a:pPr algn="ctr"/>
              <a:r>
                <a:rPr lang="zh-TW" altLang="en-US" sz="3200" b="1">
                  <a:solidFill>
                    <a:schemeClr val="bg1"/>
                  </a:solidFill>
                  <a:cs typeface="+mn-ea"/>
                  <a:sym typeface="+mn-lt"/>
                </a:rPr>
                <a:t>上架平台網站</a:t>
              </a:r>
              <a:endParaRPr lang="zh-TW" altLang="en-US" sz="3200" b="1" dirty="0">
                <a:solidFill>
                  <a:schemeClr val="bg1"/>
                </a:solidFill>
                <a:cs typeface="+mn-ea"/>
                <a:sym typeface="+mn-lt"/>
              </a:endParaRPr>
            </a:p>
          </p:txBody>
        </p:sp>
      </p:grpSp>
    </p:spTree>
    <p:extLst>
      <p:ext uri="{BB962C8B-B14F-4D97-AF65-F5344CB8AC3E}">
        <p14:creationId xmlns:p14="http://schemas.microsoft.com/office/powerpoint/2010/main" val="4251146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字方塊 10">
            <a:extLst>
              <a:ext uri="{FF2B5EF4-FFF2-40B4-BE49-F238E27FC236}">
                <a16:creationId xmlns:a16="http://schemas.microsoft.com/office/drawing/2014/main" id="{F23590D7-EF1F-5941-9688-E416558592C5}"/>
              </a:ext>
            </a:extLst>
          </p:cNvPr>
          <p:cNvSpPr txBox="1"/>
          <p:nvPr/>
        </p:nvSpPr>
        <p:spPr>
          <a:xfrm>
            <a:off x="3489345" y="326553"/>
            <a:ext cx="5213312" cy="523348"/>
          </a:xfrm>
          <a:prstGeom prst="rect">
            <a:avLst/>
          </a:prstGeom>
          <a:noFill/>
        </p:spPr>
        <p:txBody>
          <a:bodyPr wrap="square" rtlCol="0">
            <a:spAutoFit/>
          </a:bodyPr>
          <a:lstStyle/>
          <a:p>
            <a:pPr algn="ctr"/>
            <a:r>
              <a:rPr kumimoji="1" lang="en-US" altLang="zh-TW" sz="2801" spc="301" dirty="0">
                <a:solidFill>
                  <a:schemeClr val="bg2">
                    <a:lumMod val="50000"/>
                  </a:schemeClr>
                </a:solidFill>
                <a:cs typeface="+mn-ea"/>
                <a:sym typeface="+mn-lt"/>
              </a:rPr>
              <a:t>EWS</a:t>
            </a:r>
            <a:r>
              <a:rPr kumimoji="1" lang="zh-TW" altLang="en-US" sz="2801" spc="301" dirty="0">
                <a:solidFill>
                  <a:schemeClr val="bg2">
                    <a:lumMod val="50000"/>
                  </a:schemeClr>
                </a:solidFill>
                <a:cs typeface="+mn-ea"/>
                <a:sym typeface="+mn-lt"/>
              </a:rPr>
              <a:t>職場經驗教育平台</a:t>
            </a:r>
          </a:p>
        </p:txBody>
      </p:sp>
      <p:sp>
        <p:nvSpPr>
          <p:cNvPr id="12" name="文字方塊 11">
            <a:extLst>
              <a:ext uri="{FF2B5EF4-FFF2-40B4-BE49-F238E27FC236}">
                <a16:creationId xmlns:a16="http://schemas.microsoft.com/office/drawing/2014/main" id="{7DE062FC-C4E8-F946-913F-3F916E91D05A}"/>
              </a:ext>
            </a:extLst>
          </p:cNvPr>
          <p:cNvSpPr txBox="1"/>
          <p:nvPr/>
        </p:nvSpPr>
        <p:spPr>
          <a:xfrm>
            <a:off x="2729948" y="803800"/>
            <a:ext cx="6732104" cy="307777"/>
          </a:xfrm>
          <a:prstGeom prst="rect">
            <a:avLst/>
          </a:prstGeom>
          <a:noFill/>
        </p:spPr>
        <p:txBody>
          <a:bodyPr wrap="square" rtlCol="0">
            <a:spAutoFit/>
          </a:bodyPr>
          <a:lstStyle/>
          <a:p>
            <a:pPr algn="ctr"/>
            <a:r>
              <a:rPr kumimoji="1" lang="en-US" altLang="zh-TW" sz="1400" dirty="0">
                <a:solidFill>
                  <a:schemeClr val="bg2">
                    <a:lumMod val="75000"/>
                  </a:schemeClr>
                </a:solidFill>
                <a:cs typeface="+mn-ea"/>
                <a:sym typeface="+mn-lt"/>
              </a:rPr>
              <a:t>Experience</a:t>
            </a:r>
            <a:r>
              <a:rPr kumimoji="1" lang="zh-TW" altLang="en-US" sz="1400" dirty="0">
                <a:solidFill>
                  <a:schemeClr val="bg2">
                    <a:lumMod val="75000"/>
                  </a:schemeClr>
                </a:solidFill>
                <a:cs typeface="+mn-ea"/>
                <a:sym typeface="+mn-lt"/>
              </a:rPr>
              <a:t> </a:t>
            </a:r>
            <a:r>
              <a:rPr kumimoji="1" lang="en-US" altLang="zh-TW" sz="1400" dirty="0">
                <a:solidFill>
                  <a:schemeClr val="bg2">
                    <a:lumMod val="75000"/>
                  </a:schemeClr>
                </a:solidFill>
                <a:cs typeface="+mn-ea"/>
                <a:sym typeface="+mn-lt"/>
              </a:rPr>
              <a:t>Worth</a:t>
            </a:r>
            <a:r>
              <a:rPr kumimoji="1" lang="zh-TW" altLang="en-US" sz="1400" dirty="0">
                <a:solidFill>
                  <a:schemeClr val="bg2">
                    <a:lumMod val="75000"/>
                  </a:schemeClr>
                </a:solidFill>
                <a:cs typeface="+mn-ea"/>
                <a:sym typeface="+mn-lt"/>
              </a:rPr>
              <a:t> </a:t>
            </a:r>
            <a:r>
              <a:rPr kumimoji="1" lang="en-US" altLang="zh-TW" sz="1400" dirty="0">
                <a:solidFill>
                  <a:schemeClr val="bg2">
                    <a:lumMod val="75000"/>
                  </a:schemeClr>
                </a:solidFill>
                <a:cs typeface="+mn-ea"/>
                <a:sym typeface="+mn-lt"/>
              </a:rPr>
              <a:t>Sharing</a:t>
            </a:r>
            <a:r>
              <a:rPr kumimoji="1" lang="zh-TW" altLang="en-US" sz="1400" dirty="0">
                <a:solidFill>
                  <a:schemeClr val="bg2">
                    <a:lumMod val="75000"/>
                  </a:schemeClr>
                </a:solidFill>
                <a:cs typeface="+mn-ea"/>
                <a:sym typeface="+mn-lt"/>
              </a:rPr>
              <a:t>，一場以「分享」為名的大學教育改革</a:t>
            </a:r>
          </a:p>
        </p:txBody>
      </p:sp>
      <p:grpSp>
        <p:nvGrpSpPr>
          <p:cNvPr id="26" name="群組 25">
            <a:extLst>
              <a:ext uri="{FF2B5EF4-FFF2-40B4-BE49-F238E27FC236}">
                <a16:creationId xmlns:a16="http://schemas.microsoft.com/office/drawing/2014/main" id="{DBC07972-EE73-324E-956C-C4BD6BD767A7}"/>
              </a:ext>
            </a:extLst>
          </p:cNvPr>
          <p:cNvGrpSpPr/>
          <p:nvPr/>
        </p:nvGrpSpPr>
        <p:grpSpPr>
          <a:xfrm>
            <a:off x="-45230" y="1227216"/>
            <a:ext cx="12237235" cy="5630790"/>
            <a:chOff x="-45230" y="1227216"/>
            <a:chExt cx="12237235" cy="5630790"/>
          </a:xfrm>
        </p:grpSpPr>
        <p:sp>
          <p:nvSpPr>
            <p:cNvPr id="2" name="矩形 1">
              <a:extLst>
                <a:ext uri="{FF2B5EF4-FFF2-40B4-BE49-F238E27FC236}">
                  <a16:creationId xmlns:a16="http://schemas.microsoft.com/office/drawing/2014/main" id="{A42A7BF8-108A-8443-90E5-E05BE5483D05}"/>
                </a:ext>
              </a:extLst>
            </p:cNvPr>
            <p:cNvSpPr/>
            <p:nvPr/>
          </p:nvSpPr>
          <p:spPr>
            <a:xfrm>
              <a:off x="3" y="1227221"/>
              <a:ext cx="2993572" cy="5630785"/>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b="1">
                <a:cs typeface="+mn-ea"/>
                <a:sym typeface="+mn-lt"/>
              </a:endParaRPr>
            </a:p>
          </p:txBody>
        </p:sp>
        <p:sp>
          <p:nvSpPr>
            <p:cNvPr id="3" name="矩形 2">
              <a:extLst>
                <a:ext uri="{FF2B5EF4-FFF2-40B4-BE49-F238E27FC236}">
                  <a16:creationId xmlns:a16="http://schemas.microsoft.com/office/drawing/2014/main" id="{3651C0B9-A550-7E46-BCD6-AFD757B5930F}"/>
                </a:ext>
              </a:extLst>
            </p:cNvPr>
            <p:cNvSpPr/>
            <p:nvPr/>
          </p:nvSpPr>
          <p:spPr>
            <a:xfrm>
              <a:off x="9198433" y="1227221"/>
              <a:ext cx="2993572" cy="5630785"/>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b="1">
                <a:solidFill>
                  <a:srgbClr val="F9F9F9"/>
                </a:solidFill>
                <a:cs typeface="+mn-ea"/>
                <a:sym typeface="+mn-lt"/>
              </a:endParaRPr>
            </a:p>
          </p:txBody>
        </p:sp>
        <p:sp>
          <p:nvSpPr>
            <p:cNvPr id="4" name="矩形 3">
              <a:extLst>
                <a:ext uri="{FF2B5EF4-FFF2-40B4-BE49-F238E27FC236}">
                  <a16:creationId xmlns:a16="http://schemas.microsoft.com/office/drawing/2014/main" id="{9040265F-F898-1546-9F72-2CB340707C15}"/>
                </a:ext>
              </a:extLst>
            </p:cNvPr>
            <p:cNvSpPr/>
            <p:nvPr/>
          </p:nvSpPr>
          <p:spPr>
            <a:xfrm>
              <a:off x="2993577" y="1227216"/>
              <a:ext cx="6204859" cy="5630784"/>
            </a:xfrm>
            <a:prstGeom prst="rect">
              <a:avLst/>
            </a:prstGeom>
            <a:solidFill>
              <a:srgbClr val="FFF6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kumimoji="1" lang="zh-TW" altLang="en-US" sz="947" b="1">
                <a:cs typeface="+mn-ea"/>
                <a:sym typeface="+mn-lt"/>
              </a:endParaRPr>
            </a:p>
          </p:txBody>
        </p:sp>
        <p:cxnSp>
          <p:nvCxnSpPr>
            <p:cNvPr id="5" name="直線接點 4">
              <a:extLst>
                <a:ext uri="{FF2B5EF4-FFF2-40B4-BE49-F238E27FC236}">
                  <a16:creationId xmlns:a16="http://schemas.microsoft.com/office/drawing/2014/main" id="{7DFFBEB5-3EA2-C14B-89F9-5EC85C8996E9}"/>
                </a:ext>
              </a:extLst>
            </p:cNvPr>
            <p:cNvCxnSpPr>
              <a:cxnSpLocks/>
            </p:cNvCxnSpPr>
            <p:nvPr/>
          </p:nvCxnSpPr>
          <p:spPr>
            <a:xfrm flipH="1">
              <a:off x="8330414" y="4190730"/>
              <a:ext cx="1264875" cy="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 name="文字方塊 5">
              <a:extLst>
                <a:ext uri="{FF2B5EF4-FFF2-40B4-BE49-F238E27FC236}">
                  <a16:creationId xmlns:a16="http://schemas.microsoft.com/office/drawing/2014/main" id="{8899CDBE-187A-FC46-88D0-A1E0CF187421}"/>
                </a:ext>
              </a:extLst>
            </p:cNvPr>
            <p:cNvSpPr txBox="1"/>
            <p:nvPr/>
          </p:nvSpPr>
          <p:spPr>
            <a:xfrm>
              <a:off x="396858" y="2151454"/>
              <a:ext cx="2199860"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分享者招募 </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7" name="文字方塊 6">
              <a:extLst>
                <a:ext uri="{FF2B5EF4-FFF2-40B4-BE49-F238E27FC236}">
                  <a16:creationId xmlns:a16="http://schemas.microsoft.com/office/drawing/2014/main" id="{713CE6BF-D772-1141-9B3B-D64984900C7F}"/>
                </a:ext>
              </a:extLst>
            </p:cNvPr>
            <p:cNvSpPr txBox="1"/>
            <p:nvPr/>
          </p:nvSpPr>
          <p:spPr>
            <a:xfrm>
              <a:off x="4873847" y="1521819"/>
              <a:ext cx="2444315"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a:t>
              </a:r>
              <a:r>
                <a:rPr kumimoji="1" lang="zh-CN" altLang="en-US" sz="2400" b="1" dirty="0">
                  <a:solidFill>
                    <a:schemeClr val="bg2">
                      <a:lumMod val="50000"/>
                    </a:schemeClr>
                  </a:solidFill>
                  <a:cs typeface="+mn-ea"/>
                  <a:sym typeface="+mn-lt"/>
                </a:rPr>
                <a:t>線上經驗分享</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8" name="文字方塊 7">
              <a:extLst>
                <a:ext uri="{FF2B5EF4-FFF2-40B4-BE49-F238E27FC236}">
                  <a16:creationId xmlns:a16="http://schemas.microsoft.com/office/drawing/2014/main" id="{3DD6386A-7BCC-C843-91B2-62BA30E24D4D}"/>
                </a:ext>
              </a:extLst>
            </p:cNvPr>
            <p:cNvSpPr txBox="1"/>
            <p:nvPr/>
          </p:nvSpPr>
          <p:spPr>
            <a:xfrm>
              <a:off x="4873847" y="4032239"/>
              <a:ext cx="2444315"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a:t>
              </a:r>
              <a:r>
                <a:rPr kumimoji="1" lang="zh-CN" altLang="en-US" sz="2400" b="1" dirty="0">
                  <a:solidFill>
                    <a:schemeClr val="bg2">
                      <a:lumMod val="50000"/>
                    </a:schemeClr>
                  </a:solidFill>
                  <a:cs typeface="+mn-ea"/>
                  <a:sym typeface="+mn-lt"/>
                </a:rPr>
                <a:t>線下互動媒合</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sp>
          <p:nvSpPr>
            <p:cNvPr id="9" name="文字方塊 8">
              <a:extLst>
                <a:ext uri="{FF2B5EF4-FFF2-40B4-BE49-F238E27FC236}">
                  <a16:creationId xmlns:a16="http://schemas.microsoft.com/office/drawing/2014/main" id="{90770F92-4E18-DE41-8BD5-C4392C8BC9FE}"/>
                </a:ext>
              </a:extLst>
            </p:cNvPr>
            <p:cNvSpPr txBox="1"/>
            <p:nvPr/>
          </p:nvSpPr>
          <p:spPr>
            <a:xfrm>
              <a:off x="9692683" y="2151454"/>
              <a:ext cx="2199860" cy="461665"/>
            </a:xfrm>
            <a:prstGeom prst="rect">
              <a:avLst/>
            </a:prstGeom>
            <a:noFill/>
          </p:spPr>
          <p:txBody>
            <a:bodyPr wrap="square" rtlCol="0">
              <a:spAutoFit/>
            </a:bodyPr>
            <a:lstStyle/>
            <a:p>
              <a:pPr algn="ctr"/>
              <a:r>
                <a:rPr kumimoji="1" lang="en-US" altLang="zh-TW" sz="2400" b="1" dirty="0">
                  <a:solidFill>
                    <a:schemeClr val="bg2">
                      <a:lumMod val="50000"/>
                    </a:schemeClr>
                  </a:solidFill>
                  <a:cs typeface="+mn-ea"/>
                  <a:sym typeface="+mn-lt"/>
                </a:rPr>
                <a:t>[</a:t>
              </a:r>
              <a:r>
                <a:rPr kumimoji="1" lang="zh-TW" altLang="en-US" sz="2400" b="1" dirty="0">
                  <a:solidFill>
                    <a:schemeClr val="bg2">
                      <a:lumMod val="50000"/>
                    </a:schemeClr>
                  </a:solidFill>
                  <a:cs typeface="+mn-ea"/>
                  <a:sym typeface="+mn-lt"/>
                </a:rPr>
                <a:t> </a:t>
              </a:r>
              <a:r>
                <a:rPr kumimoji="1" lang="zh-CN" altLang="en-US" sz="2400" b="1" dirty="0">
                  <a:solidFill>
                    <a:schemeClr val="bg2">
                      <a:lumMod val="50000"/>
                    </a:schemeClr>
                  </a:solidFill>
                  <a:cs typeface="+mn-ea"/>
                  <a:sym typeface="+mn-lt"/>
                </a:rPr>
                <a:t>迷惘大學生</a:t>
              </a:r>
              <a:r>
                <a:rPr kumimoji="1" lang="zh-TW" altLang="en-US" sz="2400" b="1" dirty="0">
                  <a:solidFill>
                    <a:schemeClr val="bg2">
                      <a:lumMod val="50000"/>
                    </a:schemeClr>
                  </a:solidFill>
                  <a:cs typeface="+mn-ea"/>
                  <a:sym typeface="+mn-lt"/>
                </a:rPr>
                <a:t> </a:t>
              </a:r>
              <a:r>
                <a:rPr kumimoji="1" lang="en-US" altLang="zh-TW" sz="2400" b="1" dirty="0">
                  <a:solidFill>
                    <a:schemeClr val="bg2">
                      <a:lumMod val="50000"/>
                    </a:schemeClr>
                  </a:solidFill>
                  <a:cs typeface="+mn-ea"/>
                  <a:sym typeface="+mn-lt"/>
                </a:rPr>
                <a:t>]</a:t>
              </a:r>
              <a:endParaRPr kumimoji="1" lang="zh-TW" altLang="en-US" sz="2400" b="1" dirty="0">
                <a:solidFill>
                  <a:schemeClr val="bg2">
                    <a:lumMod val="50000"/>
                  </a:schemeClr>
                </a:solidFill>
                <a:cs typeface="+mn-ea"/>
                <a:sym typeface="+mn-lt"/>
              </a:endParaRPr>
            </a:p>
          </p:txBody>
        </p:sp>
        <p:cxnSp>
          <p:nvCxnSpPr>
            <p:cNvPr id="10" name="直線接點 9">
              <a:extLst>
                <a:ext uri="{FF2B5EF4-FFF2-40B4-BE49-F238E27FC236}">
                  <a16:creationId xmlns:a16="http://schemas.microsoft.com/office/drawing/2014/main" id="{36C9004B-7B63-B849-9E0A-CCBD047B26A9}"/>
                </a:ext>
              </a:extLst>
            </p:cNvPr>
            <p:cNvCxnSpPr>
              <a:cxnSpLocks/>
            </p:cNvCxnSpPr>
            <p:nvPr/>
          </p:nvCxnSpPr>
          <p:spPr>
            <a:xfrm>
              <a:off x="2596723" y="4190730"/>
              <a:ext cx="1333975" cy="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13" name="圖片 12">
              <a:extLst>
                <a:ext uri="{FF2B5EF4-FFF2-40B4-BE49-F238E27FC236}">
                  <a16:creationId xmlns:a16="http://schemas.microsoft.com/office/drawing/2014/main" id="{D5D1BA7D-E14A-734B-A2EB-195A73AE61F6}"/>
                </a:ext>
              </a:extLst>
            </p:cNvPr>
            <p:cNvPicPr>
              <a:picLocks noChangeAspect="1"/>
            </p:cNvPicPr>
            <p:nvPr/>
          </p:nvPicPr>
          <p:blipFill>
            <a:blip r:embed="rId2"/>
            <a:stretch>
              <a:fillRect/>
            </a:stretch>
          </p:blipFill>
          <p:spPr>
            <a:xfrm>
              <a:off x="7002834" y="4788521"/>
              <a:ext cx="1179485" cy="1179485"/>
            </a:xfrm>
            <a:prstGeom prst="rect">
              <a:avLst/>
            </a:prstGeom>
          </p:spPr>
        </p:pic>
        <p:pic>
          <p:nvPicPr>
            <p:cNvPr id="14" name="圖片 13">
              <a:extLst>
                <a:ext uri="{FF2B5EF4-FFF2-40B4-BE49-F238E27FC236}">
                  <a16:creationId xmlns:a16="http://schemas.microsoft.com/office/drawing/2014/main" id="{17D7AEFE-A5E6-1648-8B47-8893B4536B54}"/>
                </a:ext>
              </a:extLst>
            </p:cNvPr>
            <p:cNvPicPr>
              <a:picLocks noChangeAspect="1"/>
            </p:cNvPicPr>
            <p:nvPr/>
          </p:nvPicPr>
          <p:blipFill>
            <a:blip r:embed="rId3"/>
            <a:stretch>
              <a:fillRect/>
            </a:stretch>
          </p:blipFill>
          <p:spPr>
            <a:xfrm>
              <a:off x="4199091" y="2080181"/>
              <a:ext cx="1243577" cy="1243577"/>
            </a:xfrm>
            <a:prstGeom prst="rect">
              <a:avLst/>
            </a:prstGeom>
          </p:spPr>
        </p:pic>
        <p:pic>
          <p:nvPicPr>
            <p:cNvPr id="15" name="圖片 14">
              <a:extLst>
                <a:ext uri="{FF2B5EF4-FFF2-40B4-BE49-F238E27FC236}">
                  <a16:creationId xmlns:a16="http://schemas.microsoft.com/office/drawing/2014/main" id="{40E47522-377F-8144-83A6-DBB38321B10E}"/>
                </a:ext>
              </a:extLst>
            </p:cNvPr>
            <p:cNvPicPr>
              <a:picLocks noChangeAspect="1"/>
            </p:cNvPicPr>
            <p:nvPr/>
          </p:nvPicPr>
          <p:blipFill>
            <a:blip r:embed="rId4"/>
            <a:stretch>
              <a:fillRect/>
            </a:stretch>
          </p:blipFill>
          <p:spPr>
            <a:xfrm>
              <a:off x="9885693" y="2819539"/>
              <a:ext cx="1813845" cy="1813845"/>
            </a:xfrm>
            <a:prstGeom prst="rect">
              <a:avLst/>
            </a:prstGeom>
          </p:spPr>
        </p:pic>
        <p:pic>
          <p:nvPicPr>
            <p:cNvPr id="16" name="圖片 15">
              <a:extLst>
                <a:ext uri="{FF2B5EF4-FFF2-40B4-BE49-F238E27FC236}">
                  <a16:creationId xmlns:a16="http://schemas.microsoft.com/office/drawing/2014/main" id="{FFB66156-281D-B646-B0F6-208496BF05B2}"/>
                </a:ext>
              </a:extLst>
            </p:cNvPr>
            <p:cNvPicPr>
              <a:picLocks noChangeAspect="1"/>
            </p:cNvPicPr>
            <p:nvPr/>
          </p:nvPicPr>
          <p:blipFill>
            <a:blip r:embed="rId5"/>
            <a:stretch>
              <a:fillRect/>
            </a:stretch>
          </p:blipFill>
          <p:spPr>
            <a:xfrm>
              <a:off x="620830" y="2918050"/>
              <a:ext cx="1751914" cy="1751914"/>
            </a:xfrm>
            <a:prstGeom prst="rect">
              <a:avLst/>
            </a:prstGeom>
          </p:spPr>
        </p:pic>
        <p:pic>
          <p:nvPicPr>
            <p:cNvPr id="17" name="圖片 16">
              <a:extLst>
                <a:ext uri="{FF2B5EF4-FFF2-40B4-BE49-F238E27FC236}">
                  <a16:creationId xmlns:a16="http://schemas.microsoft.com/office/drawing/2014/main" id="{77C3BEEC-F797-A941-A8FF-7E3FA70AC090}"/>
                </a:ext>
              </a:extLst>
            </p:cNvPr>
            <p:cNvPicPr>
              <a:picLocks noChangeAspect="1"/>
            </p:cNvPicPr>
            <p:nvPr/>
          </p:nvPicPr>
          <p:blipFill>
            <a:blip r:embed="rId6"/>
            <a:stretch>
              <a:fillRect/>
            </a:stretch>
          </p:blipFill>
          <p:spPr>
            <a:xfrm>
              <a:off x="6863249" y="2066109"/>
              <a:ext cx="1282535" cy="1282535"/>
            </a:xfrm>
            <a:prstGeom prst="rect">
              <a:avLst/>
            </a:prstGeom>
          </p:spPr>
        </p:pic>
        <p:sp>
          <p:nvSpPr>
            <p:cNvPr id="18" name="文字方塊 17">
              <a:extLst>
                <a:ext uri="{FF2B5EF4-FFF2-40B4-BE49-F238E27FC236}">
                  <a16:creationId xmlns:a16="http://schemas.microsoft.com/office/drawing/2014/main" id="{C70D0F35-2EF3-2C40-B3E2-33ABC0808938}"/>
                </a:ext>
              </a:extLst>
            </p:cNvPr>
            <p:cNvSpPr txBox="1"/>
            <p:nvPr/>
          </p:nvSpPr>
          <p:spPr>
            <a:xfrm>
              <a:off x="3324092" y="6189217"/>
              <a:ext cx="2993567"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平台舉辦之論壇、講座</a:t>
              </a:r>
            </a:p>
          </p:txBody>
        </p:sp>
        <p:sp>
          <p:nvSpPr>
            <p:cNvPr id="19" name="文字方塊 18">
              <a:extLst>
                <a:ext uri="{FF2B5EF4-FFF2-40B4-BE49-F238E27FC236}">
                  <a16:creationId xmlns:a16="http://schemas.microsoft.com/office/drawing/2014/main" id="{A79BE7BC-9DB3-9F4E-852F-7CBFCB196E3F}"/>
                </a:ext>
              </a:extLst>
            </p:cNvPr>
            <p:cNvSpPr txBox="1"/>
            <p:nvPr/>
          </p:nvSpPr>
          <p:spPr>
            <a:xfrm>
              <a:off x="6096000" y="6189905"/>
              <a:ext cx="2915406"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個別邀約交流</a:t>
              </a:r>
            </a:p>
          </p:txBody>
        </p:sp>
        <p:sp>
          <p:nvSpPr>
            <p:cNvPr id="20" name="文字方塊 19">
              <a:extLst>
                <a:ext uri="{FF2B5EF4-FFF2-40B4-BE49-F238E27FC236}">
                  <a16:creationId xmlns:a16="http://schemas.microsoft.com/office/drawing/2014/main" id="{76EE91F1-12E4-F346-93BE-19BCB1395665}"/>
                </a:ext>
              </a:extLst>
            </p:cNvPr>
            <p:cNvSpPr txBox="1"/>
            <p:nvPr/>
          </p:nvSpPr>
          <p:spPr>
            <a:xfrm>
              <a:off x="3421492" y="3474396"/>
              <a:ext cx="2798773"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錄製影片分享工作經驗</a:t>
              </a:r>
            </a:p>
          </p:txBody>
        </p:sp>
        <p:sp>
          <p:nvSpPr>
            <p:cNvPr id="21" name="文字方塊 20">
              <a:extLst>
                <a:ext uri="{FF2B5EF4-FFF2-40B4-BE49-F238E27FC236}">
                  <a16:creationId xmlns:a16="http://schemas.microsoft.com/office/drawing/2014/main" id="{96D216EC-9490-0043-91AF-24457CD1FA6D}"/>
                </a:ext>
              </a:extLst>
            </p:cNvPr>
            <p:cNvSpPr txBox="1"/>
            <p:nvPr/>
          </p:nvSpPr>
          <p:spPr>
            <a:xfrm>
              <a:off x="6175014" y="3444081"/>
              <a:ext cx="2798773" cy="400110"/>
            </a:xfrm>
            <a:prstGeom prst="rect">
              <a:avLst/>
            </a:prstGeom>
            <a:noFill/>
          </p:spPr>
          <p:txBody>
            <a:bodyPr wrap="square" rtlCol="0">
              <a:spAutoFit/>
            </a:bodyPr>
            <a:lstStyle/>
            <a:p>
              <a:pPr algn="ctr"/>
              <a:r>
                <a:rPr kumimoji="1" lang="zh-TW" altLang="en-US" sz="2000" b="1" dirty="0">
                  <a:solidFill>
                    <a:schemeClr val="bg2">
                      <a:lumMod val="50000"/>
                    </a:schemeClr>
                  </a:solidFill>
                  <a:cs typeface="+mn-ea"/>
                  <a:sym typeface="+mn-lt"/>
                </a:rPr>
                <a:t>直播問答活動</a:t>
              </a:r>
            </a:p>
          </p:txBody>
        </p:sp>
        <p:sp>
          <p:nvSpPr>
            <p:cNvPr id="22" name="文字方塊 21">
              <a:extLst>
                <a:ext uri="{FF2B5EF4-FFF2-40B4-BE49-F238E27FC236}">
                  <a16:creationId xmlns:a16="http://schemas.microsoft.com/office/drawing/2014/main" id="{1A72C4BE-4463-834F-A82E-91CAE6B3AC2B}"/>
                </a:ext>
              </a:extLst>
            </p:cNvPr>
            <p:cNvSpPr txBox="1"/>
            <p:nvPr/>
          </p:nvSpPr>
          <p:spPr>
            <a:xfrm>
              <a:off x="9393229" y="4712866"/>
              <a:ext cx="2798773" cy="975011"/>
            </a:xfrm>
            <a:prstGeom prst="rect">
              <a:avLst/>
            </a:prstGeom>
            <a:noFill/>
          </p:spPr>
          <p:txBody>
            <a:bodyPr wrap="square" rtlCol="0">
              <a:spAutoFit/>
            </a:bodyPr>
            <a:lstStyle/>
            <a:p>
              <a:pPr algn="ctr">
                <a:lnSpc>
                  <a:spcPct val="150000"/>
                </a:lnSpc>
              </a:pPr>
              <a:r>
                <a:rPr kumimoji="1" lang="zh-TW" altLang="en-US" sz="2000" b="1" dirty="0">
                  <a:solidFill>
                    <a:schemeClr val="bg2">
                      <a:lumMod val="50000"/>
                    </a:schemeClr>
                  </a:solidFill>
                  <a:cs typeface="+mn-ea"/>
                  <a:sym typeface="+mn-lt"/>
                </a:rPr>
                <a:t>對未來迷惘大學生</a:t>
              </a:r>
              <a:endParaRPr kumimoji="1" lang="en-US" altLang="zh-TW" sz="2000" b="1" dirty="0">
                <a:solidFill>
                  <a:schemeClr val="bg2">
                    <a:lumMod val="50000"/>
                  </a:schemeClr>
                </a:solidFill>
                <a:cs typeface="+mn-ea"/>
                <a:sym typeface="+mn-lt"/>
              </a:endParaRPr>
            </a:p>
            <a:p>
              <a:pPr algn="ctr">
                <a:lnSpc>
                  <a:spcPct val="150000"/>
                </a:lnSpc>
              </a:pPr>
              <a:r>
                <a:rPr kumimoji="1" lang="zh-TW" altLang="en-US" sz="2000" b="1" dirty="0">
                  <a:solidFill>
                    <a:schemeClr val="bg2">
                      <a:lumMod val="50000"/>
                    </a:schemeClr>
                  </a:solidFill>
                  <a:cs typeface="+mn-ea"/>
                  <a:sym typeface="+mn-lt"/>
                </a:rPr>
                <a:t>推廣</a:t>
              </a:r>
              <a:r>
                <a:rPr kumimoji="1" lang="en-US" altLang="zh-TW" sz="2000" b="1" dirty="0">
                  <a:solidFill>
                    <a:schemeClr val="bg2">
                      <a:lumMod val="50000"/>
                    </a:schemeClr>
                  </a:solidFill>
                  <a:cs typeface="+mn-ea"/>
                  <a:sym typeface="+mn-lt"/>
                </a:rPr>
                <a:t>EWS</a:t>
              </a:r>
              <a:r>
                <a:rPr kumimoji="1" lang="zh-TW" altLang="en-US" sz="2000" b="1" dirty="0">
                  <a:solidFill>
                    <a:schemeClr val="bg2">
                      <a:lumMod val="50000"/>
                    </a:schemeClr>
                  </a:solidFill>
                  <a:cs typeface="+mn-ea"/>
                  <a:sym typeface="+mn-lt"/>
                </a:rPr>
                <a:t>平台</a:t>
              </a:r>
            </a:p>
          </p:txBody>
        </p:sp>
        <p:sp>
          <p:nvSpPr>
            <p:cNvPr id="23" name="文字方塊 22">
              <a:extLst>
                <a:ext uri="{FF2B5EF4-FFF2-40B4-BE49-F238E27FC236}">
                  <a16:creationId xmlns:a16="http://schemas.microsoft.com/office/drawing/2014/main" id="{FC35C971-EFD5-1646-A026-A8B772F39B7B}"/>
                </a:ext>
              </a:extLst>
            </p:cNvPr>
            <p:cNvSpPr txBox="1"/>
            <p:nvPr/>
          </p:nvSpPr>
          <p:spPr>
            <a:xfrm>
              <a:off x="-45230" y="4713267"/>
              <a:ext cx="3084037" cy="975011"/>
            </a:xfrm>
            <a:prstGeom prst="rect">
              <a:avLst/>
            </a:prstGeom>
            <a:noFill/>
          </p:spPr>
          <p:txBody>
            <a:bodyPr wrap="square" rtlCol="0">
              <a:spAutoFit/>
            </a:bodyPr>
            <a:lstStyle/>
            <a:p>
              <a:pPr algn="ctr">
                <a:lnSpc>
                  <a:spcPct val="150000"/>
                </a:lnSpc>
              </a:pPr>
              <a:r>
                <a:rPr kumimoji="1" lang="zh-TW" altLang="en-US" sz="2000" b="1" dirty="0">
                  <a:solidFill>
                    <a:schemeClr val="bg2">
                      <a:lumMod val="50000"/>
                    </a:schemeClr>
                  </a:solidFill>
                  <a:cs typeface="+mn-ea"/>
                  <a:sym typeface="+mn-lt"/>
                </a:rPr>
                <a:t>踏入職場之學長姐</a:t>
              </a:r>
              <a:endParaRPr kumimoji="1" lang="en-US" altLang="zh-TW" sz="2000" b="1" dirty="0">
                <a:solidFill>
                  <a:schemeClr val="bg2">
                    <a:lumMod val="50000"/>
                  </a:schemeClr>
                </a:solidFill>
                <a:cs typeface="+mn-ea"/>
                <a:sym typeface="+mn-lt"/>
              </a:endParaRPr>
            </a:p>
            <a:p>
              <a:pPr algn="ctr">
                <a:lnSpc>
                  <a:spcPct val="150000"/>
                </a:lnSpc>
              </a:pPr>
              <a:r>
                <a:rPr kumimoji="1" lang="zh-TW" altLang="en-US" sz="2000" b="1" dirty="0">
                  <a:solidFill>
                    <a:schemeClr val="bg2">
                      <a:lumMod val="50000"/>
                    </a:schemeClr>
                  </a:solidFill>
                  <a:cs typeface="+mn-ea"/>
                  <a:sym typeface="+mn-lt"/>
                </a:rPr>
                <a:t>有人才需求之企業</a:t>
              </a:r>
            </a:p>
          </p:txBody>
        </p:sp>
        <p:pic>
          <p:nvPicPr>
            <p:cNvPr id="24" name="圖片 23">
              <a:extLst>
                <a:ext uri="{FF2B5EF4-FFF2-40B4-BE49-F238E27FC236}">
                  <a16:creationId xmlns:a16="http://schemas.microsoft.com/office/drawing/2014/main" id="{96588730-5974-3649-B546-6FC51533D44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10000" r="90000"/>
                      </a14:imgEffect>
                    </a14:imgLayer>
                  </a14:imgProps>
                </a:ext>
              </a:extLst>
            </a:blip>
            <a:srcRect l="15101" t="7886" r="13219" b="25308"/>
            <a:stretch/>
          </p:blipFill>
          <p:spPr>
            <a:xfrm>
              <a:off x="3990254" y="4426217"/>
              <a:ext cx="1661242" cy="1548307"/>
            </a:xfrm>
            <a:prstGeom prst="rect">
              <a:avLst/>
            </a:prstGeom>
          </p:spPr>
        </p:pic>
      </p:grpSp>
      <p:sp>
        <p:nvSpPr>
          <p:cNvPr id="29" name="手繪多邊形 28">
            <a:extLst>
              <a:ext uri="{FF2B5EF4-FFF2-40B4-BE49-F238E27FC236}">
                <a16:creationId xmlns:a16="http://schemas.microsoft.com/office/drawing/2014/main" id="{CD3C1526-0DF1-0B47-957A-72431EE62DCB}"/>
              </a:ext>
            </a:extLst>
          </p:cNvPr>
          <p:cNvSpPr/>
          <p:nvPr/>
        </p:nvSpPr>
        <p:spPr>
          <a:xfrm>
            <a:off x="1" y="-1"/>
            <a:ext cx="12192002" cy="6858001"/>
          </a:xfrm>
          <a:custGeom>
            <a:avLst/>
            <a:gdLst>
              <a:gd name="connsiteX0" fmla="*/ 3257991 w 12192002"/>
              <a:gd name="connsiteY0" fmla="*/ 3874505 h 6858001"/>
              <a:gd name="connsiteX1" fmla="*/ 3257991 w 12192002"/>
              <a:gd name="connsiteY1" fmla="*/ 6729910 h 6858001"/>
              <a:gd name="connsiteX2" fmla="*/ 8888776 w 12192002"/>
              <a:gd name="connsiteY2" fmla="*/ 6729910 h 6858001"/>
              <a:gd name="connsiteX3" fmla="*/ 8888776 w 12192002"/>
              <a:gd name="connsiteY3" fmla="*/ 3874505 h 6858001"/>
              <a:gd name="connsiteX4" fmla="*/ 0 w 12192002"/>
              <a:gd name="connsiteY4" fmla="*/ 0 h 6858001"/>
              <a:gd name="connsiteX5" fmla="*/ 12192002 w 12192002"/>
              <a:gd name="connsiteY5" fmla="*/ 0 h 6858001"/>
              <a:gd name="connsiteX6" fmla="*/ 12192002 w 12192002"/>
              <a:gd name="connsiteY6" fmla="*/ 6858001 h 6858001"/>
              <a:gd name="connsiteX7" fmla="*/ 0 w 12192002"/>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2" h="6858001">
                <a:moveTo>
                  <a:pt x="3257991" y="3874505"/>
                </a:moveTo>
                <a:lnTo>
                  <a:pt x="3257991" y="6729910"/>
                </a:lnTo>
                <a:lnTo>
                  <a:pt x="8888776" y="6729910"/>
                </a:lnTo>
                <a:lnTo>
                  <a:pt x="8888776" y="3874505"/>
                </a:lnTo>
                <a:close/>
                <a:moveTo>
                  <a:pt x="0" y="0"/>
                </a:moveTo>
                <a:lnTo>
                  <a:pt x="12192002" y="0"/>
                </a:lnTo>
                <a:lnTo>
                  <a:pt x="12192002" y="6858001"/>
                </a:lnTo>
                <a:lnTo>
                  <a:pt x="0" y="6858001"/>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TW" altLang="en-US" sz="2438" dirty="0">
              <a:cs typeface="+mn-ea"/>
              <a:sym typeface="+mn-lt"/>
            </a:endParaRPr>
          </a:p>
        </p:txBody>
      </p:sp>
      <p:sp>
        <p:nvSpPr>
          <p:cNvPr id="30" name="標題 1">
            <a:extLst>
              <a:ext uri="{FF2B5EF4-FFF2-40B4-BE49-F238E27FC236}">
                <a16:creationId xmlns:a16="http://schemas.microsoft.com/office/drawing/2014/main" id="{BB70CF43-D380-E642-AB79-9B1EA442ACF3}"/>
              </a:ext>
            </a:extLst>
          </p:cNvPr>
          <p:cNvSpPr txBox="1">
            <a:spLocks/>
          </p:cNvSpPr>
          <p:nvPr/>
        </p:nvSpPr>
        <p:spPr>
          <a:xfrm>
            <a:off x="1985943" y="682118"/>
            <a:ext cx="82296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TW" altLang="en-US" sz="3200" b="1" dirty="0">
                <a:solidFill>
                  <a:schemeClr val="bg1"/>
                </a:solidFill>
                <a:latin typeface="+mn-lt"/>
                <a:ea typeface="+mn-ea"/>
                <a:cs typeface="+mn-ea"/>
                <a:sym typeface="+mn-lt"/>
              </a:rPr>
              <a:t>線下互動交流媒合</a:t>
            </a:r>
          </a:p>
        </p:txBody>
      </p:sp>
      <p:sp>
        <p:nvSpPr>
          <p:cNvPr id="25" name="矩形 24">
            <a:extLst>
              <a:ext uri="{FF2B5EF4-FFF2-40B4-BE49-F238E27FC236}">
                <a16:creationId xmlns:a16="http://schemas.microsoft.com/office/drawing/2014/main" id="{2A4B7C8B-7A84-0A43-AFCC-BC170C4AD5A6}"/>
              </a:ext>
            </a:extLst>
          </p:cNvPr>
          <p:cNvSpPr/>
          <p:nvPr/>
        </p:nvSpPr>
        <p:spPr>
          <a:xfrm>
            <a:off x="426933" y="2180683"/>
            <a:ext cx="6096000" cy="1504579"/>
          </a:xfrm>
          <a:prstGeom prst="rect">
            <a:avLst/>
          </a:prstGeom>
        </p:spPr>
        <p:txBody>
          <a:bodyPr>
            <a:spAutoFit/>
          </a:bodyPr>
          <a:lstStyle/>
          <a:p>
            <a:pPr algn="ctr">
              <a:lnSpc>
                <a:spcPct val="150000"/>
              </a:lnSpc>
            </a:pPr>
            <a:r>
              <a:rPr lang="zh-TW" altLang="en-US" sz="3200" b="1" dirty="0">
                <a:solidFill>
                  <a:schemeClr val="bg1"/>
                </a:solidFill>
                <a:cs typeface="+mn-ea"/>
                <a:sym typeface="+mn-lt"/>
              </a:rPr>
              <a:t>講座、論壇</a:t>
            </a:r>
            <a:endParaRPr lang="en-US" altLang="zh-TW" sz="3200" b="1" dirty="0">
              <a:solidFill>
                <a:schemeClr val="bg1"/>
              </a:solidFill>
              <a:cs typeface="+mn-ea"/>
              <a:sym typeface="+mn-lt"/>
            </a:endParaRPr>
          </a:p>
          <a:p>
            <a:pPr algn="ctr">
              <a:lnSpc>
                <a:spcPct val="150000"/>
              </a:lnSpc>
            </a:pPr>
            <a:r>
              <a:rPr lang="zh-TW" altLang="en-US" sz="3200" b="1" dirty="0">
                <a:solidFill>
                  <a:schemeClr val="bg1"/>
                </a:solidFill>
                <a:cs typeface="+mn-ea"/>
                <a:sym typeface="+mn-lt"/>
              </a:rPr>
              <a:t>人脈互動社群</a:t>
            </a:r>
          </a:p>
        </p:txBody>
      </p:sp>
      <p:sp>
        <p:nvSpPr>
          <p:cNvPr id="33" name="矩形 32">
            <a:extLst>
              <a:ext uri="{FF2B5EF4-FFF2-40B4-BE49-F238E27FC236}">
                <a16:creationId xmlns:a16="http://schemas.microsoft.com/office/drawing/2014/main" id="{D02083C8-CAF2-B041-ABEE-E27DBE3A3537}"/>
              </a:ext>
            </a:extLst>
          </p:cNvPr>
          <p:cNvSpPr/>
          <p:nvPr/>
        </p:nvSpPr>
        <p:spPr>
          <a:xfrm>
            <a:off x="5493519" y="2133967"/>
            <a:ext cx="6096000" cy="1504579"/>
          </a:xfrm>
          <a:prstGeom prst="rect">
            <a:avLst/>
          </a:prstGeom>
        </p:spPr>
        <p:txBody>
          <a:bodyPr>
            <a:spAutoFit/>
          </a:bodyPr>
          <a:lstStyle/>
          <a:p>
            <a:pPr algn="ctr">
              <a:lnSpc>
                <a:spcPct val="150000"/>
              </a:lnSpc>
            </a:pPr>
            <a:r>
              <a:rPr lang="zh-TW" altLang="en-US" sz="3200" b="1" dirty="0">
                <a:solidFill>
                  <a:schemeClr val="bg1"/>
                </a:solidFill>
                <a:cs typeface="+mn-ea"/>
                <a:sym typeface="+mn-lt"/>
              </a:rPr>
              <a:t>平台媒合邀約</a:t>
            </a:r>
            <a:endParaRPr lang="en-US" altLang="zh-TW" sz="3200" b="1" dirty="0">
              <a:solidFill>
                <a:schemeClr val="bg1"/>
              </a:solidFill>
              <a:cs typeface="+mn-ea"/>
              <a:sym typeface="+mn-lt"/>
            </a:endParaRPr>
          </a:p>
          <a:p>
            <a:pPr algn="ctr">
              <a:lnSpc>
                <a:spcPct val="150000"/>
              </a:lnSpc>
            </a:pPr>
            <a:r>
              <a:rPr lang="zh-TW" altLang="en-US" sz="3200" b="1" dirty="0">
                <a:solidFill>
                  <a:schemeClr val="bg1"/>
                </a:solidFill>
                <a:cs typeface="+mn-ea"/>
                <a:sym typeface="+mn-lt"/>
              </a:rPr>
              <a:t>私下互動、餐敘</a:t>
            </a:r>
          </a:p>
        </p:txBody>
      </p:sp>
      <p:grpSp>
        <p:nvGrpSpPr>
          <p:cNvPr id="35" name="群組 34">
            <a:extLst>
              <a:ext uri="{FF2B5EF4-FFF2-40B4-BE49-F238E27FC236}">
                <a16:creationId xmlns:a16="http://schemas.microsoft.com/office/drawing/2014/main" id="{9AA7DD69-36F1-1D49-9236-4AD502CA44E9}"/>
              </a:ext>
            </a:extLst>
          </p:cNvPr>
          <p:cNvGrpSpPr/>
          <p:nvPr/>
        </p:nvGrpSpPr>
        <p:grpSpPr>
          <a:xfrm>
            <a:off x="1170204" y="1423952"/>
            <a:ext cx="4537420" cy="601032"/>
            <a:chOff x="781092" y="1406146"/>
            <a:chExt cx="4537420" cy="601032"/>
          </a:xfrm>
        </p:grpSpPr>
        <p:sp>
          <p:nvSpPr>
            <p:cNvPr id="34" name="圓角矩形 33">
              <a:extLst>
                <a:ext uri="{FF2B5EF4-FFF2-40B4-BE49-F238E27FC236}">
                  <a16:creationId xmlns:a16="http://schemas.microsoft.com/office/drawing/2014/main" id="{65C11AAF-B897-FF40-9512-085974600936}"/>
                </a:ext>
              </a:extLst>
            </p:cNvPr>
            <p:cNvSpPr/>
            <p:nvPr/>
          </p:nvSpPr>
          <p:spPr>
            <a:xfrm>
              <a:off x="874158" y="1406146"/>
              <a:ext cx="442828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31" name="文字方塊 30">
              <a:extLst>
                <a:ext uri="{FF2B5EF4-FFF2-40B4-BE49-F238E27FC236}">
                  <a16:creationId xmlns:a16="http://schemas.microsoft.com/office/drawing/2014/main" id="{5B0478B0-9BF6-8846-8097-3513C068D4D1}"/>
                </a:ext>
              </a:extLst>
            </p:cNvPr>
            <p:cNvSpPr txBox="1"/>
            <p:nvPr/>
          </p:nvSpPr>
          <p:spPr>
            <a:xfrm>
              <a:off x="781092" y="1422403"/>
              <a:ext cx="4537420" cy="584775"/>
            </a:xfrm>
            <a:prstGeom prst="rect">
              <a:avLst/>
            </a:prstGeom>
            <a:noFill/>
          </p:spPr>
          <p:txBody>
            <a:bodyPr wrap="square" rtlCol="0">
              <a:spAutoFit/>
            </a:bodyPr>
            <a:lstStyle/>
            <a:p>
              <a:pPr algn="ctr"/>
              <a:r>
                <a:rPr lang="en-US" altLang="zh-TW" sz="3200" b="1" dirty="0">
                  <a:solidFill>
                    <a:schemeClr val="bg1"/>
                  </a:solidFill>
                  <a:cs typeface="+mn-ea"/>
                  <a:sym typeface="+mn-lt"/>
                </a:rPr>
                <a:t>EWS</a:t>
              </a:r>
              <a:r>
                <a:rPr lang="zh-TW" altLang="en-US" sz="3200" b="1" dirty="0">
                  <a:solidFill>
                    <a:schemeClr val="bg1"/>
                  </a:solidFill>
                  <a:cs typeface="+mn-ea"/>
                  <a:sym typeface="+mn-lt"/>
                </a:rPr>
                <a:t>主辦之交流活動</a:t>
              </a:r>
              <a:endParaRPr lang="en-US" altLang="zh-TW" sz="3200" b="1" dirty="0">
                <a:solidFill>
                  <a:schemeClr val="bg1"/>
                </a:solidFill>
                <a:cs typeface="+mn-ea"/>
                <a:sym typeface="+mn-lt"/>
              </a:endParaRPr>
            </a:p>
          </p:txBody>
        </p:sp>
      </p:grpSp>
      <p:grpSp>
        <p:nvGrpSpPr>
          <p:cNvPr id="37" name="群組 36">
            <a:extLst>
              <a:ext uri="{FF2B5EF4-FFF2-40B4-BE49-F238E27FC236}">
                <a16:creationId xmlns:a16="http://schemas.microsoft.com/office/drawing/2014/main" id="{4D8916B1-1655-8342-A83D-A3FD47A7DB6E}"/>
              </a:ext>
            </a:extLst>
          </p:cNvPr>
          <p:cNvGrpSpPr/>
          <p:nvPr/>
        </p:nvGrpSpPr>
        <p:grpSpPr>
          <a:xfrm>
            <a:off x="7045408" y="1420107"/>
            <a:ext cx="2980647" cy="603709"/>
            <a:chOff x="6651010" y="2263694"/>
            <a:chExt cx="2980647" cy="603709"/>
          </a:xfrm>
        </p:grpSpPr>
        <p:sp>
          <p:nvSpPr>
            <p:cNvPr id="36" name="圓角矩形 35">
              <a:extLst>
                <a:ext uri="{FF2B5EF4-FFF2-40B4-BE49-F238E27FC236}">
                  <a16:creationId xmlns:a16="http://schemas.microsoft.com/office/drawing/2014/main" id="{71B568AD-AE2E-EF48-ABF3-9D20758699E3}"/>
                </a:ext>
              </a:extLst>
            </p:cNvPr>
            <p:cNvSpPr/>
            <p:nvPr/>
          </p:nvSpPr>
          <p:spPr>
            <a:xfrm>
              <a:off x="6651010" y="2263694"/>
              <a:ext cx="298064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32" name="文字方塊 31">
              <a:extLst>
                <a:ext uri="{FF2B5EF4-FFF2-40B4-BE49-F238E27FC236}">
                  <a16:creationId xmlns:a16="http://schemas.microsoft.com/office/drawing/2014/main" id="{99BDA485-E04B-0746-9F73-A1DE7A22D5BB}"/>
                </a:ext>
              </a:extLst>
            </p:cNvPr>
            <p:cNvSpPr txBox="1"/>
            <p:nvPr/>
          </p:nvSpPr>
          <p:spPr>
            <a:xfrm>
              <a:off x="6823594" y="2282628"/>
              <a:ext cx="2680494" cy="584775"/>
            </a:xfrm>
            <a:prstGeom prst="rect">
              <a:avLst/>
            </a:prstGeom>
            <a:noFill/>
          </p:spPr>
          <p:txBody>
            <a:bodyPr wrap="square" rtlCol="0">
              <a:spAutoFit/>
            </a:bodyPr>
            <a:lstStyle/>
            <a:p>
              <a:pPr algn="ctr"/>
              <a:r>
                <a:rPr lang="zh-TW" altLang="en-US" sz="3200" b="1" dirty="0">
                  <a:solidFill>
                    <a:schemeClr val="bg1"/>
                  </a:solidFill>
                  <a:cs typeface="+mn-ea"/>
                  <a:sym typeface="+mn-lt"/>
                </a:rPr>
                <a:t>個別邀約交流</a:t>
              </a:r>
              <a:endParaRPr lang="en-US" altLang="zh-TW" sz="3200" b="1" dirty="0">
                <a:solidFill>
                  <a:schemeClr val="bg1"/>
                </a:solidFill>
                <a:cs typeface="+mn-ea"/>
                <a:sym typeface="+mn-lt"/>
              </a:endParaRPr>
            </a:p>
          </p:txBody>
        </p:sp>
      </p:grpSp>
    </p:spTree>
    <p:extLst>
      <p:ext uri="{BB962C8B-B14F-4D97-AF65-F5344CB8AC3E}">
        <p14:creationId xmlns:p14="http://schemas.microsoft.com/office/powerpoint/2010/main" val="404084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8">
            <a:extLst>
              <a:ext uri="{FF2B5EF4-FFF2-40B4-BE49-F238E27FC236}">
                <a16:creationId xmlns:a16="http://schemas.microsoft.com/office/drawing/2014/main" id="{99628364-399E-864D-B0AC-DDFC319191F9}"/>
              </a:ext>
            </a:extLst>
          </p:cNvPr>
          <p:cNvGrpSpPr/>
          <p:nvPr/>
        </p:nvGrpSpPr>
        <p:grpSpPr>
          <a:xfrm flipH="1">
            <a:off x="0" y="0"/>
            <a:ext cx="1506144" cy="1079924"/>
            <a:chOff x="10688733" y="0"/>
            <a:chExt cx="1506144" cy="1079924"/>
          </a:xfrm>
        </p:grpSpPr>
        <p:sp>
          <p:nvSpPr>
            <p:cNvPr id="3" name="任意多边形 9">
              <a:extLst>
                <a:ext uri="{FF2B5EF4-FFF2-40B4-BE49-F238E27FC236}">
                  <a16:creationId xmlns:a16="http://schemas.microsoft.com/office/drawing/2014/main" id="{887603BA-25CE-F245-A1EC-494EBFFE49C7}"/>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 name="任意多边形 10">
              <a:extLst>
                <a:ext uri="{FF2B5EF4-FFF2-40B4-BE49-F238E27FC236}">
                  <a16:creationId xmlns:a16="http://schemas.microsoft.com/office/drawing/2014/main" id="{31B3A681-2306-6744-9341-907F1A69A1AD}"/>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等腰三角形 11">
              <a:extLst>
                <a:ext uri="{FF2B5EF4-FFF2-40B4-BE49-F238E27FC236}">
                  <a16:creationId xmlns:a16="http://schemas.microsoft.com/office/drawing/2014/main" id="{73D188DD-2330-C346-BD61-BAE2B407BF2C}"/>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6" name="文本框 6">
            <a:extLst>
              <a:ext uri="{FF2B5EF4-FFF2-40B4-BE49-F238E27FC236}">
                <a16:creationId xmlns:a16="http://schemas.microsoft.com/office/drawing/2014/main" id="{F45F8C42-7EEE-8445-9163-9DF1D33119EF}"/>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憲法意見表</a:t>
            </a:r>
            <a:endParaRPr lang="zh-CN" altLang="en-US" sz="2400" b="1" dirty="0">
              <a:solidFill>
                <a:schemeClr val="accent1">
                  <a:lumMod val="75000"/>
                </a:schemeClr>
              </a:solidFill>
              <a:cs typeface="+mn-ea"/>
              <a:sym typeface="+mn-lt"/>
            </a:endParaRPr>
          </a:p>
        </p:txBody>
      </p:sp>
      <p:sp>
        <p:nvSpPr>
          <p:cNvPr id="7" name="文字方塊 6">
            <a:extLst>
              <a:ext uri="{FF2B5EF4-FFF2-40B4-BE49-F238E27FC236}">
                <a16:creationId xmlns:a16="http://schemas.microsoft.com/office/drawing/2014/main" id="{17EACA2A-586A-4744-8455-F58C49D4AE0C}"/>
              </a:ext>
            </a:extLst>
          </p:cNvPr>
          <p:cNvSpPr txBox="1"/>
          <p:nvPr/>
        </p:nvSpPr>
        <p:spPr>
          <a:xfrm>
            <a:off x="946764" y="1079924"/>
            <a:ext cx="10118633" cy="5262979"/>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zh-TW" altLang="en-US" sz="2800" b="1" dirty="0">
                <a:solidFill>
                  <a:schemeClr val="tx1">
                    <a:lumMod val="75000"/>
                    <a:lumOff val="25000"/>
                  </a:schemeClr>
                </a:solidFill>
                <a:cs typeface="+mn-ea"/>
                <a:sym typeface="+mn-lt"/>
              </a:rPr>
              <a:t>無侵犯宗教信仰自由</a:t>
            </a:r>
          </a:p>
          <a:p>
            <a:pPr marL="457200" indent="-457200">
              <a:lnSpc>
                <a:spcPct val="150000"/>
              </a:lnSpc>
              <a:buFont typeface="Arial" panose="020B0604020202020204" pitchFamily="34" charset="0"/>
              <a:buChar char="•"/>
            </a:pPr>
            <a:r>
              <a:rPr lang="zh-TW" altLang="en-US" sz="2800" b="1" dirty="0">
                <a:solidFill>
                  <a:schemeClr val="tx1">
                    <a:lumMod val="75000"/>
                    <a:lumOff val="25000"/>
                  </a:schemeClr>
                </a:solidFill>
                <a:cs typeface="+mn-ea"/>
                <a:sym typeface="+mn-lt"/>
              </a:rPr>
              <a:t>無侵犯言論自由</a:t>
            </a:r>
          </a:p>
          <a:p>
            <a:pPr marL="457200" indent="-457200">
              <a:lnSpc>
                <a:spcPct val="150000"/>
              </a:lnSpc>
              <a:buFont typeface="Arial" panose="020B0604020202020204" pitchFamily="34" charset="0"/>
              <a:buChar char="•"/>
            </a:pPr>
            <a:r>
              <a:rPr lang="zh-TW" altLang="en-US" sz="2800" b="1" dirty="0">
                <a:solidFill>
                  <a:schemeClr val="tx1">
                    <a:lumMod val="75000"/>
                    <a:lumOff val="25000"/>
                  </a:schemeClr>
                </a:solidFill>
                <a:cs typeface="+mn-ea"/>
                <a:sym typeface="+mn-lt"/>
              </a:rPr>
              <a:t>無依法組成法庭或主管機關，進行正當法律程序前，即剝奪生命、自由或財產</a:t>
            </a:r>
          </a:p>
          <a:p>
            <a:pPr marL="457200" indent="-457200">
              <a:lnSpc>
                <a:spcPct val="150000"/>
              </a:lnSpc>
              <a:buFont typeface="Arial" panose="020B0604020202020204" pitchFamily="34" charset="0"/>
              <a:buChar char="•"/>
            </a:pPr>
            <a:r>
              <a:rPr lang="zh-TW" altLang="en-US" sz="2800" b="1" dirty="0">
                <a:solidFill>
                  <a:schemeClr val="tx1">
                    <a:lumMod val="75000"/>
                    <a:lumOff val="25000"/>
                  </a:schemeClr>
                </a:solidFill>
                <a:cs typeface="+mn-ea"/>
                <a:sym typeface="+mn-lt"/>
              </a:rPr>
              <a:t>無侵犯人民隱私權</a:t>
            </a:r>
          </a:p>
          <a:p>
            <a:pPr marL="457200" indent="-457200">
              <a:lnSpc>
                <a:spcPct val="150000"/>
              </a:lnSpc>
              <a:buFont typeface="Arial" panose="020B0604020202020204" pitchFamily="34" charset="0"/>
              <a:buChar char="•"/>
            </a:pPr>
            <a:r>
              <a:rPr lang="zh-TW" altLang="en-US" sz="2800" b="1" dirty="0">
                <a:solidFill>
                  <a:schemeClr val="tx1">
                    <a:lumMod val="75000"/>
                    <a:lumOff val="25000"/>
                  </a:schemeClr>
                </a:solidFill>
                <a:cs typeface="+mn-ea"/>
                <a:sym typeface="+mn-lt"/>
              </a:rPr>
              <a:t>無依據人種、宗教、年齡、國籍或性別等因素，制定對人民有不合理或不公平差別待遇之法律</a:t>
            </a:r>
            <a:endParaRPr lang="en-US" altLang="zh-TW" sz="2800" b="1" dirty="0">
              <a:solidFill>
                <a:schemeClr val="tx1">
                  <a:lumMod val="75000"/>
                  <a:lumOff val="25000"/>
                </a:schemeClr>
              </a:solidFill>
              <a:cs typeface="+mn-ea"/>
              <a:sym typeface="+mn-lt"/>
            </a:endParaRPr>
          </a:p>
          <a:p>
            <a:pPr marL="457200" indent="-457200">
              <a:lnSpc>
                <a:spcPct val="150000"/>
              </a:lnSpc>
              <a:buFont typeface="Arial" panose="020B0604020202020204" pitchFamily="34" charset="0"/>
              <a:buChar char="•"/>
            </a:pPr>
            <a:r>
              <a:rPr lang="zh-TW" altLang="en-US" sz="2800" b="1" dirty="0">
                <a:solidFill>
                  <a:schemeClr val="tx1">
                    <a:lumMod val="75000"/>
                    <a:lumOff val="25000"/>
                  </a:schemeClr>
                </a:solidFill>
                <a:cs typeface="+mn-ea"/>
                <a:sym typeface="+mn-lt"/>
              </a:rPr>
              <a:t>無侵害分享者之著作權</a:t>
            </a:r>
          </a:p>
        </p:txBody>
      </p:sp>
    </p:spTree>
    <p:extLst>
      <p:ext uri="{BB962C8B-B14F-4D97-AF65-F5344CB8AC3E}">
        <p14:creationId xmlns:p14="http://schemas.microsoft.com/office/powerpoint/2010/main" val="39210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H_Number_1"/>
          <p:cNvSpPr/>
          <p:nvPr/>
        </p:nvSpPr>
        <p:spPr>
          <a:xfrm>
            <a:off x="2512243" y="2337310"/>
            <a:ext cx="2184856" cy="218338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1500" b="1" dirty="0">
                <a:solidFill>
                  <a:schemeClr val="bg1"/>
                </a:solidFill>
                <a:cs typeface="+mn-ea"/>
                <a:sym typeface="+mn-lt"/>
              </a:rPr>
              <a:t>04</a:t>
            </a:r>
            <a:endParaRPr lang="zh-CN" altLang="en-US" sz="11500" b="1" dirty="0">
              <a:solidFill>
                <a:schemeClr val="bg1"/>
              </a:solidFill>
              <a:cs typeface="+mn-ea"/>
              <a:sym typeface="+mn-lt"/>
            </a:endParaRPr>
          </a:p>
        </p:txBody>
      </p:sp>
      <p:sp>
        <p:nvSpPr>
          <p:cNvPr id="22" name="MH_Entry_1"/>
          <p:cNvSpPr/>
          <p:nvPr/>
        </p:nvSpPr>
        <p:spPr>
          <a:xfrm>
            <a:off x="4875954" y="2340236"/>
            <a:ext cx="4803803" cy="845899"/>
          </a:xfrm>
          <a:prstGeom prst="roundRect">
            <a:avLst>
              <a:gd name="adj" fmla="val 0"/>
            </a:avLst>
          </a:prstGeom>
          <a:noFill/>
          <a:ln>
            <a:solidFill>
              <a:srgbClr val="50C8A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sz="3200" b="1" spc="200" dirty="0">
                <a:solidFill>
                  <a:schemeClr val="tx1">
                    <a:lumMod val="65000"/>
                    <a:lumOff val="35000"/>
                  </a:schemeClr>
                </a:solidFill>
                <a:cs typeface="+mn-ea"/>
                <a:sym typeface="+mn-lt"/>
              </a:rPr>
              <a:t>我方行動計畫</a:t>
            </a:r>
            <a:endParaRPr lang="zh-CN" altLang="en-US" sz="3200" b="1" spc="200" dirty="0">
              <a:solidFill>
                <a:schemeClr val="tx1">
                  <a:lumMod val="65000"/>
                  <a:lumOff val="35000"/>
                </a:schemeClr>
              </a:solidFill>
              <a:cs typeface="+mn-ea"/>
              <a:sym typeface="+mn-lt"/>
            </a:endParaRPr>
          </a:p>
        </p:txBody>
      </p:sp>
      <p:sp>
        <p:nvSpPr>
          <p:cNvPr id="23" name="矩形 22"/>
          <p:cNvSpPr/>
          <p:nvPr/>
        </p:nvSpPr>
        <p:spPr>
          <a:xfrm>
            <a:off x="4868697" y="3404567"/>
            <a:ext cx="4776507" cy="972961"/>
          </a:xfrm>
          <a:prstGeom prst="rect">
            <a:avLst/>
          </a:prstGeom>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buClr>
                <a:srgbClr val="00B050"/>
              </a:buClr>
              <a:buSzPct val="80000"/>
              <a:defRPr/>
            </a:pPr>
            <a:r>
              <a:rPr lang="zh-TW" altLang="en-US" sz="2000" b="1" dirty="0">
                <a:solidFill>
                  <a:schemeClr val="tx1">
                    <a:lumMod val="75000"/>
                    <a:lumOff val="25000"/>
                  </a:schemeClr>
                </a:solidFill>
                <a:cs typeface="+mn-ea"/>
                <a:sym typeface="+mn-lt"/>
              </a:rPr>
              <a:t>短中長期計畫、線下活動舉辦</a:t>
            </a:r>
            <a:endParaRPr lang="zh-CN" altLang="en-US" sz="2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32057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randombar(horizontal)">
                                      <p:cBhvr>
                                        <p:cTn id="11" dur="500"/>
                                        <p:tgtEl>
                                          <p:spTgt spid="2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8">
            <a:extLst>
              <a:ext uri="{FF2B5EF4-FFF2-40B4-BE49-F238E27FC236}">
                <a16:creationId xmlns:a16="http://schemas.microsoft.com/office/drawing/2014/main" id="{15C9AFC6-EF60-C84D-9B79-07AA99138604}"/>
              </a:ext>
            </a:extLst>
          </p:cNvPr>
          <p:cNvGrpSpPr/>
          <p:nvPr/>
        </p:nvGrpSpPr>
        <p:grpSpPr>
          <a:xfrm flipH="1">
            <a:off x="0" y="0"/>
            <a:ext cx="1506144" cy="1079924"/>
            <a:chOff x="10688733" y="0"/>
            <a:chExt cx="1506144" cy="1079924"/>
          </a:xfrm>
        </p:grpSpPr>
        <p:sp>
          <p:nvSpPr>
            <p:cNvPr id="3" name="任意多边形 9">
              <a:extLst>
                <a:ext uri="{FF2B5EF4-FFF2-40B4-BE49-F238E27FC236}">
                  <a16:creationId xmlns:a16="http://schemas.microsoft.com/office/drawing/2014/main" id="{1465A9B9-CBCB-6B46-A562-765F3B57ADC3}"/>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 name="任意多边形 10">
              <a:extLst>
                <a:ext uri="{FF2B5EF4-FFF2-40B4-BE49-F238E27FC236}">
                  <a16:creationId xmlns:a16="http://schemas.microsoft.com/office/drawing/2014/main" id="{0B49FF49-A4D7-F04B-AB9D-22FCDF4D104B}"/>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等腰三角形 11">
              <a:extLst>
                <a:ext uri="{FF2B5EF4-FFF2-40B4-BE49-F238E27FC236}">
                  <a16:creationId xmlns:a16="http://schemas.microsoft.com/office/drawing/2014/main" id="{C29EB701-5679-6943-9D06-41F2EFE40264}"/>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6" name="文本框 6">
            <a:extLst>
              <a:ext uri="{FF2B5EF4-FFF2-40B4-BE49-F238E27FC236}">
                <a16:creationId xmlns:a16="http://schemas.microsoft.com/office/drawing/2014/main" id="{BF2776FE-D9E8-2649-87ED-847574A6A2E4}"/>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問卷</a:t>
            </a:r>
            <a:r>
              <a:rPr lang="zh-CN" altLang="en-US" sz="2400" b="1" dirty="0">
                <a:solidFill>
                  <a:schemeClr val="accent1">
                    <a:lumMod val="75000"/>
                  </a:schemeClr>
                </a:solidFill>
                <a:cs typeface="+mn-ea"/>
                <a:sym typeface="+mn-lt"/>
              </a:rPr>
              <a:t>調查</a:t>
            </a:r>
          </a:p>
        </p:txBody>
      </p:sp>
      <p:grpSp>
        <p:nvGrpSpPr>
          <p:cNvPr id="16" name="群組 15">
            <a:extLst>
              <a:ext uri="{FF2B5EF4-FFF2-40B4-BE49-F238E27FC236}">
                <a16:creationId xmlns:a16="http://schemas.microsoft.com/office/drawing/2014/main" id="{E835820E-9891-0F42-B369-B4ABE78269EB}"/>
              </a:ext>
            </a:extLst>
          </p:cNvPr>
          <p:cNvGrpSpPr/>
          <p:nvPr/>
        </p:nvGrpSpPr>
        <p:grpSpPr>
          <a:xfrm>
            <a:off x="8615888" y="2755441"/>
            <a:ext cx="2903487" cy="1796753"/>
            <a:chOff x="5135396" y="1666119"/>
            <a:chExt cx="2903487" cy="1796753"/>
          </a:xfrm>
        </p:grpSpPr>
        <p:sp>
          <p:nvSpPr>
            <p:cNvPr id="8" name="矩形 7">
              <a:extLst>
                <a:ext uri="{FF2B5EF4-FFF2-40B4-BE49-F238E27FC236}">
                  <a16:creationId xmlns:a16="http://schemas.microsoft.com/office/drawing/2014/main" id="{2733A822-68EA-4641-826E-37EF93BCA970}"/>
                </a:ext>
              </a:extLst>
            </p:cNvPr>
            <p:cNvSpPr/>
            <p:nvPr/>
          </p:nvSpPr>
          <p:spPr>
            <a:xfrm>
              <a:off x="5135396" y="3001207"/>
              <a:ext cx="2903487" cy="461665"/>
            </a:xfrm>
            <a:prstGeom prst="rect">
              <a:avLst/>
            </a:prstGeom>
          </p:spPr>
          <p:txBody>
            <a:bodyPr wrap="none">
              <a:spAutoFit/>
            </a:bodyPr>
            <a:lstStyle/>
            <a:p>
              <a:pPr algn="ctr"/>
              <a:r>
                <a:rPr lang="zh-TW" altLang="en-US" sz="2400" b="1" dirty="0">
                  <a:solidFill>
                    <a:schemeClr val="bg2">
                      <a:lumMod val="25000"/>
                    </a:schemeClr>
                  </a:solidFill>
                  <a:cs typeface="+mn-ea"/>
                  <a:sym typeface="+mn-lt"/>
                </a:rPr>
                <a:t>支持</a:t>
              </a:r>
              <a:r>
                <a:rPr lang="en-US" altLang="zh-TW" sz="2400" b="1" dirty="0">
                  <a:solidFill>
                    <a:schemeClr val="bg2">
                      <a:lumMod val="25000"/>
                    </a:schemeClr>
                  </a:solidFill>
                  <a:cs typeface="+mn-ea"/>
                  <a:sym typeface="+mn-lt"/>
                </a:rPr>
                <a:t>EWS</a:t>
              </a:r>
              <a:r>
                <a:rPr lang="zh-TW" altLang="en-US" sz="2400" b="1" dirty="0">
                  <a:solidFill>
                    <a:schemeClr val="bg2">
                      <a:lumMod val="25000"/>
                    </a:schemeClr>
                  </a:solidFill>
                  <a:cs typeface="+mn-ea"/>
                  <a:sym typeface="+mn-lt"/>
                </a:rPr>
                <a:t>平台的設立</a:t>
              </a:r>
              <a:endParaRPr lang="en-US" altLang="zh-TW" sz="2400" b="1" dirty="0">
                <a:solidFill>
                  <a:schemeClr val="bg2">
                    <a:lumMod val="25000"/>
                  </a:schemeClr>
                </a:solidFill>
                <a:cs typeface="+mn-ea"/>
                <a:sym typeface="+mn-lt"/>
              </a:endParaRPr>
            </a:p>
          </p:txBody>
        </p:sp>
        <p:sp>
          <p:nvSpPr>
            <p:cNvPr id="13" name="矩形 12">
              <a:extLst>
                <a:ext uri="{FF2B5EF4-FFF2-40B4-BE49-F238E27FC236}">
                  <a16:creationId xmlns:a16="http://schemas.microsoft.com/office/drawing/2014/main" id="{C5A874BE-7A06-674A-9585-1F6E096E3A0D}"/>
                </a:ext>
              </a:extLst>
            </p:cNvPr>
            <p:cNvSpPr/>
            <p:nvPr/>
          </p:nvSpPr>
          <p:spPr>
            <a:xfrm>
              <a:off x="5601132" y="1666119"/>
              <a:ext cx="1972015" cy="1323439"/>
            </a:xfrm>
            <a:prstGeom prst="rect">
              <a:avLst/>
            </a:prstGeom>
          </p:spPr>
          <p:txBody>
            <a:bodyPr wrap="none">
              <a:spAutoFit/>
            </a:bodyPr>
            <a:lstStyle/>
            <a:p>
              <a:pPr algn="ctr"/>
              <a:r>
                <a:rPr lang="en-US" altLang="zh-TW" sz="8000" b="1" dirty="0">
                  <a:solidFill>
                    <a:schemeClr val="accent1">
                      <a:lumMod val="75000"/>
                    </a:schemeClr>
                  </a:solidFill>
                  <a:cs typeface="+mn-ea"/>
                  <a:sym typeface="+mn-lt"/>
                </a:rPr>
                <a:t>80%</a:t>
              </a:r>
            </a:p>
          </p:txBody>
        </p:sp>
      </p:grpSp>
      <p:grpSp>
        <p:nvGrpSpPr>
          <p:cNvPr id="18" name="群組 17">
            <a:extLst>
              <a:ext uri="{FF2B5EF4-FFF2-40B4-BE49-F238E27FC236}">
                <a16:creationId xmlns:a16="http://schemas.microsoft.com/office/drawing/2014/main" id="{0E17D63D-EBF2-1241-9ABD-59AD43802C51}"/>
              </a:ext>
            </a:extLst>
          </p:cNvPr>
          <p:cNvGrpSpPr/>
          <p:nvPr/>
        </p:nvGrpSpPr>
        <p:grpSpPr>
          <a:xfrm>
            <a:off x="4681861" y="2755442"/>
            <a:ext cx="3877986" cy="1796752"/>
            <a:chOff x="-4431665" y="664647"/>
            <a:chExt cx="3877986" cy="1796752"/>
          </a:xfrm>
        </p:grpSpPr>
        <p:sp>
          <p:nvSpPr>
            <p:cNvPr id="10" name="矩形 9">
              <a:extLst>
                <a:ext uri="{FF2B5EF4-FFF2-40B4-BE49-F238E27FC236}">
                  <a16:creationId xmlns:a16="http://schemas.microsoft.com/office/drawing/2014/main" id="{CFEDA4DA-A58E-BF4D-A8BE-D0B9AAEDBE0C}"/>
                </a:ext>
              </a:extLst>
            </p:cNvPr>
            <p:cNvSpPr/>
            <p:nvPr/>
          </p:nvSpPr>
          <p:spPr>
            <a:xfrm>
              <a:off x="-4431665" y="1999734"/>
              <a:ext cx="3877986" cy="461665"/>
            </a:xfrm>
            <a:prstGeom prst="rect">
              <a:avLst/>
            </a:prstGeom>
          </p:spPr>
          <p:txBody>
            <a:bodyPr wrap="none">
              <a:spAutoFit/>
            </a:bodyPr>
            <a:lstStyle/>
            <a:p>
              <a:pPr algn="ctr"/>
              <a:r>
                <a:rPr lang="zh-TW" altLang="en-US" sz="2400" b="1" dirty="0">
                  <a:solidFill>
                    <a:schemeClr val="bg2">
                      <a:lumMod val="25000"/>
                    </a:schemeClr>
                  </a:solidFill>
                  <a:cs typeface="+mn-ea"/>
                  <a:sym typeface="+mn-lt"/>
                </a:rPr>
                <a:t>支持「線下互動交流媒合」</a:t>
              </a:r>
              <a:endParaRPr lang="en-US" altLang="zh-TW" sz="2400" b="1" dirty="0">
                <a:solidFill>
                  <a:schemeClr val="bg2">
                    <a:lumMod val="25000"/>
                  </a:schemeClr>
                </a:solidFill>
                <a:cs typeface="+mn-ea"/>
                <a:sym typeface="+mn-lt"/>
              </a:endParaRPr>
            </a:p>
          </p:txBody>
        </p:sp>
        <p:sp>
          <p:nvSpPr>
            <p:cNvPr id="14" name="矩形 13">
              <a:extLst>
                <a:ext uri="{FF2B5EF4-FFF2-40B4-BE49-F238E27FC236}">
                  <a16:creationId xmlns:a16="http://schemas.microsoft.com/office/drawing/2014/main" id="{A8386346-18D5-E64B-9B48-307F83473525}"/>
                </a:ext>
              </a:extLst>
            </p:cNvPr>
            <p:cNvSpPr/>
            <p:nvPr/>
          </p:nvSpPr>
          <p:spPr>
            <a:xfrm>
              <a:off x="-3594897" y="664647"/>
              <a:ext cx="2204450" cy="1323439"/>
            </a:xfrm>
            <a:prstGeom prst="rect">
              <a:avLst/>
            </a:prstGeom>
          </p:spPr>
          <p:txBody>
            <a:bodyPr wrap="none">
              <a:spAutoFit/>
            </a:bodyPr>
            <a:lstStyle/>
            <a:p>
              <a:pPr algn="ctr"/>
              <a:r>
                <a:rPr lang="en-US" altLang="zh-TW" sz="8000" b="1" dirty="0">
                  <a:solidFill>
                    <a:schemeClr val="accent1">
                      <a:lumMod val="75000"/>
                    </a:schemeClr>
                  </a:solidFill>
                  <a:cs typeface="+mn-ea"/>
                  <a:sym typeface="+mn-lt"/>
                </a:rPr>
                <a:t>85%</a:t>
              </a:r>
              <a:r>
                <a:rPr lang="zh-TW" altLang="en-US" sz="8000" b="1" dirty="0">
                  <a:solidFill>
                    <a:schemeClr val="accent1">
                      <a:lumMod val="75000"/>
                    </a:schemeClr>
                  </a:solidFill>
                  <a:cs typeface="+mn-ea"/>
                  <a:sym typeface="+mn-lt"/>
                </a:rPr>
                <a:t> </a:t>
              </a:r>
              <a:endParaRPr lang="en-US" altLang="zh-TW" sz="8000" b="1" dirty="0">
                <a:solidFill>
                  <a:schemeClr val="accent1">
                    <a:lumMod val="75000"/>
                  </a:schemeClr>
                </a:solidFill>
                <a:cs typeface="+mn-ea"/>
                <a:sym typeface="+mn-lt"/>
              </a:endParaRPr>
            </a:p>
          </p:txBody>
        </p:sp>
      </p:grpSp>
      <p:grpSp>
        <p:nvGrpSpPr>
          <p:cNvPr id="19" name="群組 18">
            <a:extLst>
              <a:ext uri="{FF2B5EF4-FFF2-40B4-BE49-F238E27FC236}">
                <a16:creationId xmlns:a16="http://schemas.microsoft.com/office/drawing/2014/main" id="{C94A5C0C-E73A-0447-902B-D99F9272BE68}"/>
              </a:ext>
            </a:extLst>
          </p:cNvPr>
          <p:cNvGrpSpPr/>
          <p:nvPr/>
        </p:nvGrpSpPr>
        <p:grpSpPr>
          <a:xfrm>
            <a:off x="188322" y="2755442"/>
            <a:ext cx="4493539" cy="1816220"/>
            <a:chOff x="-4739442" y="4355424"/>
            <a:chExt cx="4493539" cy="1816220"/>
          </a:xfrm>
        </p:grpSpPr>
        <p:sp>
          <p:nvSpPr>
            <p:cNvPr id="9" name="矩形 8">
              <a:extLst>
                <a:ext uri="{FF2B5EF4-FFF2-40B4-BE49-F238E27FC236}">
                  <a16:creationId xmlns:a16="http://schemas.microsoft.com/office/drawing/2014/main" id="{9358BE4F-C731-E54E-A582-A13CC32F4F3A}"/>
                </a:ext>
              </a:extLst>
            </p:cNvPr>
            <p:cNvSpPr/>
            <p:nvPr/>
          </p:nvSpPr>
          <p:spPr>
            <a:xfrm>
              <a:off x="-4739442" y="5709979"/>
              <a:ext cx="4493539" cy="461665"/>
            </a:xfrm>
            <a:prstGeom prst="rect">
              <a:avLst/>
            </a:prstGeom>
          </p:spPr>
          <p:txBody>
            <a:bodyPr wrap="none">
              <a:spAutoFit/>
            </a:bodyPr>
            <a:lstStyle/>
            <a:p>
              <a:pPr algn="ctr"/>
              <a:r>
                <a:rPr lang="zh-CN" altLang="en-US" sz="2400" b="1" dirty="0">
                  <a:solidFill>
                    <a:schemeClr val="bg2">
                      <a:lumMod val="25000"/>
                    </a:schemeClr>
                  </a:solidFill>
                  <a:cs typeface="+mn-ea"/>
                  <a:sym typeface="+mn-lt"/>
                </a:rPr>
                <a:t>支持「</a:t>
              </a:r>
              <a:r>
                <a:rPr lang="zh-TW" altLang="en-US" sz="2400" b="1" dirty="0">
                  <a:solidFill>
                    <a:schemeClr val="bg2">
                      <a:lumMod val="25000"/>
                    </a:schemeClr>
                  </a:solidFill>
                  <a:cs typeface="+mn-ea"/>
                  <a:sym typeface="+mn-lt"/>
                </a:rPr>
                <a:t>線上影音工作經驗分享」</a:t>
              </a:r>
              <a:endParaRPr lang="en-US" altLang="zh-TW" sz="2400" b="1" dirty="0">
                <a:solidFill>
                  <a:schemeClr val="bg2">
                    <a:lumMod val="25000"/>
                  </a:schemeClr>
                </a:solidFill>
                <a:cs typeface="+mn-ea"/>
                <a:sym typeface="+mn-lt"/>
              </a:endParaRPr>
            </a:p>
          </p:txBody>
        </p:sp>
        <p:sp>
          <p:nvSpPr>
            <p:cNvPr id="15" name="矩形 14">
              <a:extLst>
                <a:ext uri="{FF2B5EF4-FFF2-40B4-BE49-F238E27FC236}">
                  <a16:creationId xmlns:a16="http://schemas.microsoft.com/office/drawing/2014/main" id="{D476F676-332D-3A40-A485-066900F387B4}"/>
                </a:ext>
              </a:extLst>
            </p:cNvPr>
            <p:cNvSpPr/>
            <p:nvPr/>
          </p:nvSpPr>
          <p:spPr>
            <a:xfrm>
              <a:off x="-3478680" y="4355424"/>
              <a:ext cx="1972015" cy="1323439"/>
            </a:xfrm>
            <a:prstGeom prst="rect">
              <a:avLst/>
            </a:prstGeom>
          </p:spPr>
          <p:txBody>
            <a:bodyPr wrap="none">
              <a:spAutoFit/>
            </a:bodyPr>
            <a:lstStyle/>
            <a:p>
              <a:pPr algn="ctr"/>
              <a:r>
                <a:rPr lang="en-US" altLang="zh-TW" sz="8000" b="1" dirty="0">
                  <a:solidFill>
                    <a:schemeClr val="accent1">
                      <a:lumMod val="75000"/>
                    </a:schemeClr>
                  </a:solidFill>
                  <a:cs typeface="+mn-ea"/>
                  <a:sym typeface="+mn-lt"/>
                </a:rPr>
                <a:t>80%</a:t>
              </a:r>
            </a:p>
          </p:txBody>
        </p:sp>
      </p:grpSp>
    </p:spTree>
    <p:extLst>
      <p:ext uri="{BB962C8B-B14F-4D97-AF65-F5344CB8AC3E}">
        <p14:creationId xmlns:p14="http://schemas.microsoft.com/office/powerpoint/2010/main" val="238774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內容版面配置區 3">
            <a:extLst>
              <a:ext uri="{FF2B5EF4-FFF2-40B4-BE49-F238E27FC236}">
                <a16:creationId xmlns:a16="http://schemas.microsoft.com/office/drawing/2014/main" id="{1012B3EB-56DE-494F-9F98-1D59178657A7}"/>
              </a:ext>
            </a:extLst>
          </p:cNvPr>
          <p:cNvGraphicFramePr>
            <a:graphicFrameLocks/>
          </p:cNvGraphicFramePr>
          <p:nvPr>
            <p:extLst>
              <p:ext uri="{D42A27DB-BD31-4B8C-83A1-F6EECF244321}">
                <p14:modId xmlns:p14="http://schemas.microsoft.com/office/powerpoint/2010/main" val="3894226318"/>
              </p:ext>
            </p:extLst>
          </p:nvPr>
        </p:nvGraphicFramePr>
        <p:xfrm>
          <a:off x="1146628" y="1171807"/>
          <a:ext cx="9571801" cy="4968552"/>
        </p:xfrm>
        <a:graphic>
          <a:graphicData uri="http://schemas.openxmlformats.org/drawingml/2006/table">
            <a:tbl>
              <a:tblPr firstRow="1" firstCol="1" bandRow="1">
                <a:tableStyleId>{2D5ABB26-0587-4C30-8999-92F81FD0307C}</a:tableStyleId>
              </a:tblPr>
              <a:tblGrid>
                <a:gridCol w="864902">
                  <a:extLst>
                    <a:ext uri="{9D8B030D-6E8A-4147-A177-3AD203B41FA5}">
                      <a16:colId xmlns:a16="http://schemas.microsoft.com/office/drawing/2014/main" val="20000"/>
                    </a:ext>
                  </a:extLst>
                </a:gridCol>
                <a:gridCol w="2127424">
                  <a:extLst>
                    <a:ext uri="{9D8B030D-6E8A-4147-A177-3AD203B41FA5}">
                      <a16:colId xmlns:a16="http://schemas.microsoft.com/office/drawing/2014/main" val="20001"/>
                    </a:ext>
                  </a:extLst>
                </a:gridCol>
                <a:gridCol w="2886224">
                  <a:extLst>
                    <a:ext uri="{9D8B030D-6E8A-4147-A177-3AD203B41FA5}">
                      <a16:colId xmlns:a16="http://schemas.microsoft.com/office/drawing/2014/main" val="20002"/>
                    </a:ext>
                  </a:extLst>
                </a:gridCol>
                <a:gridCol w="1670858">
                  <a:extLst>
                    <a:ext uri="{9D8B030D-6E8A-4147-A177-3AD203B41FA5}">
                      <a16:colId xmlns:a16="http://schemas.microsoft.com/office/drawing/2014/main" val="20003"/>
                    </a:ext>
                  </a:extLst>
                </a:gridCol>
                <a:gridCol w="2022393">
                  <a:extLst>
                    <a:ext uri="{9D8B030D-6E8A-4147-A177-3AD203B41FA5}">
                      <a16:colId xmlns:a16="http://schemas.microsoft.com/office/drawing/2014/main" val="20004"/>
                    </a:ext>
                  </a:extLst>
                </a:gridCol>
              </a:tblGrid>
              <a:tr h="714815">
                <a:tc>
                  <a:txBody>
                    <a:bodyPr/>
                    <a:lstStyle/>
                    <a:p>
                      <a:pPr algn="ctr">
                        <a:spcAft>
                          <a:spcPts val="0"/>
                        </a:spcAft>
                      </a:pPr>
                      <a:endParaRPr lang="zh-TW" sz="1800" b="1" i="0" kern="100" dirty="0">
                        <a:solidFill>
                          <a:schemeClr val="bg1"/>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目標</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執行過程</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負責單位</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資金來源</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extLst>
                  <a:ext uri="{0D108BD9-81ED-4DB2-BD59-A6C34878D82A}">
                    <a16:rowId xmlns:a16="http://schemas.microsoft.com/office/drawing/2014/main" val="10000"/>
                  </a:ext>
                </a:extLst>
              </a:tr>
              <a:tr h="1136673">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從自身學校推廣及測試</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altLang="zh-TW" sz="1800" b="1" i="0" kern="0" dirty="0">
                          <a:solidFill>
                            <a:schemeClr val="bg2">
                              <a:lumMod val="25000"/>
                            </a:schemeClr>
                          </a:solidFill>
                          <a:effectLst/>
                          <a:latin typeface="+mn-lt"/>
                          <a:ea typeface="+mn-ea"/>
                          <a:cs typeface="+mn-ea"/>
                          <a:sym typeface="+mn-lt"/>
                        </a:rPr>
                        <a:t>建立校內人脈網，並實施</a:t>
                      </a:r>
                      <a:endParaRPr lang="en-US" altLang="zh-TW" sz="1800" b="1" i="0" kern="0" dirty="0">
                        <a:solidFill>
                          <a:schemeClr val="bg2">
                            <a:lumMod val="25000"/>
                          </a:schemeClr>
                        </a:solidFill>
                        <a:effectLst/>
                        <a:latin typeface="+mn-lt"/>
                        <a:ea typeface="+mn-ea"/>
                        <a:cs typeface="+mn-ea"/>
                        <a:sym typeface="+mn-lt"/>
                      </a:endParaRPr>
                    </a:p>
                    <a:p>
                      <a:pPr algn="ctr">
                        <a:spcAft>
                          <a:spcPts val="0"/>
                        </a:spcAft>
                      </a:pPr>
                      <a:r>
                        <a:rPr lang="zh-TW" altLang="zh-TW" sz="1800" b="1" i="0" kern="0" dirty="0">
                          <a:solidFill>
                            <a:schemeClr val="bg2">
                              <a:lumMod val="25000"/>
                            </a:schemeClr>
                          </a:solidFill>
                          <a:effectLst/>
                          <a:latin typeface="+mn-lt"/>
                          <a:ea typeface="+mn-ea"/>
                          <a:cs typeface="+mn-ea"/>
                          <a:sym typeface="+mn-lt"/>
                        </a:rPr>
                        <a:t>平台最小可行性測試</a:t>
                      </a:r>
                      <a:endParaRPr lang="zh-TW" alt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自行籌措</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1"/>
                  </a:ext>
                </a:extLst>
              </a:tr>
              <a:tr h="1558532">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推廣至更多學校，建立線上網站平台</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舉辦全台各校生涯發展活動及相關人脈，降低產學之間的迷思及偏差</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初期團隊、各校系負責團隊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教育部青發署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民間團體推動職涯發展補助計畫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2"/>
                  </a:ext>
                </a:extLst>
              </a:tr>
              <a:tr h="1558532">
                <a:tc>
                  <a:txBody>
                    <a:bodyPr/>
                    <a:lstStyle/>
                    <a:p>
                      <a:pPr algn="ctr">
                        <a:spcAft>
                          <a:spcPts val="0"/>
                        </a:spcAft>
                      </a:pPr>
                      <a:r>
                        <a:rPr lang="zh-TW" sz="1800" b="1" i="0" kern="0">
                          <a:solidFill>
                            <a:schemeClr val="bg2">
                              <a:lumMod val="25000"/>
                            </a:schemeClr>
                          </a:solidFill>
                          <a:effectLst/>
                          <a:latin typeface="+mn-lt"/>
                          <a:ea typeface="+mn-ea"/>
                          <a:cs typeface="+mn-ea"/>
                          <a:sym typeface="+mn-lt"/>
                        </a:rPr>
                        <a:t>長期</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推廣到全國，廣設更多線下活動</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推手至政府經營與資金的挹注，並進行教育計畫更新與企業產學媒合</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勞動力發展署</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勞動部發展署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教育部高教深耕計畫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tcPr>
                </a:tc>
                <a:extLst>
                  <a:ext uri="{0D108BD9-81ED-4DB2-BD59-A6C34878D82A}">
                    <a16:rowId xmlns:a16="http://schemas.microsoft.com/office/drawing/2014/main" val="10003"/>
                  </a:ext>
                </a:extLst>
              </a:tr>
            </a:tbl>
          </a:graphicData>
        </a:graphic>
      </p:graphicFrame>
      <p:grpSp>
        <p:nvGrpSpPr>
          <p:cNvPr id="4" name="组合 18">
            <a:extLst>
              <a:ext uri="{FF2B5EF4-FFF2-40B4-BE49-F238E27FC236}">
                <a16:creationId xmlns:a16="http://schemas.microsoft.com/office/drawing/2014/main" id="{29A5022D-9F0D-2F47-8765-C019C765A3A2}"/>
              </a:ext>
            </a:extLst>
          </p:cNvPr>
          <p:cNvGrpSpPr/>
          <p:nvPr/>
        </p:nvGrpSpPr>
        <p:grpSpPr>
          <a:xfrm flipH="1">
            <a:off x="0" y="0"/>
            <a:ext cx="1506144" cy="1079924"/>
            <a:chOff x="10688733" y="0"/>
            <a:chExt cx="1506144" cy="1079924"/>
          </a:xfrm>
        </p:grpSpPr>
        <p:sp>
          <p:nvSpPr>
            <p:cNvPr id="5" name="任意多边形 9">
              <a:extLst>
                <a:ext uri="{FF2B5EF4-FFF2-40B4-BE49-F238E27FC236}">
                  <a16:creationId xmlns:a16="http://schemas.microsoft.com/office/drawing/2014/main" id="{B4BC6497-3747-604D-B3C0-CC05A1AF28A9}"/>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 name="任意多边形 10">
              <a:extLst>
                <a:ext uri="{FF2B5EF4-FFF2-40B4-BE49-F238E27FC236}">
                  <a16:creationId xmlns:a16="http://schemas.microsoft.com/office/drawing/2014/main" id="{283743BB-8C6B-B848-8CE0-D769997E5A0A}"/>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7" name="等腰三角形 11">
              <a:extLst>
                <a:ext uri="{FF2B5EF4-FFF2-40B4-BE49-F238E27FC236}">
                  <a16:creationId xmlns:a16="http://schemas.microsoft.com/office/drawing/2014/main" id="{0D7E21F5-5751-BB41-A717-0CE993D77470}"/>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8" name="文本框 6">
            <a:extLst>
              <a:ext uri="{FF2B5EF4-FFF2-40B4-BE49-F238E27FC236}">
                <a16:creationId xmlns:a16="http://schemas.microsoft.com/office/drawing/2014/main" id="{BF7ADA51-9F9B-C242-812C-02CC72BD8DDA}"/>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短中長期目標</a:t>
            </a:r>
            <a:endParaRPr lang="zh-CN" altLang="en-US" sz="2400" b="1" dirty="0">
              <a:solidFill>
                <a:schemeClr val="accent1">
                  <a:lumMod val="75000"/>
                </a:schemeClr>
              </a:solidFill>
              <a:cs typeface="+mn-ea"/>
              <a:sym typeface="+mn-lt"/>
            </a:endParaRPr>
          </a:p>
        </p:txBody>
      </p:sp>
    </p:spTree>
    <p:extLst>
      <p:ext uri="{BB962C8B-B14F-4D97-AF65-F5344CB8AC3E}">
        <p14:creationId xmlns:p14="http://schemas.microsoft.com/office/powerpoint/2010/main" val="2641882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內容版面配置區 3">
            <a:extLst>
              <a:ext uri="{FF2B5EF4-FFF2-40B4-BE49-F238E27FC236}">
                <a16:creationId xmlns:a16="http://schemas.microsoft.com/office/drawing/2014/main" id="{1012B3EB-56DE-494F-9F98-1D59178657A7}"/>
              </a:ext>
            </a:extLst>
          </p:cNvPr>
          <p:cNvGraphicFramePr>
            <a:graphicFrameLocks/>
          </p:cNvGraphicFramePr>
          <p:nvPr>
            <p:extLst>
              <p:ext uri="{D42A27DB-BD31-4B8C-83A1-F6EECF244321}">
                <p14:modId xmlns:p14="http://schemas.microsoft.com/office/powerpoint/2010/main" val="597145693"/>
              </p:ext>
            </p:extLst>
          </p:nvPr>
        </p:nvGraphicFramePr>
        <p:xfrm>
          <a:off x="1146628" y="1171807"/>
          <a:ext cx="9571801" cy="4968552"/>
        </p:xfrm>
        <a:graphic>
          <a:graphicData uri="http://schemas.openxmlformats.org/drawingml/2006/table">
            <a:tbl>
              <a:tblPr firstRow="1" firstCol="1" bandRow="1">
                <a:tableStyleId>{2D5ABB26-0587-4C30-8999-92F81FD0307C}</a:tableStyleId>
              </a:tblPr>
              <a:tblGrid>
                <a:gridCol w="864902">
                  <a:extLst>
                    <a:ext uri="{9D8B030D-6E8A-4147-A177-3AD203B41FA5}">
                      <a16:colId xmlns:a16="http://schemas.microsoft.com/office/drawing/2014/main" val="20000"/>
                    </a:ext>
                  </a:extLst>
                </a:gridCol>
                <a:gridCol w="2127424">
                  <a:extLst>
                    <a:ext uri="{9D8B030D-6E8A-4147-A177-3AD203B41FA5}">
                      <a16:colId xmlns:a16="http://schemas.microsoft.com/office/drawing/2014/main" val="20001"/>
                    </a:ext>
                  </a:extLst>
                </a:gridCol>
                <a:gridCol w="2886224">
                  <a:extLst>
                    <a:ext uri="{9D8B030D-6E8A-4147-A177-3AD203B41FA5}">
                      <a16:colId xmlns:a16="http://schemas.microsoft.com/office/drawing/2014/main" val="20002"/>
                    </a:ext>
                  </a:extLst>
                </a:gridCol>
                <a:gridCol w="1670858">
                  <a:extLst>
                    <a:ext uri="{9D8B030D-6E8A-4147-A177-3AD203B41FA5}">
                      <a16:colId xmlns:a16="http://schemas.microsoft.com/office/drawing/2014/main" val="20003"/>
                    </a:ext>
                  </a:extLst>
                </a:gridCol>
                <a:gridCol w="2022393">
                  <a:extLst>
                    <a:ext uri="{9D8B030D-6E8A-4147-A177-3AD203B41FA5}">
                      <a16:colId xmlns:a16="http://schemas.microsoft.com/office/drawing/2014/main" val="20004"/>
                    </a:ext>
                  </a:extLst>
                </a:gridCol>
              </a:tblGrid>
              <a:tr h="714815">
                <a:tc>
                  <a:txBody>
                    <a:bodyPr/>
                    <a:lstStyle/>
                    <a:p>
                      <a:pPr algn="ctr">
                        <a:spcAft>
                          <a:spcPts val="0"/>
                        </a:spcAft>
                      </a:pPr>
                      <a:endParaRPr lang="zh-TW" sz="1800" b="1" i="0" kern="100" dirty="0">
                        <a:solidFill>
                          <a:schemeClr val="bg1"/>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目標</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執行過程</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負責單位</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資金來源</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extLst>
                  <a:ext uri="{0D108BD9-81ED-4DB2-BD59-A6C34878D82A}">
                    <a16:rowId xmlns:a16="http://schemas.microsoft.com/office/drawing/2014/main" val="10000"/>
                  </a:ext>
                </a:extLst>
              </a:tr>
              <a:tr h="1136673">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從自身學校推廣及測試</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建立校內人脈網，並實施</a:t>
                      </a:r>
                      <a:endParaRPr lang="en-US" altLang="zh-TW" sz="1800" b="1" i="0" kern="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accent1">
                              <a:lumMod val="75000"/>
                            </a:schemeClr>
                          </a:solidFill>
                          <a:effectLst/>
                          <a:latin typeface="+mn-lt"/>
                          <a:ea typeface="+mn-ea"/>
                          <a:cs typeface="+mn-ea"/>
                          <a:sym typeface="+mn-lt"/>
                        </a:rPr>
                        <a:t>平台最小可行性測試</a:t>
                      </a:r>
                      <a:endParaRPr lang="zh-TW" sz="1800" b="1" i="0" kern="100" dirty="0">
                        <a:solidFill>
                          <a:schemeClr val="accent1">
                            <a:lumMod val="7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自行籌措</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1"/>
                  </a:ext>
                </a:extLst>
              </a:tr>
              <a:tr h="1558532">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推廣至更多學校，建立線上網站平台</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舉辦全台各校生涯發展活動及相關人脈，降低產學之間的迷思及偏差</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初期團隊、各校系負責團隊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教育部青發署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民間團體推動職涯發展補助計畫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2"/>
                  </a:ext>
                </a:extLst>
              </a:tr>
              <a:tr h="1558532">
                <a:tc>
                  <a:txBody>
                    <a:bodyPr/>
                    <a:lstStyle/>
                    <a:p>
                      <a:pPr algn="ctr">
                        <a:spcAft>
                          <a:spcPts val="0"/>
                        </a:spcAft>
                      </a:pPr>
                      <a:r>
                        <a:rPr lang="zh-TW" sz="1800" b="1" i="0" kern="0">
                          <a:solidFill>
                            <a:schemeClr val="bg2">
                              <a:lumMod val="25000"/>
                            </a:schemeClr>
                          </a:solidFill>
                          <a:effectLst/>
                          <a:latin typeface="+mn-lt"/>
                          <a:ea typeface="+mn-ea"/>
                          <a:cs typeface="+mn-ea"/>
                          <a:sym typeface="+mn-lt"/>
                        </a:rPr>
                        <a:t>長期</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推廣到全國，廣設更多線下活動</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推手至政府經營與資金的挹注，並進行教育計畫更新與企業產學媒合</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勞動力發展署</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勞動部發展署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教育部高教深耕計畫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tcPr>
                </a:tc>
                <a:extLst>
                  <a:ext uri="{0D108BD9-81ED-4DB2-BD59-A6C34878D82A}">
                    <a16:rowId xmlns:a16="http://schemas.microsoft.com/office/drawing/2014/main" val="10003"/>
                  </a:ext>
                </a:extLst>
              </a:tr>
            </a:tbl>
          </a:graphicData>
        </a:graphic>
      </p:graphicFrame>
      <p:grpSp>
        <p:nvGrpSpPr>
          <p:cNvPr id="4" name="组合 18">
            <a:extLst>
              <a:ext uri="{FF2B5EF4-FFF2-40B4-BE49-F238E27FC236}">
                <a16:creationId xmlns:a16="http://schemas.microsoft.com/office/drawing/2014/main" id="{29A5022D-9F0D-2F47-8765-C019C765A3A2}"/>
              </a:ext>
            </a:extLst>
          </p:cNvPr>
          <p:cNvGrpSpPr/>
          <p:nvPr/>
        </p:nvGrpSpPr>
        <p:grpSpPr>
          <a:xfrm flipH="1">
            <a:off x="0" y="0"/>
            <a:ext cx="1506144" cy="1079924"/>
            <a:chOff x="10688733" y="0"/>
            <a:chExt cx="1506144" cy="1079924"/>
          </a:xfrm>
        </p:grpSpPr>
        <p:sp>
          <p:nvSpPr>
            <p:cNvPr id="5" name="任意多边形 9">
              <a:extLst>
                <a:ext uri="{FF2B5EF4-FFF2-40B4-BE49-F238E27FC236}">
                  <a16:creationId xmlns:a16="http://schemas.microsoft.com/office/drawing/2014/main" id="{B4BC6497-3747-604D-B3C0-CC05A1AF28A9}"/>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 name="任意多边形 10">
              <a:extLst>
                <a:ext uri="{FF2B5EF4-FFF2-40B4-BE49-F238E27FC236}">
                  <a16:creationId xmlns:a16="http://schemas.microsoft.com/office/drawing/2014/main" id="{283743BB-8C6B-B848-8CE0-D769997E5A0A}"/>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7" name="等腰三角形 11">
              <a:extLst>
                <a:ext uri="{FF2B5EF4-FFF2-40B4-BE49-F238E27FC236}">
                  <a16:creationId xmlns:a16="http://schemas.microsoft.com/office/drawing/2014/main" id="{0D7E21F5-5751-BB41-A717-0CE993D77470}"/>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8" name="文本框 6">
            <a:extLst>
              <a:ext uri="{FF2B5EF4-FFF2-40B4-BE49-F238E27FC236}">
                <a16:creationId xmlns:a16="http://schemas.microsoft.com/office/drawing/2014/main" id="{BF7ADA51-9F9B-C242-812C-02CC72BD8DDA}"/>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dirty="0">
                <a:solidFill>
                  <a:schemeClr val="accent1">
                    <a:lumMod val="75000"/>
                  </a:schemeClr>
                </a:solidFill>
                <a:cs typeface="+mn-ea"/>
                <a:sym typeface="+mn-lt"/>
              </a:rPr>
              <a:t>短中長期目標</a:t>
            </a:r>
            <a:endParaRPr lang="zh-CN" altLang="en-US" sz="2400" dirty="0">
              <a:solidFill>
                <a:schemeClr val="accent1">
                  <a:lumMod val="75000"/>
                </a:schemeClr>
              </a:solidFill>
              <a:cs typeface="+mn-ea"/>
              <a:sym typeface="+mn-lt"/>
            </a:endParaRPr>
          </a:p>
        </p:txBody>
      </p:sp>
      <p:sp>
        <p:nvSpPr>
          <p:cNvPr id="11" name="手繪多邊形 10">
            <a:extLst>
              <a:ext uri="{FF2B5EF4-FFF2-40B4-BE49-F238E27FC236}">
                <a16:creationId xmlns:a16="http://schemas.microsoft.com/office/drawing/2014/main" id="{2538A4BA-86EA-FB4C-B582-F2A162884609}"/>
              </a:ext>
            </a:extLst>
          </p:cNvPr>
          <p:cNvSpPr/>
          <p:nvPr/>
        </p:nvSpPr>
        <p:spPr>
          <a:xfrm>
            <a:off x="-1" y="-1"/>
            <a:ext cx="12192001" cy="6970956"/>
          </a:xfrm>
          <a:custGeom>
            <a:avLst/>
            <a:gdLst>
              <a:gd name="connsiteX0" fmla="*/ 1146629 w 12192001"/>
              <a:gd name="connsiteY0" fmla="*/ 1171808 h 6858001"/>
              <a:gd name="connsiteX1" fmla="*/ 1146629 w 12192001"/>
              <a:gd name="connsiteY1" fmla="*/ 2975430 h 6858001"/>
              <a:gd name="connsiteX2" fmla="*/ 10718430 w 12192001"/>
              <a:gd name="connsiteY2" fmla="*/ 2975430 h 6858001"/>
              <a:gd name="connsiteX3" fmla="*/ 10718430 w 12192001"/>
              <a:gd name="connsiteY3" fmla="*/ 1171808 h 6858001"/>
              <a:gd name="connsiteX4" fmla="*/ 0 w 12192001"/>
              <a:gd name="connsiteY4" fmla="*/ 0 h 6858001"/>
              <a:gd name="connsiteX5" fmla="*/ 12192001 w 12192001"/>
              <a:gd name="connsiteY5" fmla="*/ 0 h 6858001"/>
              <a:gd name="connsiteX6" fmla="*/ 12192001 w 12192001"/>
              <a:gd name="connsiteY6" fmla="*/ 6858001 h 6858001"/>
              <a:gd name="connsiteX7" fmla="*/ 0 w 12192001"/>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1" h="6858001">
                <a:moveTo>
                  <a:pt x="1146629" y="1171808"/>
                </a:moveTo>
                <a:lnTo>
                  <a:pt x="1146629" y="2975430"/>
                </a:lnTo>
                <a:lnTo>
                  <a:pt x="10718430" y="2975430"/>
                </a:lnTo>
                <a:lnTo>
                  <a:pt x="10718430" y="1171808"/>
                </a:lnTo>
                <a:close/>
                <a:moveTo>
                  <a:pt x="0" y="0"/>
                </a:moveTo>
                <a:lnTo>
                  <a:pt x="12192001" y="0"/>
                </a:lnTo>
                <a:lnTo>
                  <a:pt x="12192001" y="6858001"/>
                </a:lnTo>
                <a:lnTo>
                  <a:pt x="0" y="6858001"/>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TW" altLang="en-US" sz="2438" dirty="0">
              <a:cs typeface="+mn-ea"/>
              <a:sym typeface="+mn-lt"/>
            </a:endParaRPr>
          </a:p>
        </p:txBody>
      </p:sp>
      <p:grpSp>
        <p:nvGrpSpPr>
          <p:cNvPr id="12" name="群組 11">
            <a:extLst>
              <a:ext uri="{FF2B5EF4-FFF2-40B4-BE49-F238E27FC236}">
                <a16:creationId xmlns:a16="http://schemas.microsoft.com/office/drawing/2014/main" id="{5B62B56B-55C6-E24F-B3E1-F94A7B58FE29}"/>
              </a:ext>
            </a:extLst>
          </p:cNvPr>
          <p:cNvGrpSpPr/>
          <p:nvPr/>
        </p:nvGrpSpPr>
        <p:grpSpPr>
          <a:xfrm>
            <a:off x="514566" y="4199954"/>
            <a:ext cx="4285952" cy="596350"/>
            <a:chOff x="429885" y="5085777"/>
            <a:chExt cx="3168352" cy="596350"/>
          </a:xfrm>
        </p:grpSpPr>
        <p:sp>
          <p:nvSpPr>
            <p:cNvPr id="13" name="圓角矩形 12">
              <a:extLst>
                <a:ext uri="{FF2B5EF4-FFF2-40B4-BE49-F238E27FC236}">
                  <a16:creationId xmlns:a16="http://schemas.microsoft.com/office/drawing/2014/main" id="{EE6B3D16-B4A4-3144-ACDA-84F9B287A40F}"/>
                </a:ext>
              </a:extLst>
            </p:cNvPr>
            <p:cNvSpPr/>
            <p:nvPr/>
          </p:nvSpPr>
          <p:spPr>
            <a:xfrm>
              <a:off x="870088" y="5085777"/>
              <a:ext cx="228794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14" name="文字方塊 13">
              <a:extLst>
                <a:ext uri="{FF2B5EF4-FFF2-40B4-BE49-F238E27FC236}">
                  <a16:creationId xmlns:a16="http://schemas.microsoft.com/office/drawing/2014/main" id="{C804D8AE-EC42-4648-9AED-C69E0C9FCA9F}"/>
                </a:ext>
              </a:extLst>
            </p:cNvPr>
            <p:cNvSpPr txBox="1"/>
            <p:nvPr/>
          </p:nvSpPr>
          <p:spPr>
            <a:xfrm>
              <a:off x="429885" y="5097352"/>
              <a:ext cx="3168352" cy="584775"/>
            </a:xfrm>
            <a:prstGeom prst="rect">
              <a:avLst/>
            </a:prstGeom>
            <a:noFill/>
          </p:spPr>
          <p:txBody>
            <a:bodyPr wrap="square" rtlCol="0">
              <a:spAutoFit/>
            </a:bodyPr>
            <a:lstStyle/>
            <a:p>
              <a:pPr algn="ctr"/>
              <a:r>
                <a:rPr lang="zh-TW" altLang="en-US" sz="3200" b="1" dirty="0">
                  <a:solidFill>
                    <a:schemeClr val="bg1"/>
                  </a:solidFill>
                  <a:cs typeface="+mn-ea"/>
                  <a:sym typeface="+mn-lt"/>
                </a:rPr>
                <a:t>職涯困惑調查</a:t>
              </a:r>
            </a:p>
          </p:txBody>
        </p:sp>
      </p:grpSp>
      <p:grpSp>
        <p:nvGrpSpPr>
          <p:cNvPr id="15" name="群組 14">
            <a:extLst>
              <a:ext uri="{FF2B5EF4-FFF2-40B4-BE49-F238E27FC236}">
                <a16:creationId xmlns:a16="http://schemas.microsoft.com/office/drawing/2014/main" id="{14283D9F-C67B-0343-B19B-CBAD7B2EAD55}"/>
              </a:ext>
            </a:extLst>
          </p:cNvPr>
          <p:cNvGrpSpPr/>
          <p:nvPr/>
        </p:nvGrpSpPr>
        <p:grpSpPr>
          <a:xfrm>
            <a:off x="2141074" y="5642735"/>
            <a:ext cx="7235661" cy="607925"/>
            <a:chOff x="429885" y="5085777"/>
            <a:chExt cx="3168352" cy="607925"/>
          </a:xfrm>
        </p:grpSpPr>
        <p:sp>
          <p:nvSpPr>
            <p:cNvPr id="16" name="圓角矩形 15">
              <a:extLst>
                <a:ext uri="{FF2B5EF4-FFF2-40B4-BE49-F238E27FC236}">
                  <a16:creationId xmlns:a16="http://schemas.microsoft.com/office/drawing/2014/main" id="{6FD7C1AC-5A97-474B-9796-3E227B0C7A8C}"/>
                </a:ext>
              </a:extLst>
            </p:cNvPr>
            <p:cNvSpPr/>
            <p:nvPr/>
          </p:nvSpPr>
          <p:spPr>
            <a:xfrm>
              <a:off x="870088" y="5085777"/>
              <a:ext cx="228794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17" name="文字方塊 16">
              <a:extLst>
                <a:ext uri="{FF2B5EF4-FFF2-40B4-BE49-F238E27FC236}">
                  <a16:creationId xmlns:a16="http://schemas.microsoft.com/office/drawing/2014/main" id="{638212D4-8BB8-364D-AE69-4737DF66EBBD}"/>
                </a:ext>
              </a:extLst>
            </p:cNvPr>
            <p:cNvSpPr txBox="1"/>
            <p:nvPr/>
          </p:nvSpPr>
          <p:spPr>
            <a:xfrm>
              <a:off x="429885" y="5108927"/>
              <a:ext cx="3168352" cy="584775"/>
            </a:xfrm>
            <a:prstGeom prst="rect">
              <a:avLst/>
            </a:prstGeom>
            <a:noFill/>
          </p:spPr>
          <p:txBody>
            <a:bodyPr wrap="square" rtlCol="0">
              <a:spAutoFit/>
            </a:bodyPr>
            <a:lstStyle/>
            <a:p>
              <a:pPr algn="ctr"/>
              <a:r>
                <a:rPr lang="zh-TW" altLang="en-US" sz="3200" b="1" dirty="0">
                  <a:solidFill>
                    <a:schemeClr val="bg1"/>
                  </a:solidFill>
                  <a:cs typeface="+mn-ea"/>
                  <a:sym typeface="+mn-lt"/>
                </a:rPr>
                <a:t>舉辦</a:t>
              </a:r>
              <a:r>
                <a:rPr lang="en-US" altLang="zh-TW" sz="3200" b="1" dirty="0">
                  <a:solidFill>
                    <a:schemeClr val="bg1"/>
                  </a:solidFill>
                  <a:cs typeface="+mn-ea"/>
                  <a:sym typeface="+mn-lt"/>
                </a:rPr>
                <a:t>EWS</a:t>
              </a:r>
              <a:r>
                <a:rPr lang="zh-CN" altLang="en-US" sz="3200" b="1" dirty="0">
                  <a:solidFill>
                    <a:schemeClr val="bg1"/>
                  </a:solidFill>
                  <a:cs typeface="+mn-ea"/>
                  <a:sym typeface="+mn-lt"/>
                </a:rPr>
                <a:t>實習經驗分享會</a:t>
              </a:r>
              <a:endParaRPr lang="zh-TW" altLang="en-US" sz="3200" b="1" dirty="0">
                <a:solidFill>
                  <a:schemeClr val="bg1"/>
                </a:solidFill>
                <a:cs typeface="+mn-ea"/>
                <a:sym typeface="+mn-lt"/>
              </a:endParaRPr>
            </a:p>
          </p:txBody>
        </p:sp>
      </p:grpSp>
      <p:grpSp>
        <p:nvGrpSpPr>
          <p:cNvPr id="18" name="群組 17">
            <a:extLst>
              <a:ext uri="{FF2B5EF4-FFF2-40B4-BE49-F238E27FC236}">
                <a16:creationId xmlns:a16="http://schemas.microsoft.com/office/drawing/2014/main" id="{098FA744-2D03-2F43-B304-A8BB0E88994A}"/>
              </a:ext>
            </a:extLst>
          </p:cNvPr>
          <p:cNvGrpSpPr/>
          <p:nvPr/>
        </p:nvGrpSpPr>
        <p:grpSpPr>
          <a:xfrm>
            <a:off x="4293521" y="4199954"/>
            <a:ext cx="3168352" cy="607925"/>
            <a:chOff x="429885" y="5085777"/>
            <a:chExt cx="3168352" cy="607925"/>
          </a:xfrm>
        </p:grpSpPr>
        <p:sp>
          <p:nvSpPr>
            <p:cNvPr id="19" name="圓角矩形 18">
              <a:extLst>
                <a:ext uri="{FF2B5EF4-FFF2-40B4-BE49-F238E27FC236}">
                  <a16:creationId xmlns:a16="http://schemas.microsoft.com/office/drawing/2014/main" id="{24AFCC61-E79F-D241-9CCE-62164BA210C0}"/>
                </a:ext>
              </a:extLst>
            </p:cNvPr>
            <p:cNvSpPr/>
            <p:nvPr/>
          </p:nvSpPr>
          <p:spPr>
            <a:xfrm>
              <a:off x="870088" y="5085777"/>
              <a:ext cx="228794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20" name="文字方塊 19">
              <a:extLst>
                <a:ext uri="{FF2B5EF4-FFF2-40B4-BE49-F238E27FC236}">
                  <a16:creationId xmlns:a16="http://schemas.microsoft.com/office/drawing/2014/main" id="{42CF1E81-57AB-E446-9A26-C6E590BA60BC}"/>
                </a:ext>
              </a:extLst>
            </p:cNvPr>
            <p:cNvSpPr txBox="1"/>
            <p:nvPr/>
          </p:nvSpPr>
          <p:spPr>
            <a:xfrm>
              <a:off x="429885" y="5108927"/>
              <a:ext cx="3168352" cy="584775"/>
            </a:xfrm>
            <a:prstGeom prst="rect">
              <a:avLst/>
            </a:prstGeom>
            <a:noFill/>
          </p:spPr>
          <p:txBody>
            <a:bodyPr wrap="square" rtlCol="0">
              <a:spAutoFit/>
            </a:bodyPr>
            <a:lstStyle/>
            <a:p>
              <a:pPr algn="ctr"/>
              <a:r>
                <a:rPr lang="zh-TW" altLang="en-US" sz="3200" b="1" dirty="0">
                  <a:solidFill>
                    <a:schemeClr val="bg1"/>
                  </a:solidFill>
                  <a:cs typeface="+mn-ea"/>
                  <a:sym typeface="+mn-lt"/>
                </a:rPr>
                <a:t>募集分享者</a:t>
              </a:r>
            </a:p>
          </p:txBody>
        </p:sp>
      </p:grpSp>
      <p:grpSp>
        <p:nvGrpSpPr>
          <p:cNvPr id="21" name="群組 20">
            <a:extLst>
              <a:ext uri="{FF2B5EF4-FFF2-40B4-BE49-F238E27FC236}">
                <a16:creationId xmlns:a16="http://schemas.microsoft.com/office/drawing/2014/main" id="{90D76800-F909-9A4B-BB06-E0EC214A66A7}"/>
              </a:ext>
            </a:extLst>
          </p:cNvPr>
          <p:cNvGrpSpPr/>
          <p:nvPr/>
        </p:nvGrpSpPr>
        <p:grpSpPr>
          <a:xfrm>
            <a:off x="7017227" y="4199191"/>
            <a:ext cx="4322238" cy="596350"/>
            <a:chOff x="429885" y="5085777"/>
            <a:chExt cx="3168352" cy="596350"/>
          </a:xfrm>
        </p:grpSpPr>
        <p:sp>
          <p:nvSpPr>
            <p:cNvPr id="22" name="圓角矩形 21">
              <a:extLst>
                <a:ext uri="{FF2B5EF4-FFF2-40B4-BE49-F238E27FC236}">
                  <a16:creationId xmlns:a16="http://schemas.microsoft.com/office/drawing/2014/main" id="{7E127206-5C5D-4F42-AC89-5A8C80DF0E48}"/>
                </a:ext>
              </a:extLst>
            </p:cNvPr>
            <p:cNvSpPr/>
            <p:nvPr/>
          </p:nvSpPr>
          <p:spPr>
            <a:xfrm>
              <a:off x="870088" y="5085777"/>
              <a:ext cx="228794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23" name="文字方塊 22">
              <a:extLst>
                <a:ext uri="{FF2B5EF4-FFF2-40B4-BE49-F238E27FC236}">
                  <a16:creationId xmlns:a16="http://schemas.microsoft.com/office/drawing/2014/main" id="{9810A3F2-F2B2-114C-A20C-E72BCCD22DE7}"/>
                </a:ext>
              </a:extLst>
            </p:cNvPr>
            <p:cNvSpPr txBox="1"/>
            <p:nvPr/>
          </p:nvSpPr>
          <p:spPr>
            <a:xfrm>
              <a:off x="429885" y="5097352"/>
              <a:ext cx="3168352" cy="584775"/>
            </a:xfrm>
            <a:prstGeom prst="rect">
              <a:avLst/>
            </a:prstGeom>
            <a:noFill/>
          </p:spPr>
          <p:txBody>
            <a:bodyPr wrap="square" rtlCol="0">
              <a:spAutoFit/>
            </a:bodyPr>
            <a:lstStyle/>
            <a:p>
              <a:pPr algn="ctr"/>
              <a:r>
                <a:rPr lang="zh-TW" altLang="en-US" sz="3200" b="1" dirty="0">
                  <a:solidFill>
                    <a:schemeClr val="bg1"/>
                  </a:solidFill>
                  <a:cs typeface="+mn-ea"/>
                  <a:sym typeface="+mn-lt"/>
                </a:rPr>
                <a:t>募集參與大學生</a:t>
              </a:r>
            </a:p>
          </p:txBody>
        </p:sp>
      </p:grpSp>
      <p:sp>
        <p:nvSpPr>
          <p:cNvPr id="24" name="文字方塊 23">
            <a:extLst>
              <a:ext uri="{FF2B5EF4-FFF2-40B4-BE49-F238E27FC236}">
                <a16:creationId xmlns:a16="http://schemas.microsoft.com/office/drawing/2014/main" id="{B422CA5C-1C71-7543-8282-BDE711A20617}"/>
              </a:ext>
            </a:extLst>
          </p:cNvPr>
          <p:cNvSpPr txBox="1"/>
          <p:nvPr/>
        </p:nvSpPr>
        <p:spPr>
          <a:xfrm>
            <a:off x="3733854" y="404886"/>
            <a:ext cx="4724292" cy="584775"/>
          </a:xfrm>
          <a:prstGeom prst="rect">
            <a:avLst/>
          </a:prstGeom>
          <a:noFill/>
        </p:spPr>
        <p:txBody>
          <a:bodyPr wrap="square" rtlCol="0">
            <a:spAutoFit/>
          </a:bodyPr>
          <a:lstStyle/>
          <a:p>
            <a:pPr algn="ctr"/>
            <a:r>
              <a:rPr lang="zh-TW" altLang="en-US" sz="3200" b="1" dirty="0">
                <a:solidFill>
                  <a:schemeClr val="bg1"/>
                </a:solidFill>
                <a:cs typeface="+mn-ea"/>
                <a:sym typeface="+mn-lt"/>
              </a:rPr>
              <a:t>短期：從自身學校做起</a:t>
            </a:r>
          </a:p>
        </p:txBody>
      </p:sp>
      <p:cxnSp>
        <p:nvCxnSpPr>
          <p:cNvPr id="25" name="直線接點 24">
            <a:extLst>
              <a:ext uri="{FF2B5EF4-FFF2-40B4-BE49-F238E27FC236}">
                <a16:creationId xmlns:a16="http://schemas.microsoft.com/office/drawing/2014/main" id="{CC476E17-5101-2049-A201-BD991FADF1BD}"/>
              </a:ext>
            </a:extLst>
          </p:cNvPr>
          <p:cNvCxnSpPr>
            <a:cxnSpLocks/>
          </p:cNvCxnSpPr>
          <p:nvPr/>
        </p:nvCxnSpPr>
        <p:spPr>
          <a:xfrm>
            <a:off x="5559075" y="2757714"/>
            <a:ext cx="0" cy="50648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8" name="文字方塊 27">
            <a:extLst>
              <a:ext uri="{FF2B5EF4-FFF2-40B4-BE49-F238E27FC236}">
                <a16:creationId xmlns:a16="http://schemas.microsoft.com/office/drawing/2014/main" id="{9F2D29B9-FB92-594A-A88A-5C271236F78D}"/>
              </a:ext>
            </a:extLst>
          </p:cNvPr>
          <p:cNvSpPr txBox="1"/>
          <p:nvPr/>
        </p:nvSpPr>
        <p:spPr>
          <a:xfrm>
            <a:off x="2295353" y="3462364"/>
            <a:ext cx="7326738" cy="461665"/>
          </a:xfrm>
          <a:prstGeom prst="rect">
            <a:avLst/>
          </a:prstGeom>
          <a:noFill/>
        </p:spPr>
        <p:txBody>
          <a:bodyPr wrap="square" rtlCol="0">
            <a:spAutoFit/>
          </a:bodyPr>
          <a:lstStyle/>
          <a:p>
            <a:pPr algn="ctr"/>
            <a:r>
              <a:rPr lang="zh-TW" altLang="en-US" sz="2400" b="1" dirty="0">
                <a:solidFill>
                  <a:schemeClr val="bg1"/>
                </a:solidFill>
                <a:cs typeface="+mn-ea"/>
                <a:sym typeface="+mn-lt"/>
              </a:rPr>
              <a:t>從成本較低的「線下互動媒合」做起</a:t>
            </a:r>
          </a:p>
        </p:txBody>
      </p:sp>
      <p:cxnSp>
        <p:nvCxnSpPr>
          <p:cNvPr id="29" name="直線接點 28">
            <a:extLst>
              <a:ext uri="{FF2B5EF4-FFF2-40B4-BE49-F238E27FC236}">
                <a16:creationId xmlns:a16="http://schemas.microsoft.com/office/drawing/2014/main" id="{425C5B4E-6159-7C4A-8E78-5121107CFB79}"/>
              </a:ext>
            </a:extLst>
          </p:cNvPr>
          <p:cNvCxnSpPr>
            <a:cxnSpLocks/>
          </p:cNvCxnSpPr>
          <p:nvPr/>
        </p:nvCxnSpPr>
        <p:spPr>
          <a:xfrm>
            <a:off x="5559075" y="4962152"/>
            <a:ext cx="0" cy="506480"/>
          </a:xfrm>
          <a:prstGeom prst="line">
            <a:avLst/>
          </a:prstGeom>
          <a:ln w="44450">
            <a:solidFill>
              <a:schemeClr val="bg2">
                <a:lumMod val="90000"/>
              </a:schemeClr>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2717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https://lh5.googleusercontent.com/5O5H5A0TLxk6IUCdfG2lRnHXLE_JTis6JCN4b8JuP5e2jBfsy4Zn0m9B_717eVNZ1aMoWyGOYof5dIn2Qrl8H8-u45aqCRTyyfxds3yUjvA2zQc1lxRX5yD6Yyg-zh9pWiSf0t_7">
            <a:extLst>
              <a:ext uri="{FF2B5EF4-FFF2-40B4-BE49-F238E27FC236}">
                <a16:creationId xmlns:a16="http://schemas.microsoft.com/office/drawing/2014/main" id="{F8968A67-37D0-BF41-B23F-21D73844584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3551877" y="6452788"/>
            <a:ext cx="5683250" cy="4269740"/>
          </a:xfrm>
          <a:prstGeom prst="rect">
            <a:avLst/>
          </a:prstGeom>
          <a:noFill/>
          <a:ln>
            <a:noFill/>
          </a:ln>
        </p:spPr>
      </p:pic>
      <p:pic>
        <p:nvPicPr>
          <p:cNvPr id="10" name="圖片 9">
            <a:extLst>
              <a:ext uri="{FF2B5EF4-FFF2-40B4-BE49-F238E27FC236}">
                <a16:creationId xmlns:a16="http://schemas.microsoft.com/office/drawing/2014/main" id="{237605AC-5840-AD49-8AE9-60395D13A0E3}"/>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6000"/>
                    </a14:imgEffect>
                  </a14:imgLayer>
                </a14:imgProps>
              </a:ext>
              <a:ext uri="{28A0092B-C50C-407E-A947-70E740481C1C}">
                <a14:useLocalDpi xmlns:a14="http://schemas.microsoft.com/office/drawing/2010/main" val="0"/>
              </a:ext>
            </a:extLst>
          </a:blip>
          <a:srcRect t="20833" b="4167"/>
          <a:stretch/>
        </p:blipFill>
        <p:spPr>
          <a:xfrm>
            <a:off x="0" y="0"/>
            <a:ext cx="12192000" cy="6858000"/>
          </a:xfrm>
          <a:prstGeom prst="rect">
            <a:avLst/>
          </a:prstGeom>
        </p:spPr>
      </p:pic>
      <p:sp>
        <p:nvSpPr>
          <p:cNvPr id="3" name="不規則四邊形 2">
            <a:extLst>
              <a:ext uri="{FF2B5EF4-FFF2-40B4-BE49-F238E27FC236}">
                <a16:creationId xmlns:a16="http://schemas.microsoft.com/office/drawing/2014/main" id="{14B93429-6610-B143-9C84-EC07BE0D4F3E}"/>
              </a:ext>
            </a:extLst>
          </p:cNvPr>
          <p:cNvSpPr/>
          <p:nvPr/>
        </p:nvSpPr>
        <p:spPr>
          <a:xfrm rot="1367668">
            <a:off x="1833964" y="2439177"/>
            <a:ext cx="2556933" cy="3826168"/>
          </a:xfrm>
          <a:prstGeom prst="trapezoid">
            <a:avLst>
              <a:gd name="adj" fmla="val 33779"/>
            </a:avLst>
          </a:prstGeom>
          <a:solidFill>
            <a:srgbClr val="FFF6DC">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cs typeface="+mn-ea"/>
              <a:sym typeface="+mn-lt"/>
            </a:endParaRPr>
          </a:p>
        </p:txBody>
      </p:sp>
      <p:sp>
        <p:nvSpPr>
          <p:cNvPr id="7" name="不規則四邊形 6">
            <a:extLst>
              <a:ext uri="{FF2B5EF4-FFF2-40B4-BE49-F238E27FC236}">
                <a16:creationId xmlns:a16="http://schemas.microsoft.com/office/drawing/2014/main" id="{230ADF3E-76F4-2149-A555-BA592C3E8C98}"/>
              </a:ext>
            </a:extLst>
          </p:cNvPr>
          <p:cNvSpPr/>
          <p:nvPr/>
        </p:nvSpPr>
        <p:spPr>
          <a:xfrm rot="17794959">
            <a:off x="7154565" y="-318671"/>
            <a:ext cx="2338243" cy="7258173"/>
          </a:xfrm>
          <a:prstGeom prst="trapezoid">
            <a:avLst>
              <a:gd name="adj" fmla="val 33779"/>
            </a:avLst>
          </a:prstGeom>
          <a:solidFill>
            <a:srgbClr val="FFF6DC">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cs typeface="+mn-ea"/>
              <a:sym typeface="+mn-lt"/>
            </a:endParaRPr>
          </a:p>
        </p:txBody>
      </p:sp>
      <p:sp>
        <p:nvSpPr>
          <p:cNvPr id="8" name="文字方塊 7">
            <a:extLst>
              <a:ext uri="{FF2B5EF4-FFF2-40B4-BE49-F238E27FC236}">
                <a16:creationId xmlns:a16="http://schemas.microsoft.com/office/drawing/2014/main" id="{1A328FA3-9366-4A4B-9199-6AB404C203D6}"/>
              </a:ext>
            </a:extLst>
          </p:cNvPr>
          <p:cNvSpPr txBox="1"/>
          <p:nvPr/>
        </p:nvSpPr>
        <p:spPr>
          <a:xfrm>
            <a:off x="9388464" y="4144754"/>
            <a:ext cx="2061154" cy="584775"/>
          </a:xfrm>
          <a:prstGeom prst="rect">
            <a:avLst/>
          </a:prstGeom>
          <a:noFill/>
        </p:spPr>
        <p:txBody>
          <a:bodyPr wrap="square" rtlCol="0">
            <a:spAutoFit/>
          </a:bodyPr>
          <a:lstStyle/>
          <a:p>
            <a:pPr algn="ctr"/>
            <a:r>
              <a:rPr kumimoji="1" lang="zh-TW" altLang="en-US" sz="3200" b="1" dirty="0">
                <a:solidFill>
                  <a:schemeClr val="bg1"/>
                </a:solidFill>
                <a:cs typeface="+mn-ea"/>
                <a:sym typeface="+mn-lt"/>
              </a:rPr>
              <a:t>參與學生</a:t>
            </a:r>
          </a:p>
        </p:txBody>
      </p:sp>
      <p:sp>
        <p:nvSpPr>
          <p:cNvPr id="9" name="文字方塊 8">
            <a:extLst>
              <a:ext uri="{FF2B5EF4-FFF2-40B4-BE49-F238E27FC236}">
                <a16:creationId xmlns:a16="http://schemas.microsoft.com/office/drawing/2014/main" id="{85232FF9-50F8-2440-834C-28441FAC8101}"/>
              </a:ext>
            </a:extLst>
          </p:cNvPr>
          <p:cNvSpPr txBox="1"/>
          <p:nvPr/>
        </p:nvSpPr>
        <p:spPr>
          <a:xfrm>
            <a:off x="1746324" y="4940621"/>
            <a:ext cx="2061154" cy="584775"/>
          </a:xfrm>
          <a:prstGeom prst="rect">
            <a:avLst/>
          </a:prstGeom>
          <a:noFill/>
        </p:spPr>
        <p:txBody>
          <a:bodyPr wrap="square" rtlCol="0">
            <a:spAutoFit/>
          </a:bodyPr>
          <a:lstStyle/>
          <a:p>
            <a:pPr algn="ctr"/>
            <a:r>
              <a:rPr kumimoji="1" lang="zh-TW" altLang="en-US" sz="3200" b="1" dirty="0">
                <a:solidFill>
                  <a:schemeClr val="bg1"/>
                </a:solidFill>
                <a:cs typeface="+mn-ea"/>
                <a:sym typeface="+mn-lt"/>
              </a:rPr>
              <a:t>分享者</a:t>
            </a:r>
          </a:p>
        </p:txBody>
      </p:sp>
      <p:sp>
        <p:nvSpPr>
          <p:cNvPr id="12" name="矩形 11">
            <a:extLst>
              <a:ext uri="{FF2B5EF4-FFF2-40B4-BE49-F238E27FC236}">
                <a16:creationId xmlns:a16="http://schemas.microsoft.com/office/drawing/2014/main" id="{BEF73B63-79D7-CB4E-93F2-C949C77B1156}"/>
              </a:ext>
            </a:extLst>
          </p:cNvPr>
          <p:cNvSpPr/>
          <p:nvPr/>
        </p:nvSpPr>
        <p:spPr>
          <a:xfrm>
            <a:off x="0" y="474133"/>
            <a:ext cx="3807478" cy="1032934"/>
          </a:xfrm>
          <a:prstGeom prst="rect">
            <a:avLst/>
          </a:prstGeom>
          <a:solidFill>
            <a:schemeClr val="tx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cs typeface="+mn-ea"/>
              <a:sym typeface="+mn-lt"/>
            </a:endParaRPr>
          </a:p>
        </p:txBody>
      </p:sp>
      <p:sp>
        <p:nvSpPr>
          <p:cNvPr id="13" name="文字方塊 12">
            <a:extLst>
              <a:ext uri="{FF2B5EF4-FFF2-40B4-BE49-F238E27FC236}">
                <a16:creationId xmlns:a16="http://schemas.microsoft.com/office/drawing/2014/main" id="{EE2FB053-C45F-DD4C-85CB-E4967A6DBAB0}"/>
              </a:ext>
            </a:extLst>
          </p:cNvPr>
          <p:cNvSpPr txBox="1"/>
          <p:nvPr/>
        </p:nvSpPr>
        <p:spPr>
          <a:xfrm>
            <a:off x="219827" y="804230"/>
            <a:ext cx="3367823" cy="461665"/>
          </a:xfrm>
          <a:prstGeom prst="rect">
            <a:avLst/>
          </a:prstGeom>
          <a:noFill/>
        </p:spPr>
        <p:txBody>
          <a:bodyPr wrap="square" rtlCol="0">
            <a:spAutoFit/>
          </a:bodyPr>
          <a:lstStyle/>
          <a:p>
            <a:r>
              <a:rPr kumimoji="1" lang="zh-TW" altLang="en-US" sz="2400" b="1" dirty="0">
                <a:solidFill>
                  <a:schemeClr val="bg1"/>
                </a:solidFill>
                <a:cs typeface="+mn-ea"/>
                <a:sym typeface="+mn-lt"/>
              </a:rPr>
              <a:t>上半場之「論壇」形式</a:t>
            </a:r>
          </a:p>
        </p:txBody>
      </p:sp>
    </p:spTree>
    <p:extLst>
      <p:ext uri="{BB962C8B-B14F-4D97-AF65-F5344CB8AC3E}">
        <p14:creationId xmlns:p14="http://schemas.microsoft.com/office/powerpoint/2010/main" val="702705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7EE5E08-1B7E-EC46-84D1-215EA590E93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l="14282" r="19052"/>
          <a:stretch/>
        </p:blipFill>
        <p:spPr>
          <a:xfrm>
            <a:off x="0" y="0"/>
            <a:ext cx="6096000" cy="6858000"/>
          </a:xfrm>
          <a:prstGeom prst="rect">
            <a:avLst/>
          </a:prstGeom>
        </p:spPr>
      </p:pic>
      <p:sp>
        <p:nvSpPr>
          <p:cNvPr id="12" name="矩形 11">
            <a:extLst>
              <a:ext uri="{FF2B5EF4-FFF2-40B4-BE49-F238E27FC236}">
                <a16:creationId xmlns:a16="http://schemas.microsoft.com/office/drawing/2014/main" id="{BEF73B63-79D7-CB4E-93F2-C949C77B1156}"/>
              </a:ext>
            </a:extLst>
          </p:cNvPr>
          <p:cNvSpPr/>
          <p:nvPr/>
        </p:nvSpPr>
        <p:spPr>
          <a:xfrm>
            <a:off x="-1" y="474133"/>
            <a:ext cx="5367867" cy="1032934"/>
          </a:xfrm>
          <a:prstGeom prst="rect">
            <a:avLst/>
          </a:prstGeom>
          <a:solidFill>
            <a:schemeClr val="tx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cs typeface="+mn-ea"/>
              <a:sym typeface="+mn-lt"/>
            </a:endParaRPr>
          </a:p>
        </p:txBody>
      </p:sp>
      <p:sp>
        <p:nvSpPr>
          <p:cNvPr id="13" name="文字方塊 12">
            <a:extLst>
              <a:ext uri="{FF2B5EF4-FFF2-40B4-BE49-F238E27FC236}">
                <a16:creationId xmlns:a16="http://schemas.microsoft.com/office/drawing/2014/main" id="{EE2FB053-C45F-DD4C-85CB-E4967A6DBAB0}"/>
              </a:ext>
            </a:extLst>
          </p:cNvPr>
          <p:cNvSpPr txBox="1"/>
          <p:nvPr/>
        </p:nvSpPr>
        <p:spPr>
          <a:xfrm>
            <a:off x="219827" y="804230"/>
            <a:ext cx="5368173" cy="461665"/>
          </a:xfrm>
          <a:prstGeom prst="rect">
            <a:avLst/>
          </a:prstGeom>
          <a:noFill/>
        </p:spPr>
        <p:txBody>
          <a:bodyPr wrap="square" rtlCol="0">
            <a:spAutoFit/>
          </a:bodyPr>
          <a:lstStyle/>
          <a:p>
            <a:r>
              <a:rPr kumimoji="1" lang="zh-CN" altLang="en-US" sz="2400" b="1" dirty="0">
                <a:solidFill>
                  <a:schemeClr val="bg1"/>
                </a:solidFill>
                <a:cs typeface="+mn-ea"/>
                <a:sym typeface="+mn-lt"/>
              </a:rPr>
              <a:t>下</a:t>
            </a:r>
            <a:r>
              <a:rPr kumimoji="1" lang="zh-TW" altLang="en-US" sz="2400" b="1" dirty="0">
                <a:solidFill>
                  <a:schemeClr val="bg1"/>
                </a:solidFill>
                <a:cs typeface="+mn-ea"/>
                <a:sym typeface="+mn-lt"/>
              </a:rPr>
              <a:t>半場之「餐敘」「個別討論互動」</a:t>
            </a:r>
          </a:p>
        </p:txBody>
      </p:sp>
      <p:pic>
        <p:nvPicPr>
          <p:cNvPr id="11" name="圖片 10">
            <a:extLst>
              <a:ext uri="{FF2B5EF4-FFF2-40B4-BE49-F238E27FC236}">
                <a16:creationId xmlns:a16="http://schemas.microsoft.com/office/drawing/2014/main" id="{B87B7A18-AC1A-BF49-AAF9-E212D4A196EE}"/>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6000"/>
                    </a14:imgEffect>
                  </a14:imgLayer>
                </a14:imgProps>
              </a:ext>
              <a:ext uri="{28A0092B-C50C-407E-A947-70E740481C1C}">
                <a14:useLocalDpi xmlns:a14="http://schemas.microsoft.com/office/drawing/2010/main" val="0"/>
              </a:ext>
            </a:extLst>
          </a:blip>
          <a:srcRect l="9231" r="24103"/>
          <a:stretch/>
        </p:blipFill>
        <p:spPr>
          <a:xfrm>
            <a:off x="6095999" y="0"/>
            <a:ext cx="6096001" cy="6858000"/>
          </a:xfrm>
          <a:prstGeom prst="rect">
            <a:avLst/>
          </a:prstGeom>
        </p:spPr>
      </p:pic>
    </p:spTree>
    <p:extLst>
      <p:ext uri="{BB962C8B-B14F-4D97-AF65-F5344CB8AC3E}">
        <p14:creationId xmlns:p14="http://schemas.microsoft.com/office/powerpoint/2010/main" val="1306351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https://lh5.googleusercontent.com/5O5H5A0TLxk6IUCdfG2lRnHXLE_JTis6JCN4b8JuP5e2jBfsy4Zn0m9B_717eVNZ1aMoWyGOYof5dIn2Qrl8H8-u45aqCRTyyfxds3yUjvA2zQc1lxRX5yD6Yyg-zh9pWiSf0t_7">
            <a:extLst>
              <a:ext uri="{FF2B5EF4-FFF2-40B4-BE49-F238E27FC236}">
                <a16:creationId xmlns:a16="http://schemas.microsoft.com/office/drawing/2014/main" id="{1F50A8DC-7074-8348-94D6-BCA15AC9E430}"/>
              </a:ext>
            </a:extLst>
          </p:cNvPr>
          <p:cNvPicPr/>
          <p:nvPr/>
        </p:nvPicPr>
        <p:blipFill rotWithShape="1">
          <a:blip r:embed="rId2">
            <a:extLst>
              <a:ext uri="{BEBA8EAE-BF5A-486C-A8C5-ECC9F3942E4B}">
                <a14:imgProps xmlns:a14="http://schemas.microsoft.com/office/drawing/2010/main">
                  <a14:imgLayer>
                    <a14:imgEffect>
                      <a14:brightnessContrast bright="20000" contrast="-20000"/>
                    </a14:imgEffect>
                  </a14:imgLayer>
                </a14:imgProps>
              </a:ext>
              <a:ext uri="{28A0092B-C50C-407E-A947-70E740481C1C}">
                <a14:useLocalDpi xmlns:a14="http://schemas.microsoft.com/office/drawing/2010/main" val="0"/>
              </a:ext>
            </a:extLst>
          </a:blip>
          <a:srcRect t="21630" b="3498"/>
          <a:stretch/>
        </p:blipFill>
        <p:spPr bwMode="auto">
          <a:xfrm>
            <a:off x="0" y="0"/>
            <a:ext cx="12192000" cy="6858000"/>
          </a:xfrm>
          <a:prstGeom prst="rect">
            <a:avLst/>
          </a:prstGeom>
          <a:noFill/>
          <a:ln>
            <a:noFill/>
          </a:ln>
        </p:spPr>
      </p:pic>
      <p:sp>
        <p:nvSpPr>
          <p:cNvPr id="3" name="矩形 2">
            <a:extLst>
              <a:ext uri="{FF2B5EF4-FFF2-40B4-BE49-F238E27FC236}">
                <a16:creationId xmlns:a16="http://schemas.microsoft.com/office/drawing/2014/main" id="{CCEE0D84-898B-5B4C-9B9A-9E777C2185F8}"/>
              </a:ext>
            </a:extLst>
          </p:cNvPr>
          <p:cNvSpPr/>
          <p:nvPr/>
        </p:nvSpPr>
        <p:spPr>
          <a:xfrm>
            <a:off x="-1" y="0"/>
            <a:ext cx="12192001" cy="6857999"/>
          </a:xfrm>
          <a:prstGeom prst="rect">
            <a:avLst/>
          </a:prstGeom>
          <a:solidFill>
            <a:schemeClr val="tx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2438" b="1" dirty="0">
              <a:cs typeface="+mn-ea"/>
              <a:sym typeface="+mn-lt"/>
            </a:endParaRPr>
          </a:p>
        </p:txBody>
      </p:sp>
      <p:sp>
        <p:nvSpPr>
          <p:cNvPr id="11" name="文本框 6">
            <a:extLst>
              <a:ext uri="{FF2B5EF4-FFF2-40B4-BE49-F238E27FC236}">
                <a16:creationId xmlns:a16="http://schemas.microsoft.com/office/drawing/2014/main" id="{D4801124-7360-9147-B604-1C27B811909E}"/>
              </a:ext>
            </a:extLst>
          </p:cNvPr>
          <p:cNvSpPr txBox="1"/>
          <p:nvPr/>
        </p:nvSpPr>
        <p:spPr>
          <a:xfrm>
            <a:off x="3392393" y="573100"/>
            <a:ext cx="5407215" cy="934295"/>
          </a:xfrm>
          <a:prstGeom prst="rect">
            <a:avLst/>
          </a:prstGeom>
          <a:noFill/>
        </p:spPr>
        <p:txBody>
          <a:bodyPr wrap="square" rtlCol="0" anchor="ctr">
            <a:spAutoFit/>
          </a:bodyPr>
          <a:lstStyle/>
          <a:p>
            <a:pPr algn="ctr">
              <a:lnSpc>
                <a:spcPct val="150000"/>
              </a:lnSpc>
            </a:pPr>
            <a:r>
              <a:rPr lang="zh-TW" altLang="en-US" sz="4000" b="1" dirty="0">
                <a:solidFill>
                  <a:schemeClr val="bg1"/>
                </a:solidFill>
                <a:cs typeface="+mn-ea"/>
                <a:sym typeface="+mn-lt"/>
              </a:rPr>
              <a:t>活動滿意度調查</a:t>
            </a:r>
            <a:endParaRPr lang="zh-CN" altLang="en-US" sz="4000" b="1" dirty="0">
              <a:solidFill>
                <a:schemeClr val="bg1"/>
              </a:solidFill>
              <a:cs typeface="+mn-ea"/>
              <a:sym typeface="+mn-lt"/>
            </a:endParaRPr>
          </a:p>
        </p:txBody>
      </p:sp>
      <p:pic>
        <p:nvPicPr>
          <p:cNvPr id="12" name="圖片 11">
            <a:extLst>
              <a:ext uri="{FF2B5EF4-FFF2-40B4-BE49-F238E27FC236}">
                <a16:creationId xmlns:a16="http://schemas.microsoft.com/office/drawing/2014/main" id="{37406DFF-1997-EC4A-8F86-64A054C5994B}"/>
              </a:ext>
            </a:extLst>
          </p:cNvPr>
          <p:cNvPicPr>
            <a:picLocks noChangeAspect="1"/>
          </p:cNvPicPr>
          <p:nvPr/>
        </p:nvPicPr>
        <p:blipFill>
          <a:blip r:embed="rId3"/>
          <a:stretch>
            <a:fillRect/>
          </a:stretch>
        </p:blipFill>
        <p:spPr>
          <a:xfrm>
            <a:off x="6471587" y="2229335"/>
            <a:ext cx="1065405" cy="1065405"/>
          </a:xfrm>
          <a:prstGeom prst="rect">
            <a:avLst/>
          </a:prstGeom>
        </p:spPr>
      </p:pic>
      <p:pic>
        <p:nvPicPr>
          <p:cNvPr id="13" name="圖片 12">
            <a:extLst>
              <a:ext uri="{FF2B5EF4-FFF2-40B4-BE49-F238E27FC236}">
                <a16:creationId xmlns:a16="http://schemas.microsoft.com/office/drawing/2014/main" id="{ECC0DEB9-8D7C-9A41-BCB7-204515BCBD54}"/>
              </a:ext>
            </a:extLst>
          </p:cNvPr>
          <p:cNvPicPr>
            <a:picLocks noChangeAspect="1"/>
          </p:cNvPicPr>
          <p:nvPr/>
        </p:nvPicPr>
        <p:blipFill>
          <a:blip r:embed="rId4"/>
          <a:stretch>
            <a:fillRect/>
          </a:stretch>
        </p:blipFill>
        <p:spPr>
          <a:xfrm>
            <a:off x="2252133" y="2113653"/>
            <a:ext cx="1162898" cy="1162898"/>
          </a:xfrm>
          <a:prstGeom prst="rect">
            <a:avLst/>
          </a:prstGeom>
        </p:spPr>
      </p:pic>
      <p:cxnSp>
        <p:nvCxnSpPr>
          <p:cNvPr id="15" name="直線接點 14">
            <a:extLst>
              <a:ext uri="{FF2B5EF4-FFF2-40B4-BE49-F238E27FC236}">
                <a16:creationId xmlns:a16="http://schemas.microsoft.com/office/drawing/2014/main" id="{3DE9225F-96E8-104B-A70B-84B2ACAF9EA1}"/>
              </a:ext>
            </a:extLst>
          </p:cNvPr>
          <p:cNvCxnSpPr/>
          <p:nvPr/>
        </p:nvCxnSpPr>
        <p:spPr>
          <a:xfrm>
            <a:off x="3829797" y="1710266"/>
            <a:ext cx="4532407"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字方塊 15">
            <a:extLst>
              <a:ext uri="{FF2B5EF4-FFF2-40B4-BE49-F238E27FC236}">
                <a16:creationId xmlns:a16="http://schemas.microsoft.com/office/drawing/2014/main" id="{83A2399A-21C6-5941-81C2-11D5D1B0D5E6}"/>
              </a:ext>
            </a:extLst>
          </p:cNvPr>
          <p:cNvSpPr txBox="1"/>
          <p:nvPr/>
        </p:nvSpPr>
        <p:spPr>
          <a:xfrm>
            <a:off x="3415031" y="2294890"/>
            <a:ext cx="2009340" cy="934295"/>
          </a:xfrm>
          <a:prstGeom prst="rect">
            <a:avLst/>
          </a:prstGeom>
          <a:noFill/>
        </p:spPr>
        <p:txBody>
          <a:bodyPr wrap="square" rtlCol="0">
            <a:spAutoFit/>
          </a:bodyPr>
          <a:lstStyle/>
          <a:p>
            <a:pPr algn="ctr">
              <a:lnSpc>
                <a:spcPct val="150000"/>
              </a:lnSpc>
            </a:pPr>
            <a:r>
              <a:rPr lang="zh-TW" altLang="en-US" sz="4000" b="1" dirty="0">
                <a:solidFill>
                  <a:schemeClr val="bg1"/>
                </a:solidFill>
                <a:cs typeface="+mn-ea"/>
                <a:sym typeface="+mn-lt"/>
              </a:rPr>
              <a:t>分享者</a:t>
            </a:r>
          </a:p>
        </p:txBody>
      </p:sp>
      <p:sp>
        <p:nvSpPr>
          <p:cNvPr id="17" name="文字方塊 16">
            <a:extLst>
              <a:ext uri="{FF2B5EF4-FFF2-40B4-BE49-F238E27FC236}">
                <a16:creationId xmlns:a16="http://schemas.microsoft.com/office/drawing/2014/main" id="{D755E115-EDAB-3D48-B593-9F8E988B8AE3}"/>
              </a:ext>
            </a:extLst>
          </p:cNvPr>
          <p:cNvSpPr txBox="1"/>
          <p:nvPr/>
        </p:nvSpPr>
        <p:spPr>
          <a:xfrm>
            <a:off x="7536992" y="2294890"/>
            <a:ext cx="3073505" cy="934295"/>
          </a:xfrm>
          <a:prstGeom prst="rect">
            <a:avLst/>
          </a:prstGeom>
          <a:noFill/>
        </p:spPr>
        <p:txBody>
          <a:bodyPr wrap="square" rtlCol="0">
            <a:spAutoFit/>
          </a:bodyPr>
          <a:lstStyle/>
          <a:p>
            <a:pPr algn="ctr">
              <a:lnSpc>
                <a:spcPct val="150000"/>
              </a:lnSpc>
            </a:pPr>
            <a:r>
              <a:rPr lang="zh-TW" altLang="en-US" sz="4000" b="1" dirty="0">
                <a:solidFill>
                  <a:schemeClr val="bg1"/>
                </a:solidFill>
                <a:cs typeface="+mn-ea"/>
                <a:sym typeface="+mn-lt"/>
              </a:rPr>
              <a:t>參與大學生</a:t>
            </a:r>
          </a:p>
        </p:txBody>
      </p:sp>
      <p:grpSp>
        <p:nvGrpSpPr>
          <p:cNvPr id="18" name="群組 17">
            <a:extLst>
              <a:ext uri="{FF2B5EF4-FFF2-40B4-BE49-F238E27FC236}">
                <a16:creationId xmlns:a16="http://schemas.microsoft.com/office/drawing/2014/main" id="{CD0B6C47-1859-0544-8C54-3C805FCA2CDE}"/>
              </a:ext>
            </a:extLst>
          </p:cNvPr>
          <p:cNvGrpSpPr/>
          <p:nvPr/>
        </p:nvGrpSpPr>
        <p:grpSpPr>
          <a:xfrm>
            <a:off x="2168320" y="3621048"/>
            <a:ext cx="3877985" cy="1908441"/>
            <a:chOff x="-4431668" y="4355424"/>
            <a:chExt cx="3877985" cy="1908441"/>
          </a:xfrm>
        </p:grpSpPr>
        <p:sp>
          <p:nvSpPr>
            <p:cNvPr id="19" name="矩形 18">
              <a:extLst>
                <a:ext uri="{FF2B5EF4-FFF2-40B4-BE49-F238E27FC236}">
                  <a16:creationId xmlns:a16="http://schemas.microsoft.com/office/drawing/2014/main" id="{CDB49F22-EF54-2249-9CC2-87054A763A3F}"/>
                </a:ext>
              </a:extLst>
            </p:cNvPr>
            <p:cNvSpPr/>
            <p:nvPr/>
          </p:nvSpPr>
          <p:spPr>
            <a:xfrm>
              <a:off x="-4431668" y="5802200"/>
              <a:ext cx="3877985" cy="461665"/>
            </a:xfrm>
            <a:prstGeom prst="rect">
              <a:avLst/>
            </a:prstGeom>
          </p:spPr>
          <p:txBody>
            <a:bodyPr wrap="none">
              <a:spAutoFit/>
            </a:bodyPr>
            <a:lstStyle/>
            <a:p>
              <a:pPr algn="ctr"/>
              <a:r>
                <a:rPr lang="zh-CN" altLang="en-US" sz="2400" b="1" dirty="0">
                  <a:solidFill>
                    <a:schemeClr val="bg1"/>
                  </a:solidFill>
                  <a:cs typeface="+mn-ea"/>
                  <a:sym typeface="+mn-lt"/>
                </a:rPr>
                <a:t>願意再參與類似的分享活動</a:t>
              </a:r>
              <a:endParaRPr lang="en-US" altLang="zh-TW" sz="2400" b="1" dirty="0">
                <a:solidFill>
                  <a:schemeClr val="bg1"/>
                </a:solidFill>
                <a:cs typeface="+mn-ea"/>
                <a:sym typeface="+mn-lt"/>
              </a:endParaRPr>
            </a:p>
          </p:txBody>
        </p:sp>
        <p:sp>
          <p:nvSpPr>
            <p:cNvPr id="20" name="矩形 19">
              <a:extLst>
                <a:ext uri="{FF2B5EF4-FFF2-40B4-BE49-F238E27FC236}">
                  <a16:creationId xmlns:a16="http://schemas.microsoft.com/office/drawing/2014/main" id="{DC65F491-462F-1946-8047-C3ECB85D8230}"/>
                </a:ext>
              </a:extLst>
            </p:cNvPr>
            <p:cNvSpPr/>
            <p:nvPr/>
          </p:nvSpPr>
          <p:spPr>
            <a:xfrm>
              <a:off x="-4371554" y="4355424"/>
              <a:ext cx="3757760" cy="1323439"/>
            </a:xfrm>
            <a:prstGeom prst="rect">
              <a:avLst/>
            </a:prstGeom>
          </p:spPr>
          <p:txBody>
            <a:bodyPr wrap="none">
              <a:spAutoFit/>
            </a:bodyPr>
            <a:lstStyle/>
            <a:p>
              <a:pPr algn="ctr"/>
              <a:r>
                <a:rPr lang="en-US" altLang="zh-TW" sz="8000" b="1" dirty="0">
                  <a:solidFill>
                    <a:schemeClr val="bg1"/>
                  </a:solidFill>
                  <a:cs typeface="+mn-ea"/>
                  <a:sym typeface="+mn-lt"/>
                </a:rPr>
                <a:t>6.6</a:t>
              </a:r>
              <a:r>
                <a:rPr lang="zh-TW" altLang="en-US" sz="3200" b="1" dirty="0">
                  <a:solidFill>
                    <a:schemeClr val="bg1"/>
                  </a:solidFill>
                  <a:cs typeface="+mn-ea"/>
                  <a:sym typeface="+mn-lt"/>
                </a:rPr>
                <a:t>（滿分為</a:t>
              </a:r>
              <a:r>
                <a:rPr lang="en-US" altLang="zh-TW" sz="3200" b="1" dirty="0">
                  <a:solidFill>
                    <a:schemeClr val="bg1"/>
                  </a:solidFill>
                  <a:cs typeface="+mn-ea"/>
                  <a:sym typeface="+mn-lt"/>
                </a:rPr>
                <a:t>7</a:t>
              </a:r>
              <a:r>
                <a:rPr lang="zh-TW" altLang="en-US" sz="3200" b="1" dirty="0">
                  <a:solidFill>
                    <a:schemeClr val="bg1"/>
                  </a:solidFill>
                  <a:cs typeface="+mn-ea"/>
                  <a:sym typeface="+mn-lt"/>
                </a:rPr>
                <a:t>）</a:t>
              </a:r>
              <a:endParaRPr lang="en-US" altLang="zh-TW" sz="8000" b="1" dirty="0">
                <a:solidFill>
                  <a:schemeClr val="bg1"/>
                </a:solidFill>
                <a:cs typeface="+mn-ea"/>
                <a:sym typeface="+mn-lt"/>
              </a:endParaRPr>
            </a:p>
          </p:txBody>
        </p:sp>
      </p:grpSp>
      <p:grpSp>
        <p:nvGrpSpPr>
          <p:cNvPr id="21" name="群組 20">
            <a:extLst>
              <a:ext uri="{FF2B5EF4-FFF2-40B4-BE49-F238E27FC236}">
                <a16:creationId xmlns:a16="http://schemas.microsoft.com/office/drawing/2014/main" id="{EEDBC643-7161-C040-A0AB-3A7FF5C78654}"/>
              </a:ext>
            </a:extLst>
          </p:cNvPr>
          <p:cNvGrpSpPr/>
          <p:nvPr/>
        </p:nvGrpSpPr>
        <p:grpSpPr>
          <a:xfrm>
            <a:off x="6742932" y="3604161"/>
            <a:ext cx="3757760" cy="1908441"/>
            <a:chOff x="-4371554" y="4355424"/>
            <a:chExt cx="3757760" cy="1908441"/>
          </a:xfrm>
        </p:grpSpPr>
        <p:sp>
          <p:nvSpPr>
            <p:cNvPr id="22" name="矩形 21">
              <a:extLst>
                <a:ext uri="{FF2B5EF4-FFF2-40B4-BE49-F238E27FC236}">
                  <a16:creationId xmlns:a16="http://schemas.microsoft.com/office/drawing/2014/main" id="{01D97629-1BAE-FB4B-A54E-C0F0C9E39FAD}"/>
                </a:ext>
              </a:extLst>
            </p:cNvPr>
            <p:cNvSpPr/>
            <p:nvPr/>
          </p:nvSpPr>
          <p:spPr>
            <a:xfrm>
              <a:off x="-3969999" y="5802200"/>
              <a:ext cx="2954655" cy="461665"/>
            </a:xfrm>
            <a:prstGeom prst="rect">
              <a:avLst/>
            </a:prstGeom>
          </p:spPr>
          <p:txBody>
            <a:bodyPr wrap="none">
              <a:spAutoFit/>
            </a:bodyPr>
            <a:lstStyle/>
            <a:p>
              <a:pPr algn="ctr"/>
              <a:r>
                <a:rPr lang="zh-CN" altLang="en-US" sz="2400" b="1" dirty="0">
                  <a:solidFill>
                    <a:schemeClr val="bg1"/>
                  </a:solidFill>
                  <a:cs typeface="+mn-ea"/>
                  <a:sym typeface="+mn-lt"/>
                </a:rPr>
                <a:t>更加清楚未來的方向</a:t>
              </a:r>
              <a:endParaRPr lang="en-US" altLang="zh-TW" sz="2400" b="1" dirty="0">
                <a:solidFill>
                  <a:schemeClr val="bg1"/>
                </a:solidFill>
                <a:cs typeface="+mn-ea"/>
                <a:sym typeface="+mn-lt"/>
              </a:endParaRPr>
            </a:p>
          </p:txBody>
        </p:sp>
        <p:sp>
          <p:nvSpPr>
            <p:cNvPr id="23" name="矩形 22">
              <a:extLst>
                <a:ext uri="{FF2B5EF4-FFF2-40B4-BE49-F238E27FC236}">
                  <a16:creationId xmlns:a16="http://schemas.microsoft.com/office/drawing/2014/main" id="{33B9B632-5623-1345-B120-F73AFE297454}"/>
                </a:ext>
              </a:extLst>
            </p:cNvPr>
            <p:cNvSpPr/>
            <p:nvPr/>
          </p:nvSpPr>
          <p:spPr>
            <a:xfrm>
              <a:off x="-4371554" y="4355424"/>
              <a:ext cx="3757760" cy="1323439"/>
            </a:xfrm>
            <a:prstGeom prst="rect">
              <a:avLst/>
            </a:prstGeom>
          </p:spPr>
          <p:txBody>
            <a:bodyPr wrap="none">
              <a:spAutoFit/>
            </a:bodyPr>
            <a:lstStyle/>
            <a:p>
              <a:pPr algn="ctr"/>
              <a:r>
                <a:rPr lang="en-US" altLang="zh-TW" sz="8000" b="1" dirty="0">
                  <a:solidFill>
                    <a:schemeClr val="bg1"/>
                  </a:solidFill>
                  <a:cs typeface="+mn-ea"/>
                  <a:sym typeface="+mn-lt"/>
                </a:rPr>
                <a:t>7.0</a:t>
              </a:r>
              <a:r>
                <a:rPr lang="zh-TW" altLang="en-US" sz="3200" b="1" dirty="0">
                  <a:solidFill>
                    <a:schemeClr val="bg1"/>
                  </a:solidFill>
                  <a:cs typeface="+mn-ea"/>
                  <a:sym typeface="+mn-lt"/>
                </a:rPr>
                <a:t>（滿分為</a:t>
              </a:r>
              <a:r>
                <a:rPr lang="en-US" altLang="zh-TW" sz="3200" b="1" dirty="0">
                  <a:solidFill>
                    <a:schemeClr val="bg1"/>
                  </a:solidFill>
                  <a:cs typeface="+mn-ea"/>
                  <a:sym typeface="+mn-lt"/>
                </a:rPr>
                <a:t>7</a:t>
              </a:r>
              <a:r>
                <a:rPr lang="zh-TW" altLang="en-US" sz="3200" b="1" dirty="0">
                  <a:solidFill>
                    <a:schemeClr val="bg1"/>
                  </a:solidFill>
                  <a:cs typeface="+mn-ea"/>
                  <a:sym typeface="+mn-lt"/>
                </a:rPr>
                <a:t>）</a:t>
              </a:r>
              <a:endParaRPr lang="en-US" altLang="zh-TW" sz="8000" b="1" dirty="0">
                <a:solidFill>
                  <a:schemeClr val="bg1"/>
                </a:solidFill>
                <a:cs typeface="+mn-ea"/>
                <a:sym typeface="+mn-lt"/>
              </a:endParaRPr>
            </a:p>
          </p:txBody>
        </p:sp>
      </p:grpSp>
    </p:spTree>
    <p:extLst>
      <p:ext uri="{BB962C8B-B14F-4D97-AF65-F5344CB8AC3E}">
        <p14:creationId xmlns:p14="http://schemas.microsoft.com/office/powerpoint/2010/main" val="470171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內容版面配置區 3">
            <a:extLst>
              <a:ext uri="{FF2B5EF4-FFF2-40B4-BE49-F238E27FC236}">
                <a16:creationId xmlns:a16="http://schemas.microsoft.com/office/drawing/2014/main" id="{1012B3EB-56DE-494F-9F98-1D59178657A7}"/>
              </a:ext>
            </a:extLst>
          </p:cNvPr>
          <p:cNvGraphicFramePr>
            <a:graphicFrameLocks/>
          </p:cNvGraphicFramePr>
          <p:nvPr>
            <p:extLst>
              <p:ext uri="{D42A27DB-BD31-4B8C-83A1-F6EECF244321}">
                <p14:modId xmlns:p14="http://schemas.microsoft.com/office/powerpoint/2010/main" val="3834429785"/>
              </p:ext>
            </p:extLst>
          </p:nvPr>
        </p:nvGraphicFramePr>
        <p:xfrm>
          <a:off x="1146628" y="1171807"/>
          <a:ext cx="9571801" cy="4968552"/>
        </p:xfrm>
        <a:graphic>
          <a:graphicData uri="http://schemas.openxmlformats.org/drawingml/2006/table">
            <a:tbl>
              <a:tblPr firstRow="1" firstCol="1" bandRow="1">
                <a:tableStyleId>{2D5ABB26-0587-4C30-8999-92F81FD0307C}</a:tableStyleId>
              </a:tblPr>
              <a:tblGrid>
                <a:gridCol w="864902">
                  <a:extLst>
                    <a:ext uri="{9D8B030D-6E8A-4147-A177-3AD203B41FA5}">
                      <a16:colId xmlns:a16="http://schemas.microsoft.com/office/drawing/2014/main" val="20000"/>
                    </a:ext>
                  </a:extLst>
                </a:gridCol>
                <a:gridCol w="2127424">
                  <a:extLst>
                    <a:ext uri="{9D8B030D-6E8A-4147-A177-3AD203B41FA5}">
                      <a16:colId xmlns:a16="http://schemas.microsoft.com/office/drawing/2014/main" val="20001"/>
                    </a:ext>
                  </a:extLst>
                </a:gridCol>
                <a:gridCol w="2886224">
                  <a:extLst>
                    <a:ext uri="{9D8B030D-6E8A-4147-A177-3AD203B41FA5}">
                      <a16:colId xmlns:a16="http://schemas.microsoft.com/office/drawing/2014/main" val="20002"/>
                    </a:ext>
                  </a:extLst>
                </a:gridCol>
                <a:gridCol w="1670858">
                  <a:extLst>
                    <a:ext uri="{9D8B030D-6E8A-4147-A177-3AD203B41FA5}">
                      <a16:colId xmlns:a16="http://schemas.microsoft.com/office/drawing/2014/main" val="20003"/>
                    </a:ext>
                  </a:extLst>
                </a:gridCol>
                <a:gridCol w="2022393">
                  <a:extLst>
                    <a:ext uri="{9D8B030D-6E8A-4147-A177-3AD203B41FA5}">
                      <a16:colId xmlns:a16="http://schemas.microsoft.com/office/drawing/2014/main" val="20004"/>
                    </a:ext>
                  </a:extLst>
                </a:gridCol>
              </a:tblGrid>
              <a:tr h="714815">
                <a:tc>
                  <a:txBody>
                    <a:bodyPr/>
                    <a:lstStyle/>
                    <a:p>
                      <a:pPr algn="ctr">
                        <a:spcAft>
                          <a:spcPts val="0"/>
                        </a:spcAft>
                      </a:pPr>
                      <a:endParaRPr lang="zh-TW" sz="1800" b="1" i="0" kern="100" dirty="0">
                        <a:solidFill>
                          <a:schemeClr val="bg1"/>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目標</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執行過程</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負責單位</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資金來源</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extLst>
                  <a:ext uri="{0D108BD9-81ED-4DB2-BD59-A6C34878D82A}">
                    <a16:rowId xmlns:a16="http://schemas.microsoft.com/office/drawing/2014/main" val="10000"/>
                  </a:ext>
                </a:extLst>
              </a:tr>
              <a:tr h="1136673">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從自身學校推廣及測試</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altLang="zh-TW" sz="1800" b="1" i="0" kern="0" dirty="0">
                          <a:solidFill>
                            <a:schemeClr val="bg2">
                              <a:lumMod val="25000"/>
                            </a:schemeClr>
                          </a:solidFill>
                          <a:effectLst/>
                          <a:latin typeface="+mn-lt"/>
                          <a:ea typeface="+mn-ea"/>
                          <a:cs typeface="+mn-ea"/>
                          <a:sym typeface="+mn-lt"/>
                        </a:rPr>
                        <a:t>建立校內人脈網，並實施</a:t>
                      </a:r>
                      <a:endParaRPr lang="en-US" altLang="zh-TW" sz="1800" b="1" i="0" kern="0" dirty="0">
                        <a:solidFill>
                          <a:schemeClr val="bg2">
                            <a:lumMod val="25000"/>
                          </a:schemeClr>
                        </a:solidFill>
                        <a:effectLst/>
                        <a:latin typeface="+mn-lt"/>
                        <a:ea typeface="+mn-ea"/>
                        <a:cs typeface="+mn-ea"/>
                        <a:sym typeface="+mn-lt"/>
                      </a:endParaRPr>
                    </a:p>
                    <a:p>
                      <a:pPr algn="ctr">
                        <a:spcAft>
                          <a:spcPts val="0"/>
                        </a:spcAft>
                      </a:pPr>
                      <a:r>
                        <a:rPr lang="zh-TW" altLang="zh-TW" sz="1800" b="1" i="0" kern="0" dirty="0">
                          <a:solidFill>
                            <a:schemeClr val="bg2">
                              <a:lumMod val="25000"/>
                            </a:schemeClr>
                          </a:solidFill>
                          <a:effectLst/>
                          <a:latin typeface="+mn-lt"/>
                          <a:ea typeface="+mn-ea"/>
                          <a:cs typeface="+mn-ea"/>
                          <a:sym typeface="+mn-lt"/>
                        </a:rPr>
                        <a:t>平台最小可行性測試</a:t>
                      </a:r>
                      <a:endParaRPr lang="zh-TW" alt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自行籌措</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1"/>
                  </a:ext>
                </a:extLst>
              </a:tr>
              <a:tr h="1558532">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推廣至更多學校，建立線上網站平台</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舉辦全台各校生涯發展活動及相關人脈，降低產學之間的迷思及偏差</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初期團隊、各校系負責團隊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教育部青發署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民間團體推動職涯發展補助計畫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2"/>
                  </a:ext>
                </a:extLst>
              </a:tr>
              <a:tr h="1558532">
                <a:tc>
                  <a:txBody>
                    <a:bodyPr/>
                    <a:lstStyle/>
                    <a:p>
                      <a:pPr algn="ctr">
                        <a:spcAft>
                          <a:spcPts val="0"/>
                        </a:spcAft>
                      </a:pPr>
                      <a:r>
                        <a:rPr lang="zh-TW" sz="1800" b="1" i="0" kern="0">
                          <a:solidFill>
                            <a:schemeClr val="bg2">
                              <a:lumMod val="25000"/>
                            </a:schemeClr>
                          </a:solidFill>
                          <a:effectLst/>
                          <a:latin typeface="+mn-lt"/>
                          <a:ea typeface="+mn-ea"/>
                          <a:cs typeface="+mn-ea"/>
                          <a:sym typeface="+mn-lt"/>
                        </a:rPr>
                        <a:t>長期</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推廣到全國，廣設更多線下活動</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推手至政府經營與資金的挹注，並進行教育計畫更新與企業產學媒合</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勞動力發展署</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勞動部發展署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教育部高教深耕計畫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tcPr>
                </a:tc>
                <a:extLst>
                  <a:ext uri="{0D108BD9-81ED-4DB2-BD59-A6C34878D82A}">
                    <a16:rowId xmlns:a16="http://schemas.microsoft.com/office/drawing/2014/main" val="10003"/>
                  </a:ext>
                </a:extLst>
              </a:tr>
            </a:tbl>
          </a:graphicData>
        </a:graphic>
      </p:graphicFrame>
      <p:grpSp>
        <p:nvGrpSpPr>
          <p:cNvPr id="4" name="组合 18">
            <a:extLst>
              <a:ext uri="{FF2B5EF4-FFF2-40B4-BE49-F238E27FC236}">
                <a16:creationId xmlns:a16="http://schemas.microsoft.com/office/drawing/2014/main" id="{29A5022D-9F0D-2F47-8765-C019C765A3A2}"/>
              </a:ext>
            </a:extLst>
          </p:cNvPr>
          <p:cNvGrpSpPr/>
          <p:nvPr/>
        </p:nvGrpSpPr>
        <p:grpSpPr>
          <a:xfrm flipH="1">
            <a:off x="0" y="0"/>
            <a:ext cx="1506144" cy="1079924"/>
            <a:chOff x="10688733" y="0"/>
            <a:chExt cx="1506144" cy="1079924"/>
          </a:xfrm>
        </p:grpSpPr>
        <p:sp>
          <p:nvSpPr>
            <p:cNvPr id="5" name="任意多边形 9">
              <a:extLst>
                <a:ext uri="{FF2B5EF4-FFF2-40B4-BE49-F238E27FC236}">
                  <a16:creationId xmlns:a16="http://schemas.microsoft.com/office/drawing/2014/main" id="{B4BC6497-3747-604D-B3C0-CC05A1AF28A9}"/>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sp>
          <p:nvSpPr>
            <p:cNvPr id="6" name="任意多边形 10">
              <a:extLst>
                <a:ext uri="{FF2B5EF4-FFF2-40B4-BE49-F238E27FC236}">
                  <a16:creationId xmlns:a16="http://schemas.microsoft.com/office/drawing/2014/main" id="{283743BB-8C6B-B848-8CE0-D769997E5A0A}"/>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sp>
          <p:nvSpPr>
            <p:cNvPr id="7" name="等腰三角形 11">
              <a:extLst>
                <a:ext uri="{FF2B5EF4-FFF2-40B4-BE49-F238E27FC236}">
                  <a16:creationId xmlns:a16="http://schemas.microsoft.com/office/drawing/2014/main" id="{0D7E21F5-5751-BB41-A717-0CE993D77470}"/>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grpSp>
      <p:sp>
        <p:nvSpPr>
          <p:cNvPr id="8" name="文本框 6">
            <a:extLst>
              <a:ext uri="{FF2B5EF4-FFF2-40B4-BE49-F238E27FC236}">
                <a16:creationId xmlns:a16="http://schemas.microsoft.com/office/drawing/2014/main" id="{BF7ADA51-9F9B-C242-812C-02CC72BD8DDA}"/>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短中長期目標</a:t>
            </a:r>
            <a:endParaRPr lang="zh-CN" altLang="en-US" sz="2400" b="1" dirty="0">
              <a:solidFill>
                <a:schemeClr val="accent1">
                  <a:lumMod val="75000"/>
                </a:schemeClr>
              </a:solidFill>
              <a:cs typeface="+mn-ea"/>
              <a:sym typeface="+mn-lt"/>
            </a:endParaRPr>
          </a:p>
        </p:txBody>
      </p:sp>
      <p:sp>
        <p:nvSpPr>
          <p:cNvPr id="12" name="手繪多邊形 11">
            <a:extLst>
              <a:ext uri="{FF2B5EF4-FFF2-40B4-BE49-F238E27FC236}">
                <a16:creationId xmlns:a16="http://schemas.microsoft.com/office/drawing/2014/main" id="{3DF45480-C552-7D4C-8AD0-5D7F6310CAD6}"/>
              </a:ext>
            </a:extLst>
          </p:cNvPr>
          <p:cNvSpPr/>
          <p:nvPr/>
        </p:nvSpPr>
        <p:spPr>
          <a:xfrm>
            <a:off x="-1" y="0"/>
            <a:ext cx="12192001" cy="6858000"/>
          </a:xfrm>
          <a:custGeom>
            <a:avLst/>
            <a:gdLst>
              <a:gd name="connsiteX0" fmla="*/ 1146629 w 12192001"/>
              <a:gd name="connsiteY0" fmla="*/ 3014133 h 6858000"/>
              <a:gd name="connsiteX1" fmla="*/ 1146629 w 12192001"/>
              <a:gd name="connsiteY1" fmla="*/ 4555067 h 6858000"/>
              <a:gd name="connsiteX2" fmla="*/ 10718430 w 12192001"/>
              <a:gd name="connsiteY2" fmla="*/ 4555067 h 6858000"/>
              <a:gd name="connsiteX3" fmla="*/ 10718430 w 12192001"/>
              <a:gd name="connsiteY3" fmla="*/ 3014133 h 6858000"/>
              <a:gd name="connsiteX4" fmla="*/ 1146629 w 12192001"/>
              <a:gd name="connsiteY4" fmla="*/ 1171807 h 6858000"/>
              <a:gd name="connsiteX5" fmla="*/ 1146629 w 12192001"/>
              <a:gd name="connsiteY5" fmla="*/ 1879600 h 6858000"/>
              <a:gd name="connsiteX6" fmla="*/ 10718430 w 12192001"/>
              <a:gd name="connsiteY6" fmla="*/ 1879600 h 6858000"/>
              <a:gd name="connsiteX7" fmla="*/ 10718430 w 12192001"/>
              <a:gd name="connsiteY7" fmla="*/ 1171807 h 6858000"/>
              <a:gd name="connsiteX8" fmla="*/ 0 w 12192001"/>
              <a:gd name="connsiteY8" fmla="*/ 0 h 6858000"/>
              <a:gd name="connsiteX9" fmla="*/ 12192001 w 12192001"/>
              <a:gd name="connsiteY9" fmla="*/ 0 h 6858000"/>
              <a:gd name="connsiteX10" fmla="*/ 12192001 w 12192001"/>
              <a:gd name="connsiteY10" fmla="*/ 6858000 h 6858000"/>
              <a:gd name="connsiteX11" fmla="*/ 0 w 1219200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1" h="6858000">
                <a:moveTo>
                  <a:pt x="1146629" y="3014133"/>
                </a:moveTo>
                <a:lnTo>
                  <a:pt x="1146629" y="4555067"/>
                </a:lnTo>
                <a:lnTo>
                  <a:pt x="10718430" y="4555067"/>
                </a:lnTo>
                <a:lnTo>
                  <a:pt x="10718430" y="3014133"/>
                </a:lnTo>
                <a:close/>
                <a:moveTo>
                  <a:pt x="1146629" y="1171807"/>
                </a:moveTo>
                <a:lnTo>
                  <a:pt x="1146629" y="1879600"/>
                </a:lnTo>
                <a:lnTo>
                  <a:pt x="10718430" y="1879600"/>
                </a:lnTo>
                <a:lnTo>
                  <a:pt x="10718430" y="1171807"/>
                </a:lnTo>
                <a:close/>
                <a:moveTo>
                  <a:pt x="0" y="0"/>
                </a:moveTo>
                <a:lnTo>
                  <a:pt x="12192001" y="0"/>
                </a:lnTo>
                <a:lnTo>
                  <a:pt x="12192001" y="6858000"/>
                </a:lnTo>
                <a:lnTo>
                  <a:pt x="0" y="6858000"/>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TW" altLang="en-US" sz="2438" dirty="0">
              <a:cs typeface="+mn-ea"/>
              <a:sym typeface="+mn-lt"/>
            </a:endParaRPr>
          </a:p>
        </p:txBody>
      </p:sp>
    </p:spTree>
    <p:extLst>
      <p:ext uri="{BB962C8B-B14F-4D97-AF65-F5344CB8AC3E}">
        <p14:creationId xmlns:p14="http://schemas.microsoft.com/office/powerpoint/2010/main" val="1090489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8">
            <a:extLst>
              <a:ext uri="{FF2B5EF4-FFF2-40B4-BE49-F238E27FC236}">
                <a16:creationId xmlns:a16="http://schemas.microsoft.com/office/drawing/2014/main" id="{28D4D291-F159-409F-BA11-D05B2F5794D6}"/>
              </a:ext>
            </a:extLst>
          </p:cNvPr>
          <p:cNvSpPr>
            <a:spLocks noChangeArrowheads="1"/>
          </p:cNvSpPr>
          <p:nvPr/>
        </p:nvSpPr>
        <p:spPr bwMode="auto">
          <a:xfrm rot="1344138">
            <a:off x="5557256" y="-1254220"/>
            <a:ext cx="793473" cy="4794032"/>
          </a:xfrm>
          <a:custGeom>
            <a:avLst/>
            <a:gdLst>
              <a:gd name="T0" fmla="*/ 0 w 796216"/>
              <a:gd name="T1" fmla="*/ 328215 h 4813865"/>
              <a:gd name="T2" fmla="*/ 796216 w 796216"/>
              <a:gd name="T3" fmla="*/ 0 h 4813865"/>
              <a:gd name="T4" fmla="*/ 796216 w 796216"/>
              <a:gd name="T5" fmla="*/ 4485651 h 4813865"/>
              <a:gd name="T6" fmla="*/ 0 w 796216"/>
              <a:gd name="T7" fmla="*/ 4813865 h 4813865"/>
              <a:gd name="T8" fmla="*/ 0 60000 65536"/>
              <a:gd name="T9" fmla="*/ 0 60000 65536"/>
              <a:gd name="T10" fmla="*/ 0 60000 65536"/>
              <a:gd name="T11" fmla="*/ 0 60000 65536"/>
              <a:gd name="T12" fmla="*/ 0 w 796216"/>
              <a:gd name="T13" fmla="*/ 0 h 4813865"/>
              <a:gd name="T14" fmla="*/ 796216 w 796216"/>
              <a:gd name="T15" fmla="*/ 4813865 h 4813865"/>
            </a:gdLst>
            <a:ahLst/>
            <a:cxnLst>
              <a:cxn ang="T8">
                <a:pos x="T0" y="T1"/>
              </a:cxn>
              <a:cxn ang="T9">
                <a:pos x="T2" y="T3"/>
              </a:cxn>
              <a:cxn ang="T10">
                <a:pos x="T4" y="T5"/>
              </a:cxn>
              <a:cxn ang="T11">
                <a:pos x="T6" y="T7"/>
              </a:cxn>
            </a:cxnLst>
            <a:rect l="T12" t="T13" r="T14" b="T15"/>
            <a:pathLst>
              <a:path w="796216" h="4813865">
                <a:moveTo>
                  <a:pt x="0" y="328215"/>
                </a:moveTo>
                <a:lnTo>
                  <a:pt x="796216" y="0"/>
                </a:lnTo>
                <a:lnTo>
                  <a:pt x="796216" y="4485651"/>
                </a:lnTo>
                <a:lnTo>
                  <a:pt x="0" y="4813865"/>
                </a:lnTo>
                <a:close/>
              </a:path>
            </a:pathLst>
          </a:custGeom>
          <a:solidFill>
            <a:srgbClr val="01B0B7"/>
          </a:solidFill>
          <a:ln>
            <a:noFill/>
          </a:ln>
          <a:extLst/>
        </p:spPr>
        <p:txBody>
          <a:bodyPr anchor="ctr"/>
          <a:lstStyle/>
          <a:p>
            <a:pPr algn="ctr"/>
            <a:endParaRPr lang="zh-CN" altLang="zh-CN" sz="2438">
              <a:solidFill>
                <a:srgbClr val="FFFFFF"/>
              </a:solidFill>
              <a:cs typeface="+mn-ea"/>
              <a:sym typeface="+mn-lt"/>
            </a:endParaRPr>
          </a:p>
        </p:txBody>
      </p:sp>
      <p:sp>
        <p:nvSpPr>
          <p:cNvPr id="44" name="任意多边形 9">
            <a:extLst>
              <a:ext uri="{FF2B5EF4-FFF2-40B4-BE49-F238E27FC236}">
                <a16:creationId xmlns:a16="http://schemas.microsoft.com/office/drawing/2014/main" id="{D1C6BC48-F2E9-4A43-AB82-30DBBF802242}"/>
              </a:ext>
            </a:extLst>
          </p:cNvPr>
          <p:cNvSpPr>
            <a:spLocks noChangeArrowheads="1"/>
          </p:cNvSpPr>
          <p:nvPr/>
        </p:nvSpPr>
        <p:spPr bwMode="auto">
          <a:xfrm rot="1344138">
            <a:off x="6860377" y="-1145156"/>
            <a:ext cx="527929" cy="3257665"/>
          </a:xfrm>
          <a:custGeom>
            <a:avLst/>
            <a:gdLst>
              <a:gd name="T0" fmla="*/ 0 w 530372"/>
              <a:gd name="T1" fmla="*/ 218629 h 3272305"/>
              <a:gd name="T2" fmla="*/ 530372 w 530372"/>
              <a:gd name="T3" fmla="*/ 0 h 3272305"/>
              <a:gd name="T4" fmla="*/ 530372 w 530372"/>
              <a:gd name="T5" fmla="*/ 3053676 h 3272305"/>
              <a:gd name="T6" fmla="*/ 0 w 530372"/>
              <a:gd name="T7" fmla="*/ 3272305 h 3272305"/>
              <a:gd name="T8" fmla="*/ 0 60000 65536"/>
              <a:gd name="T9" fmla="*/ 0 60000 65536"/>
              <a:gd name="T10" fmla="*/ 0 60000 65536"/>
              <a:gd name="T11" fmla="*/ 0 60000 65536"/>
              <a:gd name="T12" fmla="*/ 0 w 530372"/>
              <a:gd name="T13" fmla="*/ 0 h 3272305"/>
              <a:gd name="T14" fmla="*/ 530372 w 530372"/>
              <a:gd name="T15" fmla="*/ 3272305 h 3272305"/>
            </a:gdLst>
            <a:ahLst/>
            <a:cxnLst>
              <a:cxn ang="T8">
                <a:pos x="T0" y="T1"/>
              </a:cxn>
              <a:cxn ang="T9">
                <a:pos x="T2" y="T3"/>
              </a:cxn>
              <a:cxn ang="T10">
                <a:pos x="T4" y="T5"/>
              </a:cxn>
              <a:cxn ang="T11">
                <a:pos x="T6" y="T7"/>
              </a:cxn>
            </a:cxnLst>
            <a:rect l="T12" t="T13" r="T14" b="T15"/>
            <a:pathLst>
              <a:path w="530372" h="3272305">
                <a:moveTo>
                  <a:pt x="0" y="218629"/>
                </a:moveTo>
                <a:lnTo>
                  <a:pt x="530372" y="0"/>
                </a:lnTo>
                <a:lnTo>
                  <a:pt x="530372" y="3053676"/>
                </a:lnTo>
                <a:lnTo>
                  <a:pt x="0" y="3272305"/>
                </a:lnTo>
                <a:close/>
              </a:path>
            </a:pathLst>
          </a:custGeom>
          <a:solidFill>
            <a:srgbClr val="01B0B7"/>
          </a:solidFill>
          <a:ln>
            <a:noFill/>
          </a:ln>
          <a:extLst/>
        </p:spPr>
        <p:txBody>
          <a:bodyPr anchor="ctr"/>
          <a:lstStyle/>
          <a:p>
            <a:pPr algn="ctr"/>
            <a:endParaRPr lang="zh-CN" altLang="zh-CN" sz="2438">
              <a:solidFill>
                <a:srgbClr val="FFFFFF"/>
              </a:solidFill>
              <a:cs typeface="+mn-ea"/>
              <a:sym typeface="+mn-lt"/>
            </a:endParaRPr>
          </a:p>
        </p:txBody>
      </p:sp>
      <p:sp>
        <p:nvSpPr>
          <p:cNvPr id="46" name="椭圆 10">
            <a:extLst>
              <a:ext uri="{FF2B5EF4-FFF2-40B4-BE49-F238E27FC236}">
                <a16:creationId xmlns:a16="http://schemas.microsoft.com/office/drawing/2014/main" id="{18B641E7-2709-45F4-B09C-09FCB305B5D0}"/>
              </a:ext>
            </a:extLst>
          </p:cNvPr>
          <p:cNvSpPr>
            <a:spLocks noChangeArrowheads="1"/>
          </p:cNvSpPr>
          <p:nvPr/>
        </p:nvSpPr>
        <p:spPr bwMode="auto">
          <a:xfrm>
            <a:off x="4629096" y="3713956"/>
            <a:ext cx="2124585" cy="2124585"/>
          </a:xfrm>
          <a:prstGeom prst="ellipse">
            <a:avLst/>
          </a:prstGeom>
          <a:solidFill>
            <a:srgbClr val="01B0B7"/>
          </a:solidFill>
          <a:ln>
            <a:noFill/>
          </a:ln>
          <a:extLst/>
        </p:spPr>
        <p:txBody>
          <a:bodyPr anchor="ctr"/>
          <a:lstStyle/>
          <a:p>
            <a:pPr algn="ctr"/>
            <a:endParaRPr lang="zh-CN" altLang="zh-CN" sz="2438">
              <a:solidFill>
                <a:srgbClr val="FFFFFF"/>
              </a:solidFill>
              <a:cs typeface="+mn-ea"/>
              <a:sym typeface="+mn-lt"/>
            </a:endParaRPr>
          </a:p>
        </p:txBody>
      </p:sp>
      <p:pic>
        <p:nvPicPr>
          <p:cNvPr id="16" name="圖片 15">
            <a:extLst>
              <a:ext uri="{FF2B5EF4-FFF2-40B4-BE49-F238E27FC236}">
                <a16:creationId xmlns:a16="http://schemas.microsoft.com/office/drawing/2014/main" id="{6B13DFC9-F55F-D34E-863F-9A85F22F4BDD}"/>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16000"/>
                    </a14:imgEffect>
                  </a14:imgLayer>
                </a14:imgProps>
              </a:ext>
              <a:ext uri="{28A0092B-C50C-407E-A947-70E740481C1C}">
                <a14:useLocalDpi xmlns:a14="http://schemas.microsoft.com/office/drawing/2010/main" val="0"/>
              </a:ext>
            </a:extLst>
          </a:blip>
          <a:srcRect l="22167" r="12514"/>
          <a:stretch/>
        </p:blipFill>
        <p:spPr>
          <a:xfrm>
            <a:off x="-160091" y="0"/>
            <a:ext cx="5975389" cy="6858000"/>
          </a:xfrm>
          <a:custGeom>
            <a:avLst/>
            <a:gdLst>
              <a:gd name="connsiteX0" fmla="*/ 0 w 5975389"/>
              <a:gd name="connsiteY0" fmla="*/ 0 h 6858000"/>
              <a:gd name="connsiteX1" fmla="*/ 5975389 w 5975389"/>
              <a:gd name="connsiteY1" fmla="*/ 0 h 6858000"/>
              <a:gd name="connsiteX2" fmla="*/ 3168273 w 5975389"/>
              <a:gd name="connsiteY2" fmla="*/ 6858000 h 6858000"/>
              <a:gd name="connsiteX3" fmla="*/ 0 w 597538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75389" h="6858000">
                <a:moveTo>
                  <a:pt x="0" y="0"/>
                </a:moveTo>
                <a:lnTo>
                  <a:pt x="5975389" y="0"/>
                </a:lnTo>
                <a:lnTo>
                  <a:pt x="3168273" y="6858000"/>
                </a:lnTo>
                <a:lnTo>
                  <a:pt x="0" y="6858000"/>
                </a:lnTo>
                <a:close/>
              </a:path>
            </a:pathLst>
          </a:custGeom>
        </p:spPr>
      </p:pic>
      <p:sp>
        <p:nvSpPr>
          <p:cNvPr id="17" name="文本框 6">
            <a:extLst>
              <a:ext uri="{FF2B5EF4-FFF2-40B4-BE49-F238E27FC236}">
                <a16:creationId xmlns:a16="http://schemas.microsoft.com/office/drawing/2014/main" id="{40FAAB62-3604-8A40-AD4D-4BAAC0B14D11}"/>
              </a:ext>
            </a:extLst>
          </p:cNvPr>
          <p:cNvSpPr txBox="1"/>
          <p:nvPr/>
        </p:nvSpPr>
        <p:spPr>
          <a:xfrm>
            <a:off x="6666837" y="1641278"/>
            <a:ext cx="5407215" cy="934295"/>
          </a:xfrm>
          <a:prstGeom prst="rect">
            <a:avLst/>
          </a:prstGeom>
          <a:noFill/>
        </p:spPr>
        <p:txBody>
          <a:bodyPr wrap="square" rtlCol="0" anchor="ctr">
            <a:spAutoFit/>
          </a:bodyPr>
          <a:lstStyle/>
          <a:p>
            <a:pPr algn="ctr">
              <a:lnSpc>
                <a:spcPct val="150000"/>
              </a:lnSpc>
            </a:pPr>
            <a:r>
              <a:rPr lang="zh-CN" altLang="en-US" sz="4000" b="1" dirty="0">
                <a:solidFill>
                  <a:schemeClr val="bg2">
                    <a:lumMod val="25000"/>
                  </a:schemeClr>
                </a:solidFill>
                <a:cs typeface="+mn-ea"/>
                <a:sym typeface="+mn-lt"/>
              </a:rPr>
              <a:t>尋求外界支持</a:t>
            </a:r>
          </a:p>
        </p:txBody>
      </p:sp>
      <p:sp>
        <p:nvSpPr>
          <p:cNvPr id="20" name="椭圆 10">
            <a:extLst>
              <a:ext uri="{FF2B5EF4-FFF2-40B4-BE49-F238E27FC236}">
                <a16:creationId xmlns:a16="http://schemas.microsoft.com/office/drawing/2014/main" id="{5C29D909-74DE-AB42-9695-E9E1FC8C2B12}"/>
              </a:ext>
            </a:extLst>
          </p:cNvPr>
          <p:cNvSpPr>
            <a:spLocks noChangeArrowheads="1"/>
          </p:cNvSpPr>
          <p:nvPr/>
        </p:nvSpPr>
        <p:spPr bwMode="auto">
          <a:xfrm>
            <a:off x="7222873" y="3676284"/>
            <a:ext cx="2124585" cy="2124585"/>
          </a:xfrm>
          <a:prstGeom prst="ellipse">
            <a:avLst/>
          </a:prstGeom>
          <a:solidFill>
            <a:srgbClr val="01B0B7"/>
          </a:solidFill>
          <a:ln>
            <a:noFill/>
          </a:ln>
          <a:extLst/>
        </p:spPr>
        <p:txBody>
          <a:bodyPr anchor="ctr"/>
          <a:lstStyle/>
          <a:p>
            <a:pPr algn="ctr"/>
            <a:endParaRPr lang="zh-CN" altLang="zh-CN" sz="2438">
              <a:solidFill>
                <a:srgbClr val="FFFFFF"/>
              </a:solidFill>
              <a:cs typeface="+mn-ea"/>
              <a:sym typeface="+mn-lt"/>
            </a:endParaRPr>
          </a:p>
        </p:txBody>
      </p:sp>
      <p:sp>
        <p:nvSpPr>
          <p:cNvPr id="21" name="椭圆 10">
            <a:extLst>
              <a:ext uri="{FF2B5EF4-FFF2-40B4-BE49-F238E27FC236}">
                <a16:creationId xmlns:a16="http://schemas.microsoft.com/office/drawing/2014/main" id="{ED916DF1-9114-EB4D-9FFC-A618A74D5110}"/>
              </a:ext>
            </a:extLst>
          </p:cNvPr>
          <p:cNvSpPr>
            <a:spLocks noChangeArrowheads="1"/>
          </p:cNvSpPr>
          <p:nvPr/>
        </p:nvSpPr>
        <p:spPr bwMode="auto">
          <a:xfrm>
            <a:off x="9816650" y="3654768"/>
            <a:ext cx="2124585" cy="2124585"/>
          </a:xfrm>
          <a:prstGeom prst="ellipse">
            <a:avLst/>
          </a:prstGeom>
          <a:solidFill>
            <a:srgbClr val="01B0B7"/>
          </a:solidFill>
          <a:ln>
            <a:noFill/>
          </a:ln>
          <a:extLst/>
        </p:spPr>
        <p:txBody>
          <a:bodyPr anchor="ctr"/>
          <a:lstStyle/>
          <a:p>
            <a:pPr algn="ctr"/>
            <a:endParaRPr lang="zh-CN" altLang="zh-CN" sz="2438" dirty="0">
              <a:solidFill>
                <a:srgbClr val="FFFFFF"/>
              </a:solidFill>
              <a:cs typeface="+mn-ea"/>
              <a:sym typeface="+mn-lt"/>
            </a:endParaRPr>
          </a:p>
        </p:txBody>
      </p:sp>
      <p:sp>
        <p:nvSpPr>
          <p:cNvPr id="4" name="文字方塊 3">
            <a:extLst>
              <a:ext uri="{FF2B5EF4-FFF2-40B4-BE49-F238E27FC236}">
                <a16:creationId xmlns:a16="http://schemas.microsoft.com/office/drawing/2014/main" id="{77BEBF95-8155-1147-89DD-02BB12A8E3A2}"/>
              </a:ext>
            </a:extLst>
          </p:cNvPr>
          <p:cNvSpPr txBox="1"/>
          <p:nvPr/>
        </p:nvSpPr>
        <p:spPr>
          <a:xfrm>
            <a:off x="4881989" y="4342274"/>
            <a:ext cx="1618797" cy="461665"/>
          </a:xfrm>
          <a:prstGeom prst="rect">
            <a:avLst/>
          </a:prstGeom>
          <a:noFill/>
        </p:spPr>
        <p:txBody>
          <a:bodyPr wrap="square" rtlCol="0">
            <a:spAutoFit/>
          </a:bodyPr>
          <a:lstStyle/>
          <a:p>
            <a:pPr algn="ctr"/>
            <a:r>
              <a:rPr kumimoji="1" lang="en-US" altLang="zh-TW" sz="2400" b="1" dirty="0">
                <a:solidFill>
                  <a:schemeClr val="bg1"/>
                </a:solidFill>
                <a:cs typeface="+mn-ea"/>
                <a:sym typeface="+mn-lt"/>
              </a:rPr>
              <a:t>OO</a:t>
            </a:r>
            <a:r>
              <a:rPr kumimoji="1" lang="zh-TW" altLang="en-US" sz="2400" b="1" dirty="0">
                <a:solidFill>
                  <a:schemeClr val="bg1"/>
                </a:solidFill>
                <a:cs typeface="+mn-ea"/>
                <a:sym typeface="+mn-lt"/>
              </a:rPr>
              <a:t> </a:t>
            </a:r>
            <a:r>
              <a:rPr kumimoji="1" lang="zh-CN" altLang="en-US" sz="2400" b="1" dirty="0">
                <a:solidFill>
                  <a:schemeClr val="bg1"/>
                </a:solidFill>
                <a:cs typeface="+mn-ea"/>
                <a:sym typeface="+mn-lt"/>
              </a:rPr>
              <a:t>校長</a:t>
            </a:r>
            <a:endParaRPr kumimoji="1" lang="zh-TW" altLang="en-US" sz="2400" b="1" dirty="0">
              <a:solidFill>
                <a:schemeClr val="bg1"/>
              </a:solidFill>
              <a:cs typeface="+mn-ea"/>
              <a:sym typeface="+mn-lt"/>
            </a:endParaRPr>
          </a:p>
        </p:txBody>
      </p:sp>
      <p:sp>
        <p:nvSpPr>
          <p:cNvPr id="23" name="文字方塊 22">
            <a:extLst>
              <a:ext uri="{FF2B5EF4-FFF2-40B4-BE49-F238E27FC236}">
                <a16:creationId xmlns:a16="http://schemas.microsoft.com/office/drawing/2014/main" id="{4CD6B600-C9E2-B148-A177-970E4CCA7C83}"/>
              </a:ext>
            </a:extLst>
          </p:cNvPr>
          <p:cNvSpPr txBox="1"/>
          <p:nvPr/>
        </p:nvSpPr>
        <p:spPr>
          <a:xfrm>
            <a:off x="9680365" y="4116451"/>
            <a:ext cx="2397154" cy="830997"/>
          </a:xfrm>
          <a:prstGeom prst="rect">
            <a:avLst/>
          </a:prstGeom>
          <a:noFill/>
        </p:spPr>
        <p:txBody>
          <a:bodyPr wrap="square" rtlCol="0">
            <a:spAutoFit/>
          </a:bodyPr>
          <a:lstStyle/>
          <a:p>
            <a:pPr algn="ctr"/>
            <a:r>
              <a:rPr kumimoji="1" lang="zh-TW" altLang="en-US" sz="2400" b="1" dirty="0">
                <a:solidFill>
                  <a:schemeClr val="bg1"/>
                </a:solidFill>
                <a:cs typeface="+mn-ea"/>
                <a:sym typeface="+mn-lt"/>
              </a:rPr>
              <a:t>教育部</a:t>
            </a:r>
            <a:endParaRPr kumimoji="1" lang="en-US" altLang="zh-TW" sz="2400" b="1" dirty="0">
              <a:solidFill>
                <a:schemeClr val="bg1"/>
              </a:solidFill>
              <a:cs typeface="+mn-ea"/>
              <a:sym typeface="+mn-lt"/>
            </a:endParaRPr>
          </a:p>
          <a:p>
            <a:pPr algn="ctr"/>
            <a:r>
              <a:rPr kumimoji="1" lang="zh-TW" altLang="en-US" sz="2400" b="1" dirty="0">
                <a:solidFill>
                  <a:schemeClr val="bg1"/>
                </a:solidFill>
                <a:cs typeface="+mn-ea"/>
                <a:sym typeface="+mn-lt"/>
              </a:rPr>
              <a:t>高教司副司長</a:t>
            </a:r>
          </a:p>
        </p:txBody>
      </p:sp>
      <p:sp>
        <p:nvSpPr>
          <p:cNvPr id="24" name="文字方塊 23">
            <a:extLst>
              <a:ext uri="{FF2B5EF4-FFF2-40B4-BE49-F238E27FC236}">
                <a16:creationId xmlns:a16="http://schemas.microsoft.com/office/drawing/2014/main" id="{3C6E2FF8-32AB-2042-8F90-73DEEDCDE755}"/>
              </a:ext>
            </a:extLst>
          </p:cNvPr>
          <p:cNvSpPr txBox="1"/>
          <p:nvPr/>
        </p:nvSpPr>
        <p:spPr>
          <a:xfrm>
            <a:off x="7437259" y="4342274"/>
            <a:ext cx="1695812" cy="461665"/>
          </a:xfrm>
          <a:prstGeom prst="rect">
            <a:avLst/>
          </a:prstGeom>
          <a:noFill/>
        </p:spPr>
        <p:txBody>
          <a:bodyPr wrap="square" rtlCol="0">
            <a:spAutoFit/>
          </a:bodyPr>
          <a:lstStyle/>
          <a:p>
            <a:pPr algn="ctr"/>
            <a:r>
              <a:rPr kumimoji="1" lang="en-US" altLang="zh-TW" sz="2400" b="1" dirty="0" err="1">
                <a:solidFill>
                  <a:schemeClr val="bg1"/>
                </a:solidFill>
                <a:cs typeface="+mn-ea"/>
                <a:sym typeface="+mn-lt"/>
              </a:rPr>
              <a:t>iOH</a:t>
            </a:r>
            <a:r>
              <a:rPr kumimoji="1" lang="zh-TW" altLang="en-US" sz="2400" b="1" dirty="0">
                <a:solidFill>
                  <a:schemeClr val="bg1"/>
                </a:solidFill>
                <a:cs typeface="+mn-ea"/>
                <a:sym typeface="+mn-lt"/>
              </a:rPr>
              <a:t> 平台</a:t>
            </a:r>
          </a:p>
        </p:txBody>
      </p:sp>
      <p:sp>
        <p:nvSpPr>
          <p:cNvPr id="5" name="文字方塊 4">
            <a:extLst>
              <a:ext uri="{FF2B5EF4-FFF2-40B4-BE49-F238E27FC236}">
                <a16:creationId xmlns:a16="http://schemas.microsoft.com/office/drawing/2014/main" id="{3C49D561-BDFD-094B-ACCC-6F4F621350F3}"/>
              </a:ext>
            </a:extLst>
          </p:cNvPr>
          <p:cNvSpPr txBox="1"/>
          <p:nvPr/>
        </p:nvSpPr>
        <p:spPr>
          <a:xfrm>
            <a:off x="4346677" y="4959834"/>
            <a:ext cx="2641600" cy="461665"/>
          </a:xfrm>
          <a:prstGeom prst="rect">
            <a:avLst/>
          </a:prstGeom>
          <a:noFill/>
        </p:spPr>
        <p:txBody>
          <a:bodyPr wrap="square" rtlCol="0">
            <a:spAutoFit/>
          </a:bodyPr>
          <a:lstStyle/>
          <a:p>
            <a:pPr marL="285750" indent="-285750" algn="ctr">
              <a:buFont typeface="Wingdings" pitchFamily="2" charset="2"/>
              <a:buChar char="ü"/>
            </a:pPr>
            <a:r>
              <a:rPr kumimoji="1" lang="zh-TW" altLang="en-US" sz="2400" b="1" dirty="0">
                <a:solidFill>
                  <a:schemeClr val="bg2">
                    <a:lumMod val="25000"/>
                  </a:schemeClr>
                </a:solidFill>
                <a:cs typeface="+mn-ea"/>
                <a:sym typeface="+mn-lt"/>
              </a:rPr>
              <a:t>支持</a:t>
            </a:r>
          </a:p>
        </p:txBody>
      </p:sp>
      <p:sp>
        <p:nvSpPr>
          <p:cNvPr id="26" name="文字方塊 25">
            <a:extLst>
              <a:ext uri="{FF2B5EF4-FFF2-40B4-BE49-F238E27FC236}">
                <a16:creationId xmlns:a16="http://schemas.microsoft.com/office/drawing/2014/main" id="{F3059234-0432-9342-A8F9-BDD7F7E5290A}"/>
              </a:ext>
            </a:extLst>
          </p:cNvPr>
          <p:cNvSpPr txBox="1"/>
          <p:nvPr/>
        </p:nvSpPr>
        <p:spPr>
          <a:xfrm>
            <a:off x="6930251" y="4959834"/>
            <a:ext cx="2641600" cy="461665"/>
          </a:xfrm>
          <a:prstGeom prst="rect">
            <a:avLst/>
          </a:prstGeom>
          <a:noFill/>
        </p:spPr>
        <p:txBody>
          <a:bodyPr wrap="square" rtlCol="0">
            <a:spAutoFit/>
          </a:bodyPr>
          <a:lstStyle/>
          <a:p>
            <a:pPr marL="285750" indent="-285750" algn="ctr">
              <a:buFont typeface="Wingdings" pitchFamily="2" charset="2"/>
              <a:buChar char="ü"/>
            </a:pPr>
            <a:r>
              <a:rPr kumimoji="1" lang="zh-TW" altLang="en-US" sz="2400" b="1" dirty="0">
                <a:solidFill>
                  <a:schemeClr val="bg2">
                    <a:lumMod val="25000"/>
                  </a:schemeClr>
                </a:solidFill>
                <a:cs typeface="+mn-ea"/>
                <a:sym typeface="+mn-lt"/>
              </a:rPr>
              <a:t>支持</a:t>
            </a:r>
          </a:p>
        </p:txBody>
      </p:sp>
      <p:sp>
        <p:nvSpPr>
          <p:cNvPr id="27" name="文字方塊 26">
            <a:extLst>
              <a:ext uri="{FF2B5EF4-FFF2-40B4-BE49-F238E27FC236}">
                <a16:creationId xmlns:a16="http://schemas.microsoft.com/office/drawing/2014/main" id="{8F879903-852D-3743-91FA-60DD0ADC58B4}"/>
              </a:ext>
            </a:extLst>
          </p:cNvPr>
          <p:cNvSpPr txBox="1"/>
          <p:nvPr/>
        </p:nvSpPr>
        <p:spPr>
          <a:xfrm>
            <a:off x="9564921" y="4959834"/>
            <a:ext cx="2641600" cy="461665"/>
          </a:xfrm>
          <a:prstGeom prst="rect">
            <a:avLst/>
          </a:prstGeom>
          <a:noFill/>
        </p:spPr>
        <p:txBody>
          <a:bodyPr wrap="square" rtlCol="0">
            <a:spAutoFit/>
          </a:bodyPr>
          <a:lstStyle/>
          <a:p>
            <a:pPr marL="285750" indent="-285750" algn="ctr">
              <a:buFont typeface="Wingdings" pitchFamily="2" charset="2"/>
              <a:buChar char="ü"/>
            </a:pPr>
            <a:r>
              <a:rPr kumimoji="1" lang="zh-TW" altLang="en-US" sz="2400" b="1" dirty="0">
                <a:solidFill>
                  <a:schemeClr val="bg2">
                    <a:lumMod val="25000"/>
                  </a:schemeClr>
                </a:solidFill>
                <a:cs typeface="+mn-ea"/>
                <a:sym typeface="+mn-lt"/>
              </a:rPr>
              <a:t>支持</a:t>
            </a:r>
          </a:p>
        </p:txBody>
      </p:sp>
    </p:spTree>
    <p:extLst>
      <p:ext uri="{BB962C8B-B14F-4D97-AF65-F5344CB8AC3E}">
        <p14:creationId xmlns:p14="http://schemas.microsoft.com/office/powerpoint/2010/main" val="383401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內容版面配置區 3">
            <a:extLst>
              <a:ext uri="{FF2B5EF4-FFF2-40B4-BE49-F238E27FC236}">
                <a16:creationId xmlns:a16="http://schemas.microsoft.com/office/drawing/2014/main" id="{1012B3EB-56DE-494F-9F98-1D59178657A7}"/>
              </a:ext>
            </a:extLst>
          </p:cNvPr>
          <p:cNvGraphicFramePr>
            <a:graphicFrameLocks/>
          </p:cNvGraphicFramePr>
          <p:nvPr>
            <p:extLst>
              <p:ext uri="{D42A27DB-BD31-4B8C-83A1-F6EECF244321}">
                <p14:modId xmlns:p14="http://schemas.microsoft.com/office/powerpoint/2010/main" val="892549495"/>
              </p:ext>
            </p:extLst>
          </p:nvPr>
        </p:nvGraphicFramePr>
        <p:xfrm>
          <a:off x="1146628" y="1171807"/>
          <a:ext cx="9571801" cy="4968552"/>
        </p:xfrm>
        <a:graphic>
          <a:graphicData uri="http://schemas.openxmlformats.org/drawingml/2006/table">
            <a:tbl>
              <a:tblPr firstRow="1" firstCol="1" bandRow="1">
                <a:tableStyleId>{2D5ABB26-0587-4C30-8999-92F81FD0307C}</a:tableStyleId>
              </a:tblPr>
              <a:tblGrid>
                <a:gridCol w="864902">
                  <a:extLst>
                    <a:ext uri="{9D8B030D-6E8A-4147-A177-3AD203B41FA5}">
                      <a16:colId xmlns:a16="http://schemas.microsoft.com/office/drawing/2014/main" val="20000"/>
                    </a:ext>
                  </a:extLst>
                </a:gridCol>
                <a:gridCol w="2127424">
                  <a:extLst>
                    <a:ext uri="{9D8B030D-6E8A-4147-A177-3AD203B41FA5}">
                      <a16:colId xmlns:a16="http://schemas.microsoft.com/office/drawing/2014/main" val="20001"/>
                    </a:ext>
                  </a:extLst>
                </a:gridCol>
                <a:gridCol w="2886224">
                  <a:extLst>
                    <a:ext uri="{9D8B030D-6E8A-4147-A177-3AD203B41FA5}">
                      <a16:colId xmlns:a16="http://schemas.microsoft.com/office/drawing/2014/main" val="20002"/>
                    </a:ext>
                  </a:extLst>
                </a:gridCol>
                <a:gridCol w="1670858">
                  <a:extLst>
                    <a:ext uri="{9D8B030D-6E8A-4147-A177-3AD203B41FA5}">
                      <a16:colId xmlns:a16="http://schemas.microsoft.com/office/drawing/2014/main" val="20003"/>
                    </a:ext>
                  </a:extLst>
                </a:gridCol>
                <a:gridCol w="2022393">
                  <a:extLst>
                    <a:ext uri="{9D8B030D-6E8A-4147-A177-3AD203B41FA5}">
                      <a16:colId xmlns:a16="http://schemas.microsoft.com/office/drawing/2014/main" val="20004"/>
                    </a:ext>
                  </a:extLst>
                </a:gridCol>
              </a:tblGrid>
              <a:tr h="714815">
                <a:tc>
                  <a:txBody>
                    <a:bodyPr/>
                    <a:lstStyle/>
                    <a:p>
                      <a:pPr algn="ctr">
                        <a:spcAft>
                          <a:spcPts val="0"/>
                        </a:spcAft>
                      </a:pPr>
                      <a:endParaRPr lang="zh-TW" sz="1800" b="1" i="0" kern="100" dirty="0">
                        <a:solidFill>
                          <a:schemeClr val="bg1"/>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目標</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執行過程</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負責單位</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資金來源</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extLst>
                  <a:ext uri="{0D108BD9-81ED-4DB2-BD59-A6C34878D82A}">
                    <a16:rowId xmlns:a16="http://schemas.microsoft.com/office/drawing/2014/main" val="10000"/>
                  </a:ext>
                </a:extLst>
              </a:tr>
              <a:tr h="1136673">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從自身學校推廣及測試</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altLang="zh-TW" sz="1800" b="1" i="0" kern="0" dirty="0">
                          <a:solidFill>
                            <a:schemeClr val="bg2">
                              <a:lumMod val="25000"/>
                            </a:schemeClr>
                          </a:solidFill>
                          <a:effectLst/>
                          <a:latin typeface="+mn-lt"/>
                          <a:ea typeface="+mn-ea"/>
                          <a:cs typeface="+mn-ea"/>
                          <a:sym typeface="+mn-lt"/>
                        </a:rPr>
                        <a:t>建立校內人脈網，並實施</a:t>
                      </a:r>
                      <a:endParaRPr lang="en-US" altLang="zh-TW" sz="1800" b="1" i="0" kern="0" dirty="0">
                        <a:solidFill>
                          <a:schemeClr val="bg2">
                            <a:lumMod val="25000"/>
                          </a:schemeClr>
                        </a:solidFill>
                        <a:effectLst/>
                        <a:latin typeface="+mn-lt"/>
                        <a:ea typeface="+mn-ea"/>
                        <a:cs typeface="+mn-ea"/>
                        <a:sym typeface="+mn-lt"/>
                      </a:endParaRPr>
                    </a:p>
                    <a:p>
                      <a:pPr algn="ctr">
                        <a:spcAft>
                          <a:spcPts val="0"/>
                        </a:spcAft>
                      </a:pPr>
                      <a:r>
                        <a:rPr lang="zh-TW" altLang="zh-TW" sz="1800" b="1" i="0" kern="0" dirty="0">
                          <a:solidFill>
                            <a:schemeClr val="bg2">
                              <a:lumMod val="25000"/>
                            </a:schemeClr>
                          </a:solidFill>
                          <a:effectLst/>
                          <a:latin typeface="+mn-lt"/>
                          <a:ea typeface="+mn-ea"/>
                          <a:cs typeface="+mn-ea"/>
                          <a:sym typeface="+mn-lt"/>
                        </a:rPr>
                        <a:t>平台最小可行性測試</a:t>
                      </a:r>
                      <a:endParaRPr lang="zh-TW" alt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自行籌措</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1"/>
                  </a:ext>
                </a:extLst>
              </a:tr>
              <a:tr h="1558532">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推廣至更多學校，建立線上網站平台</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舉辦全台各校生涯發展活動及相關人脈，降低產學之間的迷思及偏差</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初期團隊、各校系負責團隊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教育部青發署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民間團體推動職涯發展補助計畫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2"/>
                  </a:ext>
                </a:extLst>
              </a:tr>
              <a:tr h="1558532">
                <a:tc>
                  <a:txBody>
                    <a:bodyPr/>
                    <a:lstStyle/>
                    <a:p>
                      <a:pPr algn="ctr">
                        <a:spcAft>
                          <a:spcPts val="0"/>
                        </a:spcAft>
                      </a:pPr>
                      <a:r>
                        <a:rPr lang="zh-TW" sz="1800" b="1" i="0" kern="0">
                          <a:solidFill>
                            <a:schemeClr val="bg2">
                              <a:lumMod val="25000"/>
                            </a:schemeClr>
                          </a:solidFill>
                          <a:effectLst/>
                          <a:latin typeface="+mn-lt"/>
                          <a:ea typeface="+mn-ea"/>
                          <a:cs typeface="+mn-ea"/>
                          <a:sym typeface="+mn-lt"/>
                        </a:rPr>
                        <a:t>長期</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推廣到全國，廣設更多線下活動</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推手至政府經營與資金的挹注，並進行教育計畫更新與企業產學媒合</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勞動力發展署</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勞動部發展署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教育部高教深耕計畫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tcPr>
                </a:tc>
                <a:extLst>
                  <a:ext uri="{0D108BD9-81ED-4DB2-BD59-A6C34878D82A}">
                    <a16:rowId xmlns:a16="http://schemas.microsoft.com/office/drawing/2014/main" val="10003"/>
                  </a:ext>
                </a:extLst>
              </a:tr>
            </a:tbl>
          </a:graphicData>
        </a:graphic>
      </p:graphicFrame>
      <p:grpSp>
        <p:nvGrpSpPr>
          <p:cNvPr id="4" name="组合 18">
            <a:extLst>
              <a:ext uri="{FF2B5EF4-FFF2-40B4-BE49-F238E27FC236}">
                <a16:creationId xmlns:a16="http://schemas.microsoft.com/office/drawing/2014/main" id="{29A5022D-9F0D-2F47-8765-C019C765A3A2}"/>
              </a:ext>
            </a:extLst>
          </p:cNvPr>
          <p:cNvGrpSpPr/>
          <p:nvPr/>
        </p:nvGrpSpPr>
        <p:grpSpPr>
          <a:xfrm flipH="1">
            <a:off x="0" y="0"/>
            <a:ext cx="1506144" cy="1079924"/>
            <a:chOff x="10688733" y="0"/>
            <a:chExt cx="1506144" cy="1079924"/>
          </a:xfrm>
        </p:grpSpPr>
        <p:sp>
          <p:nvSpPr>
            <p:cNvPr id="5" name="任意多边形 9">
              <a:extLst>
                <a:ext uri="{FF2B5EF4-FFF2-40B4-BE49-F238E27FC236}">
                  <a16:creationId xmlns:a16="http://schemas.microsoft.com/office/drawing/2014/main" id="{B4BC6497-3747-604D-B3C0-CC05A1AF28A9}"/>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 name="任意多边形 10">
              <a:extLst>
                <a:ext uri="{FF2B5EF4-FFF2-40B4-BE49-F238E27FC236}">
                  <a16:creationId xmlns:a16="http://schemas.microsoft.com/office/drawing/2014/main" id="{283743BB-8C6B-B848-8CE0-D769997E5A0A}"/>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7" name="等腰三角形 11">
              <a:extLst>
                <a:ext uri="{FF2B5EF4-FFF2-40B4-BE49-F238E27FC236}">
                  <a16:creationId xmlns:a16="http://schemas.microsoft.com/office/drawing/2014/main" id="{0D7E21F5-5751-BB41-A717-0CE993D77470}"/>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8" name="文本框 6">
            <a:extLst>
              <a:ext uri="{FF2B5EF4-FFF2-40B4-BE49-F238E27FC236}">
                <a16:creationId xmlns:a16="http://schemas.microsoft.com/office/drawing/2014/main" id="{BF7ADA51-9F9B-C242-812C-02CC72BD8DDA}"/>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dirty="0">
                <a:solidFill>
                  <a:schemeClr val="accent1">
                    <a:lumMod val="75000"/>
                  </a:schemeClr>
                </a:solidFill>
                <a:cs typeface="+mn-ea"/>
                <a:sym typeface="+mn-lt"/>
              </a:rPr>
              <a:t>短中長期目標</a:t>
            </a:r>
            <a:endParaRPr lang="zh-CN" altLang="en-US" sz="2400" dirty="0">
              <a:solidFill>
                <a:schemeClr val="accent1">
                  <a:lumMod val="75000"/>
                </a:schemeClr>
              </a:solidFill>
              <a:cs typeface="+mn-ea"/>
              <a:sym typeface="+mn-lt"/>
            </a:endParaRPr>
          </a:p>
        </p:txBody>
      </p:sp>
      <p:sp>
        <p:nvSpPr>
          <p:cNvPr id="13" name="手繪多邊形 12">
            <a:extLst>
              <a:ext uri="{FF2B5EF4-FFF2-40B4-BE49-F238E27FC236}">
                <a16:creationId xmlns:a16="http://schemas.microsoft.com/office/drawing/2014/main" id="{AF47046A-5509-B749-8617-EA512DC3EE01}"/>
              </a:ext>
            </a:extLst>
          </p:cNvPr>
          <p:cNvSpPr/>
          <p:nvPr/>
        </p:nvSpPr>
        <p:spPr>
          <a:xfrm>
            <a:off x="-1" y="0"/>
            <a:ext cx="12192001" cy="6858000"/>
          </a:xfrm>
          <a:custGeom>
            <a:avLst/>
            <a:gdLst>
              <a:gd name="connsiteX0" fmla="*/ 1146628 w 12192001"/>
              <a:gd name="connsiteY0" fmla="*/ 4572000 h 6858000"/>
              <a:gd name="connsiteX1" fmla="*/ 1146628 w 12192001"/>
              <a:gd name="connsiteY1" fmla="*/ 6140359 h 6858000"/>
              <a:gd name="connsiteX2" fmla="*/ 10718429 w 12192001"/>
              <a:gd name="connsiteY2" fmla="*/ 6140359 h 6858000"/>
              <a:gd name="connsiteX3" fmla="*/ 10718429 w 12192001"/>
              <a:gd name="connsiteY3" fmla="*/ 4572000 h 6858000"/>
              <a:gd name="connsiteX4" fmla="*/ 1146629 w 12192001"/>
              <a:gd name="connsiteY4" fmla="*/ 1171807 h 6858000"/>
              <a:gd name="connsiteX5" fmla="*/ 1146629 w 12192001"/>
              <a:gd name="connsiteY5" fmla="*/ 1879600 h 6858000"/>
              <a:gd name="connsiteX6" fmla="*/ 10718430 w 12192001"/>
              <a:gd name="connsiteY6" fmla="*/ 1879600 h 6858000"/>
              <a:gd name="connsiteX7" fmla="*/ 10718430 w 12192001"/>
              <a:gd name="connsiteY7" fmla="*/ 1171807 h 6858000"/>
              <a:gd name="connsiteX8" fmla="*/ 0 w 12192001"/>
              <a:gd name="connsiteY8" fmla="*/ 0 h 6858000"/>
              <a:gd name="connsiteX9" fmla="*/ 12192001 w 12192001"/>
              <a:gd name="connsiteY9" fmla="*/ 0 h 6858000"/>
              <a:gd name="connsiteX10" fmla="*/ 12192001 w 12192001"/>
              <a:gd name="connsiteY10" fmla="*/ 6858000 h 6858000"/>
              <a:gd name="connsiteX11" fmla="*/ 0 w 1219200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1" h="6858000">
                <a:moveTo>
                  <a:pt x="1146628" y="4572000"/>
                </a:moveTo>
                <a:lnTo>
                  <a:pt x="1146628" y="6140359"/>
                </a:lnTo>
                <a:lnTo>
                  <a:pt x="10718429" y="6140359"/>
                </a:lnTo>
                <a:lnTo>
                  <a:pt x="10718429" y="4572000"/>
                </a:lnTo>
                <a:close/>
                <a:moveTo>
                  <a:pt x="1146629" y="1171807"/>
                </a:moveTo>
                <a:lnTo>
                  <a:pt x="1146629" y="1879600"/>
                </a:lnTo>
                <a:lnTo>
                  <a:pt x="10718430" y="1879600"/>
                </a:lnTo>
                <a:lnTo>
                  <a:pt x="10718430" y="1171807"/>
                </a:lnTo>
                <a:close/>
                <a:moveTo>
                  <a:pt x="0" y="0"/>
                </a:moveTo>
                <a:lnTo>
                  <a:pt x="12192001" y="0"/>
                </a:lnTo>
                <a:lnTo>
                  <a:pt x="12192001" y="6858000"/>
                </a:lnTo>
                <a:lnTo>
                  <a:pt x="0" y="6858000"/>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TW" altLang="en-US" sz="2438" dirty="0">
              <a:cs typeface="+mn-ea"/>
              <a:sym typeface="+mn-lt"/>
            </a:endParaRPr>
          </a:p>
        </p:txBody>
      </p:sp>
    </p:spTree>
    <p:extLst>
      <p:ext uri="{BB962C8B-B14F-4D97-AF65-F5344CB8AC3E}">
        <p14:creationId xmlns:p14="http://schemas.microsoft.com/office/powerpoint/2010/main" val="99555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8">
            <a:extLst>
              <a:ext uri="{FF2B5EF4-FFF2-40B4-BE49-F238E27FC236}">
                <a16:creationId xmlns:a16="http://schemas.microsoft.com/office/drawing/2014/main" id="{DD3598DB-E778-E142-BC5D-8AEC67437591}"/>
              </a:ext>
            </a:extLst>
          </p:cNvPr>
          <p:cNvGrpSpPr/>
          <p:nvPr/>
        </p:nvGrpSpPr>
        <p:grpSpPr>
          <a:xfrm flipH="1">
            <a:off x="-1" y="0"/>
            <a:ext cx="1506144" cy="1079924"/>
            <a:chOff x="10688733" y="0"/>
            <a:chExt cx="1506144" cy="1079924"/>
          </a:xfrm>
        </p:grpSpPr>
        <p:sp>
          <p:nvSpPr>
            <p:cNvPr id="3" name="任意多边形 9">
              <a:extLst>
                <a:ext uri="{FF2B5EF4-FFF2-40B4-BE49-F238E27FC236}">
                  <a16:creationId xmlns:a16="http://schemas.microsoft.com/office/drawing/2014/main" id="{0E30B634-2985-014F-A3B8-5F0F802A7152}"/>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 name="任意多边形 10">
              <a:extLst>
                <a:ext uri="{FF2B5EF4-FFF2-40B4-BE49-F238E27FC236}">
                  <a16:creationId xmlns:a16="http://schemas.microsoft.com/office/drawing/2014/main" id="{B603CFFA-0950-3A4E-8755-59D07114F424}"/>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 name="等腰三角形 11">
              <a:extLst>
                <a:ext uri="{FF2B5EF4-FFF2-40B4-BE49-F238E27FC236}">
                  <a16:creationId xmlns:a16="http://schemas.microsoft.com/office/drawing/2014/main" id="{621ED039-DB47-B84A-8C38-242406889B7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6" name="文本框 6">
            <a:extLst>
              <a:ext uri="{FF2B5EF4-FFF2-40B4-BE49-F238E27FC236}">
                <a16:creationId xmlns:a16="http://schemas.microsoft.com/office/drawing/2014/main" id="{D5ED6743-5F49-FE48-A363-E4EFC8F6077D}"/>
              </a:ext>
            </a:extLst>
          </p:cNvPr>
          <p:cNvSpPr txBox="1"/>
          <p:nvPr/>
        </p:nvSpPr>
        <p:spPr>
          <a:xfrm>
            <a:off x="1503068" y="182145"/>
            <a:ext cx="5407215" cy="597536"/>
          </a:xfrm>
          <a:prstGeom prst="rect">
            <a:avLst/>
          </a:prstGeom>
          <a:noFill/>
        </p:spPr>
        <p:txBody>
          <a:bodyPr wrap="square" rtlCol="0" anchor="ctr">
            <a:spAutoFit/>
          </a:bodyPr>
          <a:lstStyle/>
          <a:p>
            <a:pPr>
              <a:lnSpc>
                <a:spcPct val="150000"/>
              </a:lnSpc>
            </a:pPr>
            <a:r>
              <a:rPr lang="zh-CN" altLang="en-US" sz="2400" b="1" dirty="0">
                <a:solidFill>
                  <a:schemeClr val="accent1">
                    <a:lumMod val="75000"/>
                  </a:schemeClr>
                </a:solidFill>
                <a:cs typeface="+mn-ea"/>
                <a:sym typeface="+mn-lt"/>
              </a:rPr>
              <a:t>尋求政府支持</a:t>
            </a:r>
          </a:p>
        </p:txBody>
      </p:sp>
      <p:pic>
        <p:nvPicPr>
          <p:cNvPr id="11" name="Picture 2">
            <a:extLst>
              <a:ext uri="{FF2B5EF4-FFF2-40B4-BE49-F238E27FC236}">
                <a16:creationId xmlns:a16="http://schemas.microsoft.com/office/drawing/2014/main" id="{269FC979-B237-E64B-A004-83EAB58E7F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03" r="20435"/>
          <a:stretch/>
        </p:blipFill>
        <p:spPr bwMode="auto">
          <a:xfrm>
            <a:off x="0" y="2415646"/>
            <a:ext cx="3945467" cy="3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a:extLst>
              <a:ext uri="{FF2B5EF4-FFF2-40B4-BE49-F238E27FC236}">
                <a16:creationId xmlns:a16="http://schemas.microsoft.com/office/drawing/2014/main" id="{E393B0C6-4DA0-864C-B9C4-AE45F3782C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01" r="14071"/>
          <a:stretch/>
        </p:blipFill>
        <p:spPr bwMode="auto">
          <a:xfrm>
            <a:off x="3945467" y="2415645"/>
            <a:ext cx="4097866" cy="3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a:extLst>
              <a:ext uri="{FF2B5EF4-FFF2-40B4-BE49-F238E27FC236}">
                <a16:creationId xmlns:a16="http://schemas.microsoft.com/office/drawing/2014/main" id="{05EC4F70-AEFB-E74D-9816-B953B6DB600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8155"/>
          <a:stretch/>
        </p:blipFill>
        <p:spPr bwMode="auto">
          <a:xfrm>
            <a:off x="8043332" y="2415646"/>
            <a:ext cx="4148667" cy="3392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群組 13">
            <a:extLst>
              <a:ext uri="{FF2B5EF4-FFF2-40B4-BE49-F238E27FC236}">
                <a16:creationId xmlns:a16="http://schemas.microsoft.com/office/drawing/2014/main" id="{5ED483B0-67AF-4244-B4DE-5169770E0853}"/>
              </a:ext>
            </a:extLst>
          </p:cNvPr>
          <p:cNvGrpSpPr/>
          <p:nvPr/>
        </p:nvGrpSpPr>
        <p:grpSpPr>
          <a:xfrm>
            <a:off x="2313789" y="1309014"/>
            <a:ext cx="7564423" cy="611790"/>
            <a:chOff x="781092" y="1406146"/>
            <a:chExt cx="4537420" cy="611790"/>
          </a:xfrm>
        </p:grpSpPr>
        <p:sp>
          <p:nvSpPr>
            <p:cNvPr id="15" name="圓角矩形 14">
              <a:extLst>
                <a:ext uri="{FF2B5EF4-FFF2-40B4-BE49-F238E27FC236}">
                  <a16:creationId xmlns:a16="http://schemas.microsoft.com/office/drawing/2014/main" id="{21ACA1EB-8B12-DD4B-BBF2-7294B71CE65E}"/>
                </a:ext>
              </a:extLst>
            </p:cNvPr>
            <p:cNvSpPr/>
            <p:nvPr/>
          </p:nvSpPr>
          <p:spPr>
            <a:xfrm>
              <a:off x="874158" y="1406146"/>
              <a:ext cx="4428287" cy="5847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b="1">
                <a:cs typeface="+mn-ea"/>
                <a:sym typeface="+mn-lt"/>
              </a:endParaRPr>
            </a:p>
          </p:txBody>
        </p:sp>
        <p:sp>
          <p:nvSpPr>
            <p:cNvPr id="16" name="文字方塊 15">
              <a:extLst>
                <a:ext uri="{FF2B5EF4-FFF2-40B4-BE49-F238E27FC236}">
                  <a16:creationId xmlns:a16="http://schemas.microsoft.com/office/drawing/2014/main" id="{3DD78C12-17CB-F846-9F3B-70F6C8DD81E9}"/>
                </a:ext>
              </a:extLst>
            </p:cNvPr>
            <p:cNvSpPr txBox="1"/>
            <p:nvPr/>
          </p:nvSpPr>
          <p:spPr>
            <a:xfrm>
              <a:off x="781092" y="1433161"/>
              <a:ext cx="4537420" cy="584775"/>
            </a:xfrm>
            <a:prstGeom prst="rect">
              <a:avLst/>
            </a:prstGeom>
            <a:noFill/>
          </p:spPr>
          <p:txBody>
            <a:bodyPr wrap="square" rtlCol="0">
              <a:spAutoFit/>
            </a:bodyPr>
            <a:lstStyle/>
            <a:p>
              <a:pPr algn="ctr"/>
              <a:r>
                <a:rPr lang="en-US" altLang="zh-TW" sz="3200" b="1" dirty="0">
                  <a:solidFill>
                    <a:schemeClr val="bg1"/>
                  </a:solidFill>
                  <a:cs typeface="+mn-ea"/>
                  <a:sym typeface="+mn-lt"/>
                </a:rPr>
                <a:t>EWS</a:t>
              </a:r>
              <a:r>
                <a:rPr lang="zh-CN" altLang="en-US" sz="3200" b="1" dirty="0">
                  <a:solidFill>
                    <a:schemeClr val="bg1"/>
                  </a:solidFill>
                  <a:cs typeface="+mn-ea"/>
                  <a:sym typeface="+mn-lt"/>
                </a:rPr>
                <a:t>平台推廣</a:t>
              </a:r>
              <a:r>
                <a:rPr lang="en-US" altLang="zh-TW" sz="3200" b="1" dirty="0">
                  <a:solidFill>
                    <a:schemeClr val="bg1"/>
                  </a:solidFill>
                  <a:cs typeface="+mn-ea"/>
                  <a:sym typeface="+mn-lt"/>
                </a:rPr>
                <a:t>&amp;</a:t>
              </a:r>
              <a:r>
                <a:rPr lang="zh-TW" altLang="en-US" sz="3200" b="1" dirty="0">
                  <a:solidFill>
                    <a:schemeClr val="bg1"/>
                  </a:solidFill>
                  <a:cs typeface="+mn-ea"/>
                  <a:sym typeface="+mn-lt"/>
                </a:rPr>
                <a:t>說帖寄送</a:t>
              </a:r>
              <a:endParaRPr lang="en-US" altLang="zh-TW" sz="3200" b="1" dirty="0">
                <a:solidFill>
                  <a:schemeClr val="bg1"/>
                </a:solidFill>
                <a:cs typeface="+mn-ea"/>
                <a:sym typeface="+mn-lt"/>
              </a:endParaRPr>
            </a:p>
          </p:txBody>
        </p:sp>
      </p:grpSp>
      <p:sp>
        <p:nvSpPr>
          <p:cNvPr id="18" name="矩形 17">
            <a:extLst>
              <a:ext uri="{FF2B5EF4-FFF2-40B4-BE49-F238E27FC236}">
                <a16:creationId xmlns:a16="http://schemas.microsoft.com/office/drawing/2014/main" id="{68C0AF22-D9C6-BA4A-BFFD-2A027192A2C7}"/>
              </a:ext>
            </a:extLst>
          </p:cNvPr>
          <p:cNvSpPr/>
          <p:nvPr/>
        </p:nvSpPr>
        <p:spPr>
          <a:xfrm>
            <a:off x="-1" y="2415642"/>
            <a:ext cx="12192001" cy="3392490"/>
          </a:xfrm>
          <a:prstGeom prst="rect">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2438" dirty="0">
              <a:cs typeface="+mn-ea"/>
              <a:sym typeface="+mn-lt"/>
            </a:endParaRPr>
          </a:p>
        </p:txBody>
      </p:sp>
      <p:sp>
        <p:nvSpPr>
          <p:cNvPr id="19" name="矩形 18">
            <a:extLst>
              <a:ext uri="{FF2B5EF4-FFF2-40B4-BE49-F238E27FC236}">
                <a16:creationId xmlns:a16="http://schemas.microsoft.com/office/drawing/2014/main" id="{3E5B95FC-996E-CA4D-962B-15315D476534}"/>
              </a:ext>
            </a:extLst>
          </p:cNvPr>
          <p:cNvSpPr/>
          <p:nvPr/>
        </p:nvSpPr>
        <p:spPr>
          <a:xfrm>
            <a:off x="484138" y="3935920"/>
            <a:ext cx="2954655" cy="461665"/>
          </a:xfrm>
          <a:prstGeom prst="rect">
            <a:avLst/>
          </a:prstGeom>
        </p:spPr>
        <p:txBody>
          <a:bodyPr wrap="none">
            <a:spAutoFit/>
          </a:bodyPr>
          <a:lstStyle/>
          <a:p>
            <a:r>
              <a:rPr lang="zh-TW" altLang="zh-TW" sz="2400" b="1" dirty="0">
                <a:solidFill>
                  <a:srgbClr val="FFFFFF"/>
                </a:solidFill>
                <a:cs typeface="+mn-ea"/>
                <a:sym typeface="+mn-lt"/>
              </a:rPr>
              <a:t>教育部部長民意信箱</a:t>
            </a:r>
            <a:endParaRPr lang="zh-TW" altLang="en-US" sz="2400" b="1" dirty="0">
              <a:solidFill>
                <a:srgbClr val="FFFFFF"/>
              </a:solidFill>
              <a:cs typeface="+mn-ea"/>
              <a:sym typeface="+mn-lt"/>
            </a:endParaRPr>
          </a:p>
        </p:txBody>
      </p:sp>
      <p:sp>
        <p:nvSpPr>
          <p:cNvPr id="20" name="矩形 19">
            <a:extLst>
              <a:ext uri="{FF2B5EF4-FFF2-40B4-BE49-F238E27FC236}">
                <a16:creationId xmlns:a16="http://schemas.microsoft.com/office/drawing/2014/main" id="{B6E59AC6-CABE-8D46-9766-B8CDC480F9B0}"/>
              </a:ext>
            </a:extLst>
          </p:cNvPr>
          <p:cNvSpPr/>
          <p:nvPr/>
        </p:nvSpPr>
        <p:spPr>
          <a:xfrm>
            <a:off x="4476176" y="3935919"/>
            <a:ext cx="3262432" cy="461665"/>
          </a:xfrm>
          <a:prstGeom prst="rect">
            <a:avLst/>
          </a:prstGeom>
        </p:spPr>
        <p:txBody>
          <a:bodyPr wrap="none">
            <a:spAutoFit/>
          </a:bodyPr>
          <a:lstStyle/>
          <a:p>
            <a:r>
              <a:rPr lang="zh-TW" altLang="zh-TW" sz="2400" b="1" dirty="0">
                <a:solidFill>
                  <a:srgbClr val="FFFFFF"/>
                </a:solidFill>
                <a:cs typeface="+mn-ea"/>
                <a:sym typeface="+mn-lt"/>
              </a:rPr>
              <a:t>行政院勞動部民意信箱</a:t>
            </a:r>
            <a:endParaRPr lang="zh-TW" altLang="en-US" sz="2400" b="1" dirty="0">
              <a:solidFill>
                <a:srgbClr val="FFFFFF"/>
              </a:solidFill>
              <a:cs typeface="+mn-ea"/>
              <a:sym typeface="+mn-lt"/>
            </a:endParaRPr>
          </a:p>
        </p:txBody>
      </p:sp>
      <p:sp>
        <p:nvSpPr>
          <p:cNvPr id="21" name="矩形 20">
            <a:extLst>
              <a:ext uri="{FF2B5EF4-FFF2-40B4-BE49-F238E27FC236}">
                <a16:creationId xmlns:a16="http://schemas.microsoft.com/office/drawing/2014/main" id="{6A3E92F9-004E-6B4B-AC6E-5A9447F0B987}"/>
              </a:ext>
            </a:extLst>
          </p:cNvPr>
          <p:cNvSpPr/>
          <p:nvPr/>
        </p:nvSpPr>
        <p:spPr>
          <a:xfrm>
            <a:off x="9132266" y="3925160"/>
            <a:ext cx="2339102" cy="461665"/>
          </a:xfrm>
          <a:prstGeom prst="rect">
            <a:avLst/>
          </a:prstGeom>
        </p:spPr>
        <p:txBody>
          <a:bodyPr wrap="none">
            <a:spAutoFit/>
          </a:bodyPr>
          <a:lstStyle/>
          <a:p>
            <a:r>
              <a:rPr lang="zh-TW" altLang="zh-TW" sz="2400" b="1" dirty="0">
                <a:solidFill>
                  <a:srgbClr val="FFFFFF"/>
                </a:solidFill>
                <a:cs typeface="+mn-ea"/>
                <a:sym typeface="+mn-lt"/>
              </a:rPr>
              <a:t>臺南市市長信箱</a:t>
            </a:r>
            <a:endParaRPr lang="zh-TW" altLang="en-US" sz="2400" b="1" dirty="0">
              <a:solidFill>
                <a:srgbClr val="FFFFFF"/>
              </a:solidFill>
              <a:cs typeface="+mn-ea"/>
              <a:sym typeface="+mn-lt"/>
            </a:endParaRPr>
          </a:p>
        </p:txBody>
      </p:sp>
    </p:spTree>
    <p:extLst>
      <p:ext uri="{BB962C8B-B14F-4D97-AF65-F5344CB8AC3E}">
        <p14:creationId xmlns:p14="http://schemas.microsoft.com/office/powerpoint/2010/main" val="53310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內容版面配置區 2">
            <a:extLst>
              <a:ext uri="{FF2B5EF4-FFF2-40B4-BE49-F238E27FC236}">
                <a16:creationId xmlns:a16="http://schemas.microsoft.com/office/drawing/2014/main" id="{4AD785FA-F293-024C-B4E3-0F3BAC3A477E}"/>
              </a:ext>
            </a:extLst>
          </p:cNvPr>
          <p:cNvSpPr>
            <a:spLocks noGrp="1"/>
          </p:cNvSpPr>
          <p:nvPr>
            <p:ph idx="1"/>
          </p:nvPr>
        </p:nvSpPr>
        <p:spPr>
          <a:xfrm>
            <a:off x="948267" y="1914948"/>
            <a:ext cx="10295467" cy="3733291"/>
          </a:xfrm>
        </p:spPr>
        <p:txBody>
          <a:bodyPr>
            <a:normAutofit/>
          </a:bodyPr>
          <a:lstStyle/>
          <a:p>
            <a:pPr marL="0" indent="0" algn="ctr">
              <a:lnSpc>
                <a:spcPct val="140000"/>
              </a:lnSpc>
              <a:buNone/>
            </a:pPr>
            <a:r>
              <a:rPr lang="zh-TW" altLang="en-US" sz="6600" b="1" spc="300" dirty="0">
                <a:solidFill>
                  <a:schemeClr val="bg2">
                    <a:lumMod val="25000"/>
                  </a:schemeClr>
                </a:solidFill>
                <a:cs typeface="+mn-ea"/>
                <a:sym typeface="+mn-lt"/>
              </a:rPr>
              <a:t>產學資訊更順暢</a:t>
            </a:r>
            <a:endParaRPr lang="en-US" altLang="zh-TW" sz="6600" b="1" spc="300" dirty="0">
              <a:solidFill>
                <a:schemeClr val="bg2">
                  <a:lumMod val="25000"/>
                </a:schemeClr>
              </a:solidFill>
              <a:cs typeface="+mn-ea"/>
              <a:sym typeface="+mn-lt"/>
            </a:endParaRPr>
          </a:p>
          <a:p>
            <a:pPr marL="0" indent="0" algn="ctr">
              <a:lnSpc>
                <a:spcPct val="140000"/>
              </a:lnSpc>
              <a:buNone/>
            </a:pPr>
            <a:r>
              <a:rPr lang="zh-TW" altLang="en-US" sz="6600" b="1" spc="300" dirty="0">
                <a:solidFill>
                  <a:schemeClr val="bg2">
                    <a:lumMod val="25000"/>
                  </a:schemeClr>
                </a:solidFill>
                <a:cs typeface="+mn-ea"/>
                <a:sym typeface="+mn-lt"/>
              </a:rPr>
              <a:t>青年志向不迷惘</a:t>
            </a:r>
          </a:p>
        </p:txBody>
      </p:sp>
      <p:grpSp>
        <p:nvGrpSpPr>
          <p:cNvPr id="9" name="组合 18">
            <a:extLst>
              <a:ext uri="{FF2B5EF4-FFF2-40B4-BE49-F238E27FC236}">
                <a16:creationId xmlns:a16="http://schemas.microsoft.com/office/drawing/2014/main" id="{3CDF871D-F0C6-A44F-BE63-045F61C43FDB}"/>
              </a:ext>
            </a:extLst>
          </p:cNvPr>
          <p:cNvGrpSpPr/>
          <p:nvPr/>
        </p:nvGrpSpPr>
        <p:grpSpPr>
          <a:xfrm flipH="1">
            <a:off x="0" y="0"/>
            <a:ext cx="1506144" cy="1079924"/>
            <a:chOff x="10688733" y="0"/>
            <a:chExt cx="1506144" cy="1079924"/>
          </a:xfrm>
        </p:grpSpPr>
        <p:sp>
          <p:nvSpPr>
            <p:cNvPr id="10" name="任意多边形 9">
              <a:extLst>
                <a:ext uri="{FF2B5EF4-FFF2-40B4-BE49-F238E27FC236}">
                  <a16:creationId xmlns:a16="http://schemas.microsoft.com/office/drawing/2014/main" id="{AE4708B8-27EB-3C42-A182-BCA2D17A326E}"/>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1" name="任意多边形 10">
              <a:extLst>
                <a:ext uri="{FF2B5EF4-FFF2-40B4-BE49-F238E27FC236}">
                  <a16:creationId xmlns:a16="http://schemas.microsoft.com/office/drawing/2014/main" id="{8EA096F0-4D70-D44F-9518-6E95A2355039}"/>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2" name="等腰三角形 11">
              <a:extLst>
                <a:ext uri="{FF2B5EF4-FFF2-40B4-BE49-F238E27FC236}">
                  <a16:creationId xmlns:a16="http://schemas.microsoft.com/office/drawing/2014/main" id="{D59A5A9F-BFF3-434C-9D33-C30B0EA7B0CA}"/>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3" name="文本框 6">
            <a:extLst>
              <a:ext uri="{FF2B5EF4-FFF2-40B4-BE49-F238E27FC236}">
                <a16:creationId xmlns:a16="http://schemas.microsoft.com/office/drawing/2014/main" id="{52B6FBA2-8F37-4841-B2A6-0D14BF3AA532}"/>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en-US" altLang="zh-TW" sz="2400" b="1" dirty="0">
                <a:solidFill>
                  <a:schemeClr val="accent1">
                    <a:lumMod val="75000"/>
                  </a:schemeClr>
                </a:solidFill>
                <a:cs typeface="+mn-ea"/>
                <a:sym typeface="+mn-lt"/>
              </a:rPr>
              <a:t>EWS</a:t>
            </a:r>
            <a:r>
              <a:rPr lang="zh-CN" altLang="en-US" sz="2400" b="1" dirty="0">
                <a:solidFill>
                  <a:schemeClr val="accent1">
                    <a:lumMod val="75000"/>
                  </a:schemeClr>
                </a:solidFill>
                <a:cs typeface="+mn-ea"/>
                <a:sym typeface="+mn-lt"/>
              </a:rPr>
              <a:t>平台目標</a:t>
            </a:r>
          </a:p>
        </p:txBody>
      </p:sp>
    </p:spTree>
    <p:extLst>
      <p:ext uri="{BB962C8B-B14F-4D97-AF65-F5344CB8AC3E}">
        <p14:creationId xmlns:p14="http://schemas.microsoft.com/office/powerpoint/2010/main" val="1067130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等腰三角形 72"/>
          <p:cNvSpPr/>
          <p:nvPr/>
        </p:nvSpPr>
        <p:spPr>
          <a:xfrm rot="9044306">
            <a:off x="11241086" y="4091705"/>
            <a:ext cx="170002" cy="146553"/>
          </a:xfrm>
          <a:prstGeom prst="triangle">
            <a:avLst/>
          </a:prstGeom>
          <a:solidFill>
            <a:srgbClr val="0CB692"/>
          </a:solidFill>
          <a:ln>
            <a:solidFill>
              <a:srgbClr val="0CB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74" name="等腰三角形 73"/>
          <p:cNvSpPr/>
          <p:nvPr/>
        </p:nvSpPr>
        <p:spPr>
          <a:xfrm rot="4836188">
            <a:off x="11395188" y="2857377"/>
            <a:ext cx="236683" cy="204036"/>
          </a:xfrm>
          <a:prstGeom prst="triangle">
            <a:avLst/>
          </a:prstGeom>
          <a:solidFill>
            <a:srgbClr val="0CB692"/>
          </a:solidFill>
          <a:ln>
            <a:solidFill>
              <a:srgbClr val="0CB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75" name="等腰三角形 74"/>
          <p:cNvSpPr/>
          <p:nvPr/>
        </p:nvSpPr>
        <p:spPr>
          <a:xfrm rot="4836188">
            <a:off x="11235406" y="3555778"/>
            <a:ext cx="236683" cy="204036"/>
          </a:xfrm>
          <a:prstGeom prst="triangle">
            <a:avLst/>
          </a:prstGeom>
          <a:solidFill>
            <a:srgbClr val="0CB692"/>
          </a:solidFill>
          <a:ln>
            <a:solidFill>
              <a:srgbClr val="0CB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nvGrpSpPr>
          <p:cNvPr id="6" name="组合 5"/>
          <p:cNvGrpSpPr/>
          <p:nvPr/>
        </p:nvGrpSpPr>
        <p:grpSpPr>
          <a:xfrm flipV="1">
            <a:off x="106812" y="2394855"/>
            <a:ext cx="5364692" cy="4077234"/>
            <a:chOff x="2576524" y="1970314"/>
            <a:chExt cx="6001366" cy="4561114"/>
          </a:xfrm>
        </p:grpSpPr>
        <p:sp>
          <p:nvSpPr>
            <p:cNvPr id="65" name="等腰三角形 64"/>
            <p:cNvSpPr/>
            <p:nvPr/>
          </p:nvSpPr>
          <p:spPr>
            <a:xfrm rot="10800000">
              <a:off x="3570462" y="1970314"/>
              <a:ext cx="5007428" cy="4316748"/>
            </a:xfrm>
            <a:prstGeom prst="triangle">
              <a:avLst/>
            </a:prstGeom>
            <a:noFill/>
            <a:ln>
              <a:solidFill>
                <a:srgbClr val="0CB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6" name="等腰三角形 65"/>
            <p:cNvSpPr/>
            <p:nvPr/>
          </p:nvSpPr>
          <p:spPr>
            <a:xfrm rot="10800000">
              <a:off x="2576524" y="2838169"/>
              <a:ext cx="427880" cy="368862"/>
            </a:xfrm>
            <a:prstGeom prst="triangle">
              <a:avLst/>
            </a:prstGeom>
            <a:solidFill>
              <a:srgbClr val="0CB692"/>
            </a:solidFill>
            <a:ln>
              <a:solidFill>
                <a:srgbClr val="0CB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7" name="等腰三角形 66"/>
            <p:cNvSpPr/>
            <p:nvPr/>
          </p:nvSpPr>
          <p:spPr>
            <a:xfrm rot="10800000">
              <a:off x="2777400" y="3667859"/>
              <a:ext cx="2759746" cy="2379091"/>
            </a:xfrm>
            <a:prstGeom prst="triangle">
              <a:avLst/>
            </a:prstGeom>
            <a:noFill/>
            <a:ln>
              <a:solidFill>
                <a:srgbClr val="0CB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8" name="等腰三角形 67"/>
            <p:cNvSpPr/>
            <p:nvPr/>
          </p:nvSpPr>
          <p:spPr>
            <a:xfrm rot="10800000">
              <a:off x="4942060" y="6131971"/>
              <a:ext cx="413658" cy="399457"/>
            </a:xfrm>
            <a:prstGeom prst="triangle">
              <a:avLst/>
            </a:prstGeom>
            <a:solidFill>
              <a:srgbClr val="0CB692"/>
            </a:solidFill>
            <a:ln>
              <a:solidFill>
                <a:srgbClr val="0CB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9" name="等腰三角形 68"/>
            <p:cNvSpPr/>
            <p:nvPr/>
          </p:nvSpPr>
          <p:spPr>
            <a:xfrm rot="10800000">
              <a:off x="6241382" y="4266573"/>
              <a:ext cx="427880" cy="368862"/>
            </a:xfrm>
            <a:prstGeom prst="triangle">
              <a:avLst/>
            </a:prstGeom>
            <a:solidFill>
              <a:srgbClr val="0CB692"/>
            </a:solidFill>
            <a:ln>
              <a:solidFill>
                <a:srgbClr val="0CB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70" name="等腰三角形 69"/>
            <p:cNvSpPr/>
            <p:nvPr/>
          </p:nvSpPr>
          <p:spPr>
            <a:xfrm rot="10800000">
              <a:off x="3425867" y="4188494"/>
              <a:ext cx="1462810" cy="1337820"/>
            </a:xfrm>
            <a:prstGeom prst="triangle">
              <a:avLst/>
            </a:prstGeom>
            <a:solidFill>
              <a:srgbClr val="516D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79" name="KSO_FT"/>
          <p:cNvSpPr>
            <a:spLocks noGrp="1"/>
          </p:cNvSpPr>
          <p:nvPr/>
        </p:nvSpPr>
        <p:spPr>
          <a:xfrm>
            <a:off x="4038547" y="6356352"/>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80" name="KSO_FN"/>
          <p:cNvSpPr>
            <a:spLocks noGrp="1"/>
          </p:cNvSpPr>
          <p:nvPr/>
        </p:nvSpPr>
        <p:spPr>
          <a:xfrm>
            <a:off x="8610547" y="63563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98BB862-31F9-4E79-AD8F-15F270DE74C8}" type="slidenum">
              <a:rPr lang="zh-CN" altLang="en-US" smtClean="0">
                <a:cs typeface="+mn-ea"/>
                <a:sym typeface="+mn-lt"/>
              </a:rPr>
              <a:pPr/>
              <a:t>40</a:t>
            </a:fld>
            <a:endParaRPr lang="zh-CN" altLang="en-US">
              <a:cs typeface="+mn-ea"/>
              <a:sym typeface="+mn-lt"/>
            </a:endParaRPr>
          </a:p>
        </p:txBody>
      </p:sp>
      <p:sp>
        <p:nvSpPr>
          <p:cNvPr id="83" name="任意多边形 82"/>
          <p:cNvSpPr/>
          <p:nvPr/>
        </p:nvSpPr>
        <p:spPr>
          <a:xfrm rot="10800000">
            <a:off x="9796758" y="-1"/>
            <a:ext cx="1981912" cy="1708545"/>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4" name="任意多边形 83"/>
          <p:cNvSpPr/>
          <p:nvPr/>
        </p:nvSpPr>
        <p:spPr>
          <a:xfrm rot="10800000">
            <a:off x="10557563" y="71201"/>
            <a:ext cx="1634490" cy="1757883"/>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5" name="等腰三角形 84"/>
          <p:cNvSpPr/>
          <p:nvPr/>
        </p:nvSpPr>
        <p:spPr>
          <a:xfrm rot="10800000">
            <a:off x="10824598" y="272314"/>
            <a:ext cx="1150082" cy="991450"/>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6" name="等腰三角形 85"/>
          <p:cNvSpPr/>
          <p:nvPr/>
        </p:nvSpPr>
        <p:spPr>
          <a:xfrm rot="10800000">
            <a:off x="10099375" y="1533913"/>
            <a:ext cx="537399" cy="463275"/>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7" name="等腰三角形 86"/>
          <p:cNvSpPr/>
          <p:nvPr/>
        </p:nvSpPr>
        <p:spPr>
          <a:xfrm rot="10800000">
            <a:off x="11675689" y="1953679"/>
            <a:ext cx="187125" cy="161315"/>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8" name="等腰三角形 87"/>
          <p:cNvSpPr/>
          <p:nvPr/>
        </p:nvSpPr>
        <p:spPr>
          <a:xfrm rot="10800000">
            <a:off x="10924617" y="2582852"/>
            <a:ext cx="230499" cy="198706"/>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9" name="等腰三角形 88"/>
          <p:cNvSpPr/>
          <p:nvPr/>
        </p:nvSpPr>
        <p:spPr>
          <a:xfrm rot="10800000">
            <a:off x="10922921" y="2071208"/>
            <a:ext cx="187125" cy="161315"/>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0" name="等腰三角形 89"/>
          <p:cNvSpPr/>
          <p:nvPr/>
        </p:nvSpPr>
        <p:spPr>
          <a:xfrm rot="10800000">
            <a:off x="11230640" y="2203504"/>
            <a:ext cx="325834" cy="280891"/>
          </a:xfrm>
          <a:prstGeom prst="triangle">
            <a:avLst/>
          </a:pr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1" name="等腰三角形 90"/>
          <p:cNvSpPr/>
          <p:nvPr/>
        </p:nvSpPr>
        <p:spPr>
          <a:xfrm rot="10800000">
            <a:off x="9655494" y="1054522"/>
            <a:ext cx="187125" cy="161315"/>
          </a:xfrm>
          <a:prstGeom prst="triangle">
            <a:avLst/>
          </a:pr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7" name="TextBox 26"/>
          <p:cNvSpPr txBox="1"/>
          <p:nvPr/>
        </p:nvSpPr>
        <p:spPr>
          <a:xfrm>
            <a:off x="3779445" y="2895776"/>
            <a:ext cx="7600950" cy="1015663"/>
          </a:xfrm>
          <a:prstGeom prst="rect">
            <a:avLst/>
          </a:prstGeom>
          <a:noFill/>
        </p:spPr>
        <p:txBody>
          <a:bodyPr wrap="square" rtlCol="0">
            <a:spAutoFit/>
          </a:bodyPr>
          <a:lstStyle/>
          <a:p>
            <a:pPr algn="ctr"/>
            <a:r>
              <a:rPr lang="zh-TW" altLang="en-US" sz="6000" b="1" dirty="0">
                <a:solidFill>
                  <a:schemeClr val="accent1">
                    <a:lumMod val="75000"/>
                  </a:schemeClr>
                </a:solidFill>
                <a:cs typeface="+mn-ea"/>
                <a:sym typeface="+mn-lt"/>
              </a:rPr>
              <a:t>謝謝大家的聆聽</a:t>
            </a:r>
            <a:endParaRPr lang="zh-CN" altLang="en-US" sz="6000" b="1" dirty="0">
              <a:solidFill>
                <a:schemeClr val="accent1">
                  <a:lumMod val="75000"/>
                </a:schemeClr>
              </a:solidFill>
              <a:cs typeface="+mn-ea"/>
              <a:sym typeface="+mn-lt"/>
            </a:endParaRPr>
          </a:p>
        </p:txBody>
      </p:sp>
      <p:sp>
        <p:nvSpPr>
          <p:cNvPr id="28" name="等腰三角形 69"/>
          <p:cNvSpPr/>
          <p:nvPr/>
        </p:nvSpPr>
        <p:spPr>
          <a:xfrm rot="10800000" flipV="1">
            <a:off x="618554" y="2966574"/>
            <a:ext cx="3663668" cy="3350625"/>
          </a:xfrm>
          <a:prstGeom prst="triangle">
            <a:avLst/>
          </a:prstGeom>
          <a:solidFill>
            <a:srgbClr val="516D82">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Tree>
    <p:extLst>
      <p:ext uri="{BB962C8B-B14F-4D97-AF65-F5344CB8AC3E}">
        <p14:creationId xmlns:p14="http://schemas.microsoft.com/office/powerpoint/2010/main" val="30296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H_Number_1"/>
          <p:cNvSpPr/>
          <p:nvPr/>
        </p:nvSpPr>
        <p:spPr>
          <a:xfrm>
            <a:off x="2512243" y="2337310"/>
            <a:ext cx="2184856" cy="218338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1500" b="1" dirty="0">
                <a:solidFill>
                  <a:schemeClr val="bg1"/>
                </a:solidFill>
                <a:cs typeface="+mn-ea"/>
                <a:sym typeface="+mn-lt"/>
              </a:rPr>
              <a:t>05</a:t>
            </a:r>
            <a:endParaRPr lang="zh-CN" altLang="en-US" sz="11500" b="1" dirty="0">
              <a:solidFill>
                <a:schemeClr val="bg1"/>
              </a:solidFill>
              <a:cs typeface="+mn-ea"/>
              <a:sym typeface="+mn-lt"/>
            </a:endParaRPr>
          </a:p>
        </p:txBody>
      </p:sp>
      <p:sp>
        <p:nvSpPr>
          <p:cNvPr id="22" name="MH_Entry_1"/>
          <p:cNvSpPr/>
          <p:nvPr/>
        </p:nvSpPr>
        <p:spPr>
          <a:xfrm>
            <a:off x="4875954" y="2340236"/>
            <a:ext cx="4803803" cy="845899"/>
          </a:xfrm>
          <a:prstGeom prst="roundRect">
            <a:avLst>
              <a:gd name="adj" fmla="val 0"/>
            </a:avLst>
          </a:prstGeom>
          <a:noFill/>
          <a:ln>
            <a:solidFill>
              <a:srgbClr val="50C8A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b="1" spc="200" dirty="0">
                <a:solidFill>
                  <a:schemeClr val="tx1">
                    <a:lumMod val="65000"/>
                    <a:lumOff val="35000"/>
                  </a:schemeClr>
                </a:solidFill>
                <a:cs typeface="+mn-ea"/>
                <a:sym typeface="+mn-lt"/>
              </a:rPr>
              <a:t>Q&amp;A</a:t>
            </a:r>
            <a:r>
              <a:rPr lang="zh-TW" altLang="en-US" sz="3200" b="1" spc="200" dirty="0">
                <a:solidFill>
                  <a:schemeClr val="tx1">
                    <a:lumMod val="65000"/>
                    <a:lumOff val="35000"/>
                  </a:schemeClr>
                </a:solidFill>
                <a:cs typeface="+mn-ea"/>
                <a:sym typeface="+mn-lt"/>
              </a:rPr>
              <a:t> </a:t>
            </a:r>
            <a:r>
              <a:rPr lang="zh-CN" altLang="en-US" sz="3200" b="1" spc="200" dirty="0">
                <a:solidFill>
                  <a:schemeClr val="tx1">
                    <a:lumMod val="65000"/>
                    <a:lumOff val="35000"/>
                  </a:schemeClr>
                </a:solidFill>
                <a:cs typeface="+mn-ea"/>
                <a:sym typeface="+mn-lt"/>
              </a:rPr>
              <a:t>附錄ㄧ</a:t>
            </a:r>
          </a:p>
        </p:txBody>
      </p:sp>
      <p:sp>
        <p:nvSpPr>
          <p:cNvPr id="23" name="矩形 22"/>
          <p:cNvSpPr/>
          <p:nvPr/>
        </p:nvSpPr>
        <p:spPr>
          <a:xfrm>
            <a:off x="4868697" y="3404567"/>
            <a:ext cx="4776507" cy="972961"/>
          </a:xfrm>
          <a:prstGeom prst="rect">
            <a:avLst/>
          </a:prstGeom>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buClr>
                <a:srgbClr val="00B050"/>
              </a:buClr>
              <a:buSzPct val="80000"/>
              <a:defRPr/>
            </a:pPr>
            <a:r>
              <a:rPr lang="zh-TW" altLang="en-US" sz="2000" b="1" dirty="0">
                <a:solidFill>
                  <a:schemeClr val="tx1">
                    <a:lumMod val="75000"/>
                    <a:lumOff val="25000"/>
                  </a:schemeClr>
                </a:solidFill>
                <a:cs typeface="+mn-ea"/>
                <a:sym typeface="+mn-lt"/>
              </a:rPr>
              <a:t>研究問題</a:t>
            </a:r>
            <a:endParaRPr lang="zh-CN" altLang="en-US" sz="2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48379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研究問題</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1029557"/>
            <a:ext cx="9697901" cy="31882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3600" b="1" dirty="0">
                <a:solidFill>
                  <a:schemeClr val="accent1">
                    <a:lumMod val="75000"/>
                  </a:schemeClr>
                </a:solidFill>
                <a:cs typeface="+mn-ea"/>
                <a:sym typeface="+mn-lt"/>
              </a:rPr>
              <a:t>產學資訊落差和產學落差的差別為何？</a:t>
            </a:r>
          </a:p>
          <a:p>
            <a:pPr marL="0" indent="0">
              <a:lnSpc>
                <a:spcPct val="150000"/>
              </a:lnSpc>
              <a:buNone/>
            </a:pPr>
            <a:r>
              <a:rPr lang="zh-TW" altLang="en-US" sz="2400" b="1" dirty="0">
                <a:solidFill>
                  <a:srgbClr val="35848A"/>
                </a:solidFill>
                <a:cs typeface="+mn-ea"/>
                <a:sym typeface="+mn-lt"/>
              </a:rPr>
              <a:t>產學落差：</a:t>
            </a:r>
            <a:endParaRPr lang="en-US" altLang="zh-TW" sz="2400" b="1" dirty="0">
              <a:solidFill>
                <a:srgbClr val="35848A"/>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學術與實務間有差距，導致學生在學校的學習與工作所需要具備的實際能力不同，因而不能學以致用</a:t>
            </a:r>
            <a:endParaRPr lang="zh-TW" altLang="en-US" sz="2400" b="1" dirty="0">
              <a:solidFill>
                <a:srgbClr val="35848A"/>
              </a:solidFill>
              <a:cs typeface="+mn-ea"/>
              <a:sym typeface="+mn-lt"/>
            </a:endParaRPr>
          </a:p>
        </p:txBody>
      </p:sp>
      <p:sp>
        <p:nvSpPr>
          <p:cNvPr id="11" name="內容版面配置區 2">
            <a:extLst>
              <a:ext uri="{FF2B5EF4-FFF2-40B4-BE49-F238E27FC236}">
                <a16:creationId xmlns:a16="http://schemas.microsoft.com/office/drawing/2014/main" id="{AA538546-B08D-324F-91B6-8D2A4B12545E}"/>
              </a:ext>
            </a:extLst>
          </p:cNvPr>
          <p:cNvSpPr txBox="1">
            <a:spLocks/>
          </p:cNvSpPr>
          <p:nvPr/>
        </p:nvSpPr>
        <p:spPr>
          <a:xfrm>
            <a:off x="673650" y="4427741"/>
            <a:ext cx="9697901" cy="26726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2400" b="1" dirty="0">
                <a:solidFill>
                  <a:schemeClr val="accent1">
                    <a:lumMod val="75000"/>
                  </a:schemeClr>
                </a:solidFill>
                <a:cs typeface="+mn-ea"/>
                <a:sym typeface="+mn-lt"/>
              </a:rPr>
              <a:t>產學資訊落差：</a:t>
            </a:r>
            <a:endParaRPr kumimoji="1" lang="en-US" altLang="zh-TW" sz="2400" b="1" dirty="0">
              <a:solidFill>
                <a:schemeClr val="accent1">
                  <a:lumMod val="75000"/>
                </a:schemeClr>
              </a:solidFill>
              <a:cs typeface="+mn-ea"/>
              <a:sym typeface="+mn-lt"/>
            </a:endParaRPr>
          </a:p>
          <a:p>
            <a:pPr marL="0" indent="0">
              <a:lnSpc>
                <a:spcPct val="150000"/>
              </a:lnSpc>
              <a:buNone/>
            </a:pPr>
            <a:r>
              <a:rPr kumimoji="1" lang="zh-TW" altLang="en-US" sz="2400" b="1" dirty="0">
                <a:solidFill>
                  <a:schemeClr val="tx1">
                    <a:lumMod val="75000"/>
                    <a:lumOff val="25000"/>
                  </a:schemeClr>
                </a:solidFill>
                <a:cs typeface="+mn-ea"/>
                <a:sym typeface="+mn-lt"/>
              </a:rPr>
              <a:t>學生因為和職場資訊不對等而誤入工作，浪費學生時間，也讓事業單位浪費栽培資源</a:t>
            </a:r>
          </a:p>
        </p:txBody>
      </p:sp>
    </p:spTree>
    <p:extLst>
      <p:ext uri="{BB962C8B-B14F-4D97-AF65-F5344CB8AC3E}">
        <p14:creationId xmlns:p14="http://schemas.microsoft.com/office/powerpoint/2010/main" val="395474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研究問題</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1079924"/>
            <a:ext cx="10844700" cy="51239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3600" b="1" dirty="0">
                <a:solidFill>
                  <a:schemeClr val="accent1">
                    <a:lumMod val="75000"/>
                  </a:schemeClr>
                </a:solidFill>
                <a:cs typeface="+mn-ea"/>
                <a:sym typeface="+mn-lt"/>
              </a:rPr>
              <a:t>為什麼是大學教育出現問題，卻把目標設定在「資訊」方面的落差？</a:t>
            </a:r>
            <a:endParaRPr lang="en-US" altLang="zh-TW" sz="2000" b="1" dirty="0">
              <a:solidFill>
                <a:srgbClr val="35848A"/>
              </a:solidFill>
              <a:cs typeface="+mn-ea"/>
              <a:sym typeface="+mn-lt"/>
            </a:endParaRPr>
          </a:p>
          <a:p>
            <a:pPr marL="0" indent="0">
              <a:lnSpc>
                <a:spcPct val="150000"/>
              </a:lnSpc>
              <a:buNone/>
            </a:pPr>
            <a:r>
              <a:rPr lang="en-US" altLang="zh-TW" sz="2000" b="1" dirty="0">
                <a:solidFill>
                  <a:srgbClr val="35848A"/>
                </a:solidFill>
                <a:cs typeface="+mn-ea"/>
                <a:sym typeface="+mn-lt"/>
              </a:rPr>
              <a:t>Yes123</a:t>
            </a:r>
            <a:r>
              <a:rPr lang="zh-TW" altLang="en-US" sz="2000" b="1" dirty="0">
                <a:solidFill>
                  <a:srgbClr val="35848A"/>
                </a:solidFill>
                <a:cs typeface="+mn-ea"/>
                <a:sym typeface="+mn-lt"/>
              </a:rPr>
              <a:t>求職網 </a:t>
            </a:r>
            <a:endParaRPr lang="en-US" altLang="zh-TW" sz="2000" b="1" dirty="0">
              <a:solidFill>
                <a:srgbClr val="35848A"/>
              </a:solidFill>
              <a:cs typeface="+mn-ea"/>
              <a:sym typeface="+mn-lt"/>
            </a:endParaRPr>
          </a:p>
          <a:p>
            <a:pPr marL="0" indent="0">
              <a:lnSpc>
                <a:spcPct val="150000"/>
              </a:lnSpc>
              <a:buNone/>
            </a:pPr>
            <a:r>
              <a:rPr lang="zh-TW" altLang="en-US" sz="2000" b="1" dirty="0">
                <a:solidFill>
                  <a:schemeClr val="tx1">
                    <a:lumMod val="75000"/>
                    <a:lumOff val="25000"/>
                  </a:schemeClr>
                </a:solidFill>
                <a:cs typeface="+mn-ea"/>
                <a:sym typeface="+mn-lt"/>
              </a:rPr>
              <a:t>新鮮人待業痛苦與開心上工調查，</a:t>
            </a:r>
            <a:r>
              <a:rPr lang="en-US" altLang="zh-TW" sz="2000" b="1" dirty="0">
                <a:solidFill>
                  <a:schemeClr val="tx1">
                    <a:lumMod val="75000"/>
                    <a:lumOff val="25000"/>
                  </a:schemeClr>
                </a:solidFill>
                <a:cs typeface="+mn-ea"/>
                <a:sym typeface="+mn-lt"/>
              </a:rPr>
              <a:t>37.2%</a:t>
            </a:r>
            <a:r>
              <a:rPr lang="zh-TW" altLang="en-US" sz="2000" b="1" dirty="0">
                <a:solidFill>
                  <a:schemeClr val="tx1">
                    <a:lumMod val="75000"/>
                    <a:lumOff val="25000"/>
                  </a:schemeClr>
                </a:solidFill>
                <a:cs typeface="+mn-ea"/>
                <a:sym typeface="+mn-lt"/>
              </a:rPr>
              <a:t>新鮮人在求職時感到「沒有任何方向感」，大學生對於未來職涯工作上了解度並不高</a:t>
            </a:r>
            <a:endParaRPr lang="en-US" altLang="zh-TW" sz="2000" b="1" dirty="0">
              <a:solidFill>
                <a:schemeClr val="tx1">
                  <a:lumMod val="75000"/>
                  <a:lumOff val="25000"/>
                </a:schemeClr>
              </a:solidFill>
              <a:cs typeface="+mn-ea"/>
              <a:sym typeface="+mn-lt"/>
            </a:endParaRPr>
          </a:p>
          <a:p>
            <a:pPr marL="0" indent="0">
              <a:lnSpc>
                <a:spcPct val="150000"/>
              </a:lnSpc>
              <a:buNone/>
            </a:pPr>
            <a:r>
              <a:rPr lang="zh-TW" altLang="en-US" sz="2000" b="1" dirty="0">
                <a:solidFill>
                  <a:srgbClr val="35848A"/>
                </a:solidFill>
                <a:cs typeface="+mn-ea"/>
                <a:sym typeface="+mn-lt"/>
              </a:rPr>
              <a:t>大學法</a:t>
            </a:r>
            <a:endParaRPr lang="en-US" altLang="zh-TW" sz="2000" b="1" dirty="0">
              <a:solidFill>
                <a:srgbClr val="35848A"/>
              </a:solidFill>
              <a:cs typeface="+mn-ea"/>
              <a:sym typeface="+mn-lt"/>
            </a:endParaRPr>
          </a:p>
          <a:p>
            <a:pPr marL="0" indent="0">
              <a:lnSpc>
                <a:spcPct val="150000"/>
              </a:lnSpc>
              <a:buNone/>
            </a:pPr>
            <a:r>
              <a:rPr lang="zh-TW" altLang="en-US" sz="2000" b="1" dirty="0">
                <a:solidFill>
                  <a:schemeClr val="tx1">
                    <a:lumMod val="75000"/>
                    <a:lumOff val="25000"/>
                  </a:schemeClr>
                </a:solidFill>
                <a:cs typeface="+mn-ea"/>
                <a:sym typeface="+mn-lt"/>
              </a:rPr>
              <a:t>大學自治，政府難以整合大學教育</a:t>
            </a:r>
            <a:endParaRPr lang="en-US" altLang="zh-TW" sz="2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3609478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研究問題</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1029556"/>
            <a:ext cx="10844700" cy="52334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3600" b="1" dirty="0">
                <a:solidFill>
                  <a:schemeClr val="accent1">
                    <a:lumMod val="75000"/>
                  </a:schemeClr>
                </a:solidFill>
                <a:cs typeface="+mn-ea"/>
                <a:sym typeface="+mn-lt"/>
              </a:rPr>
              <a:t>大學生迷惘帶來的實質教育問題是什麼？</a:t>
            </a:r>
          </a:p>
          <a:p>
            <a:pPr marL="0" indent="0">
              <a:lnSpc>
                <a:spcPct val="150000"/>
              </a:lnSpc>
              <a:buNone/>
            </a:pPr>
            <a:r>
              <a:rPr lang="en-US" altLang="zh-TW" sz="2400" b="1" dirty="0">
                <a:solidFill>
                  <a:srgbClr val="35848A"/>
                </a:solidFill>
                <a:cs typeface="+mn-ea"/>
                <a:sym typeface="+mn-lt"/>
              </a:rPr>
              <a:t>«</a:t>
            </a:r>
            <a:r>
              <a:rPr lang="zh-TW" altLang="en-US" sz="2400" b="1" dirty="0">
                <a:solidFill>
                  <a:srgbClr val="35848A"/>
                </a:solidFill>
                <a:cs typeface="+mn-ea"/>
                <a:sym typeface="+mn-lt"/>
              </a:rPr>
              <a:t>天下</a:t>
            </a:r>
            <a:r>
              <a:rPr lang="en-US" altLang="zh-TW" sz="2400" b="1" dirty="0">
                <a:solidFill>
                  <a:srgbClr val="35848A"/>
                </a:solidFill>
                <a:cs typeface="+mn-ea"/>
                <a:sym typeface="+mn-lt"/>
              </a:rPr>
              <a:t>»</a:t>
            </a:r>
            <a:r>
              <a:rPr lang="zh-TW" altLang="en-US" sz="2400" b="1" dirty="0">
                <a:solidFill>
                  <a:srgbClr val="35848A"/>
                </a:solidFill>
                <a:cs typeface="+mn-ea"/>
                <a:sym typeface="+mn-lt"/>
              </a:rPr>
              <a:t> 雜誌 </a:t>
            </a:r>
            <a:r>
              <a:rPr lang="en-US" altLang="zh-TW" sz="2400" b="1" dirty="0">
                <a:solidFill>
                  <a:srgbClr val="35848A"/>
                </a:solidFill>
                <a:cs typeface="+mn-ea"/>
                <a:sym typeface="+mn-lt"/>
              </a:rPr>
              <a:t>—</a:t>
            </a:r>
            <a:r>
              <a:rPr lang="zh-TW" altLang="en-US" sz="2400" b="1" dirty="0">
                <a:solidFill>
                  <a:srgbClr val="35848A"/>
                </a:solidFill>
                <a:cs typeface="+mn-ea"/>
                <a:sym typeface="+mn-lt"/>
              </a:rPr>
              <a:t> 大學生準備度調查</a:t>
            </a:r>
            <a:endParaRPr lang="en-US" altLang="zh-TW" sz="2400" b="1" dirty="0">
              <a:solidFill>
                <a:srgbClr val="35848A"/>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高達將近九成的學生對於未來職場競爭感到焦慮</a:t>
            </a:r>
            <a:endParaRPr lang="zh-TW" altLang="en-US" sz="2400" b="1" dirty="0">
              <a:solidFill>
                <a:srgbClr val="35848A"/>
              </a:solidFill>
              <a:cs typeface="+mn-ea"/>
              <a:sym typeface="+mn-lt"/>
            </a:endParaRPr>
          </a:p>
        </p:txBody>
      </p:sp>
      <p:sp>
        <p:nvSpPr>
          <p:cNvPr id="11" name="內容版面配置區 2">
            <a:extLst>
              <a:ext uri="{FF2B5EF4-FFF2-40B4-BE49-F238E27FC236}">
                <a16:creationId xmlns:a16="http://schemas.microsoft.com/office/drawing/2014/main" id="{AA538546-B08D-324F-91B6-8D2A4B12545E}"/>
              </a:ext>
            </a:extLst>
          </p:cNvPr>
          <p:cNvSpPr txBox="1">
            <a:spLocks/>
          </p:cNvSpPr>
          <p:nvPr/>
        </p:nvSpPr>
        <p:spPr>
          <a:xfrm>
            <a:off x="673650" y="3695500"/>
            <a:ext cx="10844700" cy="23694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2400" b="1" dirty="0">
                <a:solidFill>
                  <a:schemeClr val="accent1">
                    <a:lumMod val="75000"/>
                  </a:schemeClr>
                </a:solidFill>
                <a:cs typeface="+mn-ea"/>
                <a:sym typeface="+mn-lt"/>
              </a:rPr>
              <a:t>勞動部 </a:t>
            </a:r>
            <a:r>
              <a:rPr kumimoji="1" lang="en-US" altLang="zh-TW" sz="2400" b="1" dirty="0">
                <a:solidFill>
                  <a:schemeClr val="accent1">
                    <a:lumMod val="75000"/>
                  </a:schemeClr>
                </a:solidFill>
                <a:cs typeface="+mn-ea"/>
                <a:sym typeface="+mn-lt"/>
              </a:rPr>
              <a:t>—</a:t>
            </a:r>
            <a:r>
              <a:rPr kumimoji="1" lang="zh-TW" altLang="en-US" sz="2400" b="1" dirty="0">
                <a:solidFill>
                  <a:schemeClr val="accent1">
                    <a:lumMod val="75000"/>
                  </a:schemeClr>
                </a:solidFill>
                <a:cs typeface="+mn-ea"/>
                <a:sym typeface="+mn-lt"/>
              </a:rPr>
              <a:t> </a:t>
            </a:r>
            <a:r>
              <a:rPr kumimoji="1" lang="zh-TW" altLang="en-US" sz="2400" b="1" dirty="0">
                <a:solidFill>
                  <a:srgbClr val="35848A"/>
                </a:solidFill>
                <a:cs typeface="+mn-ea"/>
                <a:sym typeface="+mn-lt"/>
              </a:rPr>
              <a:t>新鮮人對於職場感到焦慮之原因調查</a:t>
            </a:r>
            <a:endParaRPr kumimoji="1" lang="en-US" altLang="zh-TW" sz="2400" b="1" dirty="0">
              <a:solidFill>
                <a:srgbClr val="35848A"/>
              </a:solidFill>
              <a:cs typeface="+mn-ea"/>
              <a:sym typeface="+mn-lt"/>
            </a:endParaRPr>
          </a:p>
          <a:p>
            <a:pPr marL="0" indent="0">
              <a:lnSpc>
                <a:spcPct val="150000"/>
              </a:lnSpc>
              <a:buNone/>
            </a:pPr>
            <a:r>
              <a:rPr kumimoji="1" lang="zh-TW" altLang="en-US" sz="2400" b="1" dirty="0">
                <a:solidFill>
                  <a:schemeClr val="tx1">
                    <a:lumMod val="75000"/>
                    <a:lumOff val="25000"/>
                  </a:schemeClr>
                </a:solidFill>
                <a:cs typeface="+mn-ea"/>
                <a:sym typeface="+mn-lt"/>
              </a:rPr>
              <a:t>最高：不知道自己適合什麼工作（</a:t>
            </a:r>
            <a:r>
              <a:rPr kumimoji="1" lang="en-US" altLang="zh-TW" sz="2400" b="1" dirty="0">
                <a:solidFill>
                  <a:schemeClr val="tx1">
                    <a:lumMod val="75000"/>
                    <a:lumOff val="25000"/>
                  </a:schemeClr>
                </a:solidFill>
                <a:cs typeface="+mn-ea"/>
                <a:sym typeface="+mn-lt"/>
              </a:rPr>
              <a:t>56.78%</a:t>
            </a:r>
            <a:r>
              <a:rPr kumimoji="1" lang="zh-TW" altLang="en-US" sz="2400" b="1" dirty="0">
                <a:solidFill>
                  <a:schemeClr val="tx1">
                    <a:lumMod val="75000"/>
                    <a:lumOff val="25000"/>
                  </a:schemeClr>
                </a:solidFill>
                <a:cs typeface="+mn-ea"/>
                <a:sym typeface="+mn-lt"/>
              </a:rPr>
              <a:t>）</a:t>
            </a:r>
            <a:endParaRPr kumimoji="1" lang="en-US" altLang="zh-TW" sz="2400" b="1" dirty="0">
              <a:solidFill>
                <a:schemeClr val="tx1">
                  <a:lumMod val="75000"/>
                  <a:lumOff val="25000"/>
                </a:schemeClr>
              </a:solidFill>
              <a:cs typeface="+mn-ea"/>
              <a:sym typeface="+mn-lt"/>
            </a:endParaRPr>
          </a:p>
          <a:p>
            <a:pPr marL="0" indent="0">
              <a:lnSpc>
                <a:spcPct val="150000"/>
              </a:lnSpc>
              <a:buNone/>
            </a:pPr>
            <a:r>
              <a:rPr kumimoji="1" lang="zh-TW" altLang="en-US" sz="2400" b="1" dirty="0">
                <a:solidFill>
                  <a:schemeClr val="tx1">
                    <a:lumMod val="75000"/>
                    <a:lumOff val="25000"/>
                  </a:schemeClr>
                </a:solidFill>
                <a:cs typeface="+mn-ea"/>
                <a:sym typeface="+mn-lt"/>
              </a:rPr>
              <a:t>次高：擔心能力不足以應付工作所需（</a:t>
            </a:r>
            <a:r>
              <a:rPr kumimoji="1" lang="en-US" altLang="zh-TW" sz="2400" b="1" dirty="0">
                <a:solidFill>
                  <a:schemeClr val="tx1">
                    <a:lumMod val="75000"/>
                    <a:lumOff val="25000"/>
                  </a:schemeClr>
                </a:solidFill>
                <a:cs typeface="+mn-ea"/>
                <a:sym typeface="+mn-lt"/>
              </a:rPr>
              <a:t>50.28%</a:t>
            </a:r>
            <a:r>
              <a:rPr kumimoji="1" lang="zh-TW" altLang="en-US" sz="2400" b="1" dirty="0">
                <a:solidFill>
                  <a:schemeClr val="tx1">
                    <a:lumMod val="75000"/>
                    <a:lumOff val="25000"/>
                  </a:schemeClr>
                </a:solidFill>
                <a:cs typeface="+mn-ea"/>
                <a:sym typeface="+mn-lt"/>
              </a:rPr>
              <a:t>）</a:t>
            </a:r>
            <a:endParaRPr kumimoji="1" lang="en-US" altLang="zh-TW" sz="24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56685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研究問題</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1029557"/>
            <a:ext cx="10844700" cy="10773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3600" b="1" dirty="0">
                <a:solidFill>
                  <a:schemeClr val="accent1">
                    <a:lumMod val="75000"/>
                  </a:schemeClr>
                </a:solidFill>
                <a:cs typeface="+mn-ea"/>
                <a:sym typeface="+mn-lt"/>
              </a:rPr>
              <a:t>大學生迷惘帶來的實質教育問題是什麼？</a:t>
            </a:r>
          </a:p>
          <a:p>
            <a:pPr marL="0" indent="0">
              <a:lnSpc>
                <a:spcPct val="150000"/>
              </a:lnSpc>
              <a:buNone/>
            </a:pPr>
            <a:r>
              <a:rPr lang="zh-TW" altLang="en-US" sz="2400" b="1" dirty="0">
                <a:solidFill>
                  <a:srgbClr val="35848A"/>
                </a:solidFill>
                <a:cs typeface="+mn-ea"/>
                <a:sym typeface="+mn-lt"/>
              </a:rPr>
              <a:t>惡行循環</a:t>
            </a:r>
            <a:endParaRPr lang="en-US" altLang="zh-TW" sz="2400" b="1" dirty="0">
              <a:solidFill>
                <a:srgbClr val="35848A"/>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學生對學習興致缺缺，翹課、上課滑手機等行為</a:t>
            </a:r>
            <a:endParaRPr lang="en-US" altLang="zh-TW" sz="2400" b="1" dirty="0">
              <a:solidFill>
                <a:schemeClr val="tx1">
                  <a:lumMod val="75000"/>
                  <a:lumOff val="25000"/>
                </a:schemeClr>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教授喪失教學熱忱</a:t>
            </a:r>
          </a:p>
        </p:txBody>
      </p:sp>
    </p:spTree>
    <p:extLst>
      <p:ext uri="{BB962C8B-B14F-4D97-AF65-F5344CB8AC3E}">
        <p14:creationId xmlns:p14="http://schemas.microsoft.com/office/powerpoint/2010/main" val="4211515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H_Number_1"/>
          <p:cNvSpPr/>
          <p:nvPr/>
        </p:nvSpPr>
        <p:spPr>
          <a:xfrm>
            <a:off x="2512243" y="2337310"/>
            <a:ext cx="2184856" cy="218338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1500" b="1" dirty="0">
                <a:solidFill>
                  <a:schemeClr val="bg1"/>
                </a:solidFill>
                <a:cs typeface="+mn-ea"/>
                <a:sym typeface="+mn-lt"/>
              </a:rPr>
              <a:t>0</a:t>
            </a:r>
            <a:r>
              <a:rPr lang="en-US" altLang="zh-TW" sz="11500" b="1" dirty="0">
                <a:solidFill>
                  <a:schemeClr val="bg1"/>
                </a:solidFill>
                <a:cs typeface="+mn-ea"/>
                <a:sym typeface="+mn-lt"/>
              </a:rPr>
              <a:t>6</a:t>
            </a:r>
            <a:endParaRPr lang="zh-CN" altLang="en-US" sz="11500" b="1" dirty="0">
              <a:solidFill>
                <a:schemeClr val="bg1"/>
              </a:solidFill>
              <a:cs typeface="+mn-ea"/>
              <a:sym typeface="+mn-lt"/>
            </a:endParaRPr>
          </a:p>
        </p:txBody>
      </p:sp>
      <p:sp>
        <p:nvSpPr>
          <p:cNvPr id="22" name="MH_Entry_1"/>
          <p:cNvSpPr/>
          <p:nvPr/>
        </p:nvSpPr>
        <p:spPr>
          <a:xfrm>
            <a:off x="4875954" y="2340236"/>
            <a:ext cx="4803803" cy="845899"/>
          </a:xfrm>
          <a:prstGeom prst="roundRect">
            <a:avLst>
              <a:gd name="adj" fmla="val 0"/>
            </a:avLst>
          </a:prstGeom>
          <a:noFill/>
          <a:ln>
            <a:solidFill>
              <a:srgbClr val="50C8A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b="1" spc="200" dirty="0">
                <a:solidFill>
                  <a:schemeClr val="tx1">
                    <a:lumMod val="65000"/>
                    <a:lumOff val="35000"/>
                  </a:schemeClr>
                </a:solidFill>
                <a:cs typeface="+mn-ea"/>
                <a:sym typeface="+mn-lt"/>
              </a:rPr>
              <a:t>Q&amp;A</a:t>
            </a:r>
            <a:r>
              <a:rPr lang="zh-TW" altLang="en-US" sz="3200" b="1" spc="200" dirty="0">
                <a:solidFill>
                  <a:schemeClr val="tx1">
                    <a:lumMod val="65000"/>
                    <a:lumOff val="35000"/>
                  </a:schemeClr>
                </a:solidFill>
                <a:cs typeface="+mn-ea"/>
                <a:sym typeface="+mn-lt"/>
              </a:rPr>
              <a:t> </a:t>
            </a:r>
            <a:r>
              <a:rPr lang="zh-CN" altLang="en-US" sz="3200" b="1" spc="200" dirty="0">
                <a:solidFill>
                  <a:schemeClr val="tx1">
                    <a:lumMod val="65000"/>
                    <a:lumOff val="35000"/>
                  </a:schemeClr>
                </a:solidFill>
                <a:cs typeface="+mn-ea"/>
                <a:sym typeface="+mn-lt"/>
              </a:rPr>
              <a:t>附錄二</a:t>
            </a:r>
          </a:p>
        </p:txBody>
      </p:sp>
      <p:sp>
        <p:nvSpPr>
          <p:cNvPr id="23" name="矩形 22"/>
          <p:cNvSpPr/>
          <p:nvPr/>
        </p:nvSpPr>
        <p:spPr>
          <a:xfrm>
            <a:off x="4868697" y="3404567"/>
            <a:ext cx="4776507" cy="972961"/>
          </a:xfrm>
          <a:prstGeom prst="rect">
            <a:avLst/>
          </a:prstGeom>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buClr>
                <a:srgbClr val="00B050"/>
              </a:buClr>
              <a:buSzPct val="80000"/>
              <a:defRPr/>
            </a:pPr>
            <a:r>
              <a:rPr lang="zh-TW" altLang="en-US" sz="2000" b="1" dirty="0">
                <a:solidFill>
                  <a:schemeClr val="tx1">
                    <a:lumMod val="75000"/>
                    <a:lumOff val="25000"/>
                  </a:schemeClr>
                </a:solidFill>
                <a:cs typeface="+mn-ea"/>
                <a:sym typeface="+mn-lt"/>
              </a:rPr>
              <a:t>平台成效</a:t>
            </a:r>
            <a:endParaRPr lang="zh-CN" altLang="en-US" sz="2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81163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平台成效</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1046236"/>
            <a:ext cx="10844700" cy="59223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3600" b="1" dirty="0">
                <a:solidFill>
                  <a:schemeClr val="accent1">
                    <a:lumMod val="75000"/>
                  </a:schemeClr>
                </a:solidFill>
                <a:cs typeface="+mn-ea"/>
                <a:sym typeface="+mn-lt"/>
              </a:rPr>
              <a:t>如何確保分享內容的品質？</a:t>
            </a:r>
          </a:p>
          <a:p>
            <a:pPr marL="0" indent="0">
              <a:lnSpc>
                <a:spcPct val="150000"/>
              </a:lnSpc>
              <a:buNone/>
            </a:pPr>
            <a:r>
              <a:rPr lang="zh-TW" altLang="en-US" sz="2400" b="1" dirty="0">
                <a:solidFill>
                  <a:srgbClr val="35848A"/>
                </a:solidFill>
                <a:cs typeface="+mn-ea"/>
                <a:sym typeface="+mn-lt"/>
              </a:rPr>
              <a:t>分享者品質篩選方式</a:t>
            </a:r>
            <a:endParaRPr lang="en-US" altLang="zh-TW" sz="2400" b="1" dirty="0">
              <a:solidFill>
                <a:srgbClr val="35848A"/>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經歷、履歷，以及在工作上所帶來的成就</a:t>
            </a:r>
            <a:endParaRPr lang="en-US" altLang="zh-TW" sz="2400" b="1" dirty="0">
              <a:solidFill>
                <a:schemeClr val="tx1">
                  <a:lumMod val="75000"/>
                  <a:lumOff val="25000"/>
                </a:schemeClr>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設定一套分享內容的</a:t>
            </a:r>
            <a:r>
              <a:rPr lang="en-US" altLang="zh-TW" sz="2400" b="1" dirty="0">
                <a:solidFill>
                  <a:schemeClr val="tx1">
                    <a:lumMod val="75000"/>
                    <a:lumOff val="25000"/>
                  </a:schemeClr>
                </a:solidFill>
                <a:cs typeface="+mn-ea"/>
                <a:sym typeface="+mn-lt"/>
              </a:rPr>
              <a:t>SOP</a:t>
            </a:r>
            <a:r>
              <a:rPr lang="zh-TW" altLang="en-US" sz="2400" b="1" dirty="0">
                <a:solidFill>
                  <a:schemeClr val="tx1">
                    <a:lumMod val="75000"/>
                    <a:lumOff val="25000"/>
                  </a:schemeClr>
                </a:solidFill>
                <a:cs typeface="+mn-ea"/>
                <a:sym typeface="+mn-lt"/>
              </a:rPr>
              <a:t>：</a:t>
            </a:r>
            <a:endParaRPr lang="en-US" altLang="zh-TW" sz="2400" b="1" dirty="0">
              <a:solidFill>
                <a:schemeClr val="tx1">
                  <a:lumMod val="75000"/>
                  <a:lumOff val="25000"/>
                </a:schemeClr>
              </a:solidFill>
              <a:cs typeface="+mn-ea"/>
              <a:sym typeface="+mn-lt"/>
            </a:endParaRPr>
          </a:p>
          <a:p>
            <a:pPr marL="0" indent="0">
              <a:lnSpc>
                <a:spcPct val="150000"/>
              </a:lnSpc>
              <a:buNone/>
            </a:pPr>
            <a:r>
              <a:rPr lang="zh-TW" altLang="en-US" sz="1800" b="1" dirty="0">
                <a:solidFill>
                  <a:schemeClr val="tx1">
                    <a:lumMod val="75000"/>
                    <a:lumOff val="25000"/>
                  </a:schemeClr>
                </a:solidFill>
                <a:cs typeface="+mn-ea"/>
                <a:sym typeface="+mn-lt"/>
              </a:rPr>
              <a:t>分享者自我介紹（學歷、職涯背景、成就）</a:t>
            </a:r>
          </a:p>
          <a:p>
            <a:pPr marL="0" indent="0">
              <a:lnSpc>
                <a:spcPct val="150000"/>
              </a:lnSpc>
              <a:buNone/>
            </a:pPr>
            <a:r>
              <a:rPr lang="zh-TW" altLang="en-US" sz="1800" b="1" dirty="0">
                <a:solidFill>
                  <a:schemeClr val="tx1">
                    <a:lumMod val="75000"/>
                    <a:lumOff val="25000"/>
                  </a:schemeClr>
                </a:solidFill>
                <a:cs typeface="+mn-ea"/>
                <a:sym typeface="+mn-lt"/>
              </a:rPr>
              <a:t>分享者工作內容介紹（產業介紹、公司介紹、職位介紹）</a:t>
            </a:r>
          </a:p>
          <a:p>
            <a:pPr marL="0" indent="0">
              <a:lnSpc>
                <a:spcPct val="150000"/>
              </a:lnSpc>
              <a:buNone/>
            </a:pPr>
            <a:r>
              <a:rPr lang="zh-TW" altLang="en-US" sz="1800" b="1" dirty="0">
                <a:solidFill>
                  <a:schemeClr val="tx1">
                    <a:lumMod val="75000"/>
                    <a:lumOff val="25000"/>
                  </a:schemeClr>
                </a:solidFill>
                <a:cs typeface="+mn-ea"/>
                <a:sym typeface="+mn-lt"/>
              </a:rPr>
              <a:t>印象深刻的工作經驗（實務經驗、工作感想）</a:t>
            </a:r>
            <a:endParaRPr lang="en-US" altLang="zh-TW" sz="1800" b="1" dirty="0">
              <a:solidFill>
                <a:schemeClr val="tx1">
                  <a:lumMod val="75000"/>
                  <a:lumOff val="25000"/>
                </a:schemeClr>
              </a:solidFill>
              <a:cs typeface="+mn-ea"/>
              <a:sym typeface="+mn-lt"/>
            </a:endParaRPr>
          </a:p>
          <a:p>
            <a:pPr marL="0" indent="0">
              <a:lnSpc>
                <a:spcPct val="150000"/>
              </a:lnSpc>
              <a:buNone/>
            </a:pPr>
            <a:r>
              <a:rPr lang="zh-TW" altLang="en-US" sz="1800" b="1" dirty="0">
                <a:solidFill>
                  <a:schemeClr val="tx1">
                    <a:lumMod val="75000"/>
                    <a:lumOff val="25000"/>
                  </a:schemeClr>
                </a:solidFill>
                <a:cs typeface="+mn-ea"/>
                <a:sym typeface="+mn-lt"/>
              </a:rPr>
              <a:t>應徵該工作機會的建議（應徵秘訣、應具備能力、推薦教學資源）</a:t>
            </a:r>
          </a:p>
          <a:p>
            <a:pPr marL="0" indent="0">
              <a:lnSpc>
                <a:spcPct val="150000"/>
              </a:lnSpc>
              <a:buNone/>
            </a:pPr>
            <a:endParaRPr lang="en-US" altLang="zh-TW" sz="24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77523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平台成效</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1079924"/>
            <a:ext cx="10844700" cy="59342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3600" b="1" dirty="0">
                <a:solidFill>
                  <a:schemeClr val="accent1">
                    <a:lumMod val="75000"/>
                  </a:schemeClr>
                </a:solidFill>
                <a:cs typeface="+mn-ea"/>
                <a:sym typeface="+mn-lt"/>
              </a:rPr>
              <a:t>若針對特殊行業別分享資源過少的話，分配上是否無法滿足學生之需求？</a:t>
            </a:r>
          </a:p>
          <a:p>
            <a:pPr marL="0" indent="0">
              <a:lnSpc>
                <a:spcPct val="150000"/>
              </a:lnSpc>
              <a:buNone/>
            </a:pPr>
            <a:r>
              <a:rPr lang="zh-TW" altLang="en-US" sz="2000" b="1" dirty="0">
                <a:solidFill>
                  <a:srgbClr val="35848A"/>
                </a:solidFill>
                <a:cs typeface="+mn-ea"/>
                <a:sym typeface="+mn-lt"/>
              </a:rPr>
              <a:t>初期：</a:t>
            </a:r>
            <a:r>
              <a:rPr lang="zh-TW" altLang="en-US" sz="2000" b="1" dirty="0">
                <a:solidFill>
                  <a:schemeClr val="tx1">
                    <a:lumMod val="75000"/>
                    <a:lumOff val="25000"/>
                  </a:schemeClr>
                </a:solidFill>
                <a:cs typeface="+mn-ea"/>
                <a:sym typeface="+mn-lt"/>
              </a:rPr>
              <a:t>因為知名度太低或分享者人數過少等原因，故以邀請本校學長姐進行分享為主</a:t>
            </a:r>
            <a:endParaRPr lang="en-US" altLang="zh-TW" sz="2000" b="1" dirty="0">
              <a:solidFill>
                <a:schemeClr val="tx1">
                  <a:lumMod val="75000"/>
                  <a:lumOff val="25000"/>
                </a:schemeClr>
              </a:solidFill>
              <a:cs typeface="+mn-ea"/>
              <a:sym typeface="+mn-lt"/>
            </a:endParaRPr>
          </a:p>
          <a:p>
            <a:pPr marL="0" indent="0">
              <a:lnSpc>
                <a:spcPct val="150000"/>
              </a:lnSpc>
              <a:buNone/>
            </a:pPr>
            <a:r>
              <a:rPr lang="zh-TW" altLang="en-US" sz="2000" b="1" dirty="0">
                <a:solidFill>
                  <a:srgbClr val="35848A"/>
                </a:solidFill>
                <a:cs typeface="+mn-ea"/>
                <a:sym typeface="+mn-lt"/>
              </a:rPr>
              <a:t>穩定期：</a:t>
            </a:r>
            <a:r>
              <a:rPr lang="zh-TW" altLang="en-US" sz="2000" b="1" dirty="0">
                <a:solidFill>
                  <a:schemeClr val="tx1">
                    <a:lumMod val="75000"/>
                    <a:lumOff val="25000"/>
                  </a:schemeClr>
                </a:solidFill>
                <a:cs typeface="+mn-ea"/>
                <a:sym typeface="+mn-lt"/>
              </a:rPr>
              <a:t>納入各大學體系，建立起各大學系所之間的資源交流，也較能針對該科系出入有進一步的認識</a:t>
            </a:r>
            <a:endParaRPr lang="en-US" altLang="zh-TW" sz="2000" b="1" dirty="0">
              <a:solidFill>
                <a:schemeClr val="tx1">
                  <a:lumMod val="75000"/>
                  <a:lumOff val="25000"/>
                </a:schemeClr>
              </a:solidFill>
              <a:cs typeface="+mn-ea"/>
              <a:sym typeface="+mn-lt"/>
            </a:endParaRPr>
          </a:p>
          <a:p>
            <a:pPr marL="0" indent="0">
              <a:lnSpc>
                <a:spcPct val="150000"/>
              </a:lnSpc>
              <a:buNone/>
            </a:pPr>
            <a:r>
              <a:rPr lang="zh-TW" altLang="en-US" sz="2000" b="1" dirty="0">
                <a:solidFill>
                  <a:srgbClr val="35848A"/>
                </a:solidFill>
                <a:cs typeface="+mn-ea"/>
                <a:sym typeface="+mn-lt"/>
              </a:rPr>
              <a:t>後期：</a:t>
            </a:r>
            <a:r>
              <a:rPr lang="zh-TW" altLang="en-US" sz="2000" b="1" dirty="0">
                <a:solidFill>
                  <a:schemeClr val="tx1">
                    <a:lumMod val="75000"/>
                    <a:lumOff val="25000"/>
                  </a:schemeClr>
                </a:solidFill>
                <a:cs typeface="+mn-ea"/>
                <a:sym typeface="+mn-lt"/>
              </a:rPr>
              <a:t>推行至政府端，廣納企業，在知名度擴大後，職業的覆蓋率將會有所提升，行業別將不再成為問題</a:t>
            </a:r>
            <a:endParaRPr lang="zh-TW" altLang="en-US" sz="2000" b="1" dirty="0">
              <a:solidFill>
                <a:srgbClr val="35848A"/>
              </a:solidFill>
              <a:cs typeface="+mn-ea"/>
              <a:sym typeface="+mn-lt"/>
            </a:endParaRPr>
          </a:p>
        </p:txBody>
      </p:sp>
    </p:spTree>
    <p:extLst>
      <p:ext uri="{BB962C8B-B14F-4D97-AF65-F5344CB8AC3E}">
        <p14:creationId xmlns:p14="http://schemas.microsoft.com/office/powerpoint/2010/main" val="159887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平台成效</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1051348"/>
            <a:ext cx="10507494" cy="41430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3600" b="1" dirty="0">
                <a:solidFill>
                  <a:schemeClr val="accent1">
                    <a:lumMod val="75000"/>
                  </a:schemeClr>
                </a:solidFill>
                <a:cs typeface="+mn-ea"/>
                <a:sym typeface="+mn-lt"/>
              </a:rPr>
              <a:t>如何確保線下交流時大學生的動機？</a:t>
            </a:r>
            <a:endParaRPr kumimoji="1" lang="en-US" altLang="zh-TW" sz="3600" b="1" dirty="0">
              <a:solidFill>
                <a:schemeClr val="accent1">
                  <a:lumMod val="75000"/>
                </a:schemeClr>
              </a:solidFill>
              <a:cs typeface="+mn-ea"/>
              <a:sym typeface="+mn-lt"/>
            </a:endParaRPr>
          </a:p>
          <a:p>
            <a:pPr marL="0" indent="0">
              <a:lnSpc>
                <a:spcPct val="150000"/>
              </a:lnSpc>
              <a:buNone/>
            </a:pPr>
            <a:r>
              <a:rPr lang="zh-TW" altLang="en-US" sz="2400" b="1" dirty="0">
                <a:solidFill>
                  <a:srgbClr val="35848A"/>
                </a:solidFill>
                <a:cs typeface="+mn-ea"/>
                <a:sym typeface="+mn-lt"/>
              </a:rPr>
              <a:t>註冊會員：</a:t>
            </a:r>
            <a:endParaRPr lang="en-US" altLang="zh-TW" sz="2400" b="1" dirty="0">
              <a:solidFill>
                <a:srgbClr val="35848A"/>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填寫申請表，內容含申請動機及曾經在此領域有稍微了解過相關資訊，還有學習規劃。經過平台審核是否有足夠申請動機，以確保參與線下交流的學生皆具有高度意願</a:t>
            </a:r>
          </a:p>
        </p:txBody>
      </p:sp>
    </p:spTree>
    <p:extLst>
      <p:ext uri="{BB962C8B-B14F-4D97-AF65-F5344CB8AC3E}">
        <p14:creationId xmlns:p14="http://schemas.microsoft.com/office/powerpoint/2010/main" val="3256320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平台成效</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61124" y="1079924"/>
            <a:ext cx="10324202" cy="47818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3600" b="1" dirty="0">
                <a:solidFill>
                  <a:schemeClr val="accent1">
                    <a:lumMod val="75000"/>
                  </a:schemeClr>
                </a:solidFill>
                <a:cs typeface="+mn-ea"/>
                <a:sym typeface="+mn-lt"/>
              </a:rPr>
              <a:t>在線下互動交流媒合中，人脈互動社群建立後要如何持續維持？</a:t>
            </a:r>
            <a:endParaRPr kumimoji="1" lang="en-US" altLang="zh-TW" sz="3600" b="1" dirty="0">
              <a:solidFill>
                <a:schemeClr val="accent1">
                  <a:lumMod val="75000"/>
                </a:schemeClr>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在中期計畫，我們期許與各個學校合作，並參考社群類之團隊，例如</a:t>
            </a:r>
            <a:r>
              <a:rPr lang="en-US" altLang="zh-TW" sz="2400" b="1" dirty="0">
                <a:solidFill>
                  <a:schemeClr val="tx1">
                    <a:lumMod val="75000"/>
                    <a:lumOff val="25000"/>
                  </a:schemeClr>
                </a:solidFill>
                <a:cs typeface="+mn-ea"/>
                <a:sym typeface="+mn-lt"/>
              </a:rPr>
              <a:t>TED</a:t>
            </a:r>
            <a:r>
              <a:rPr lang="zh-TW" altLang="en-US" sz="2400" b="1" dirty="0">
                <a:solidFill>
                  <a:schemeClr val="tx1">
                    <a:lumMod val="75000"/>
                    <a:lumOff val="25000"/>
                  </a:schemeClr>
                </a:solidFill>
                <a:cs typeface="+mn-ea"/>
                <a:sym typeface="+mn-lt"/>
              </a:rPr>
              <a:t>、</a:t>
            </a:r>
            <a:r>
              <a:rPr lang="en-US" altLang="zh-TW" sz="2400" b="1" dirty="0" err="1">
                <a:solidFill>
                  <a:schemeClr val="tx1">
                    <a:lumMod val="75000"/>
                    <a:lumOff val="25000"/>
                  </a:schemeClr>
                </a:solidFill>
                <a:cs typeface="+mn-ea"/>
                <a:sym typeface="+mn-lt"/>
              </a:rPr>
              <a:t>iOH</a:t>
            </a:r>
            <a:r>
              <a:rPr lang="zh-TW" altLang="en-US" sz="2400" b="1" dirty="0">
                <a:solidFill>
                  <a:schemeClr val="tx1">
                    <a:lumMod val="75000"/>
                    <a:lumOff val="25000"/>
                  </a:schemeClr>
                </a:solidFill>
                <a:cs typeface="+mn-ea"/>
                <a:sym typeface="+mn-lt"/>
              </a:rPr>
              <a:t>等方式，從中建立</a:t>
            </a:r>
            <a:r>
              <a:rPr lang="en-US" altLang="zh-TW" sz="2400" b="1" dirty="0">
                <a:solidFill>
                  <a:schemeClr val="tx1">
                    <a:lumMod val="75000"/>
                    <a:lumOff val="25000"/>
                  </a:schemeClr>
                </a:solidFill>
                <a:cs typeface="+mn-ea"/>
                <a:sym typeface="+mn-lt"/>
              </a:rPr>
              <a:t>EWS</a:t>
            </a:r>
            <a:r>
              <a:rPr lang="zh-TW" altLang="en-US" sz="2400" b="1" dirty="0">
                <a:solidFill>
                  <a:schemeClr val="tx1">
                    <a:lumMod val="75000"/>
                    <a:lumOff val="25000"/>
                  </a:schemeClr>
                </a:solidFill>
                <a:cs typeface="+mn-ea"/>
                <a:sym typeface="+mn-lt"/>
              </a:rPr>
              <a:t>職場經驗教育平台的學生服務團隊，用以連結學生、學校與平台之三方關係，以維持人脈的持續互動經營</a:t>
            </a:r>
            <a:endParaRPr lang="zh-TW" altLang="en-US" sz="2400" b="1" dirty="0">
              <a:cs typeface="+mn-ea"/>
              <a:sym typeface="+mn-lt"/>
            </a:endParaRPr>
          </a:p>
        </p:txBody>
      </p:sp>
    </p:spTree>
    <p:extLst>
      <p:ext uri="{BB962C8B-B14F-4D97-AF65-F5344CB8AC3E}">
        <p14:creationId xmlns:p14="http://schemas.microsoft.com/office/powerpoint/2010/main" val="815624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何以認為</a:t>
            </a:r>
            <a:r>
              <a:rPr lang="en-US" altLang="zh-TW" sz="2400" b="1" dirty="0">
                <a:solidFill>
                  <a:schemeClr val="accent1">
                    <a:lumMod val="75000"/>
                  </a:schemeClr>
                </a:solidFill>
                <a:cs typeface="+mn-ea"/>
                <a:sym typeface="+mn-lt"/>
              </a:rPr>
              <a:t>EWS</a:t>
            </a:r>
            <a:r>
              <a:rPr lang="zh-CN" altLang="en-US" sz="2400" b="1" dirty="0">
                <a:solidFill>
                  <a:schemeClr val="accent1">
                    <a:lumMod val="75000"/>
                  </a:schemeClr>
                </a:solidFill>
                <a:cs typeface="+mn-ea"/>
                <a:sym typeface="+mn-lt"/>
              </a:rPr>
              <a:t>平台是最佳方案</a:t>
            </a:r>
          </a:p>
        </p:txBody>
      </p:sp>
      <p:graphicFrame>
        <p:nvGraphicFramePr>
          <p:cNvPr id="12" name="表格 11">
            <a:extLst>
              <a:ext uri="{FF2B5EF4-FFF2-40B4-BE49-F238E27FC236}">
                <a16:creationId xmlns:a16="http://schemas.microsoft.com/office/drawing/2014/main" id="{A72F349C-5F79-4DCD-BB9F-096CF8ABECED}"/>
              </a:ext>
            </a:extLst>
          </p:cNvPr>
          <p:cNvGraphicFramePr>
            <a:graphicFrameLocks noGrp="1"/>
          </p:cNvGraphicFramePr>
          <p:nvPr>
            <p:extLst>
              <p:ext uri="{D42A27DB-BD31-4B8C-83A1-F6EECF244321}">
                <p14:modId xmlns:p14="http://schemas.microsoft.com/office/powerpoint/2010/main" val="1413382263"/>
              </p:ext>
            </p:extLst>
          </p:nvPr>
        </p:nvGraphicFramePr>
        <p:xfrm>
          <a:off x="358138" y="928968"/>
          <a:ext cx="11490427" cy="5719657"/>
        </p:xfrm>
        <a:graphic>
          <a:graphicData uri="http://schemas.openxmlformats.org/drawingml/2006/table">
            <a:tbl>
              <a:tblPr/>
              <a:tblGrid>
                <a:gridCol w="2186999">
                  <a:extLst>
                    <a:ext uri="{9D8B030D-6E8A-4147-A177-3AD203B41FA5}">
                      <a16:colId xmlns:a16="http://schemas.microsoft.com/office/drawing/2014/main" val="3648843595"/>
                    </a:ext>
                  </a:extLst>
                </a:gridCol>
                <a:gridCol w="3332572">
                  <a:extLst>
                    <a:ext uri="{9D8B030D-6E8A-4147-A177-3AD203B41FA5}">
                      <a16:colId xmlns:a16="http://schemas.microsoft.com/office/drawing/2014/main" val="3366010970"/>
                    </a:ext>
                  </a:extLst>
                </a:gridCol>
                <a:gridCol w="2551501">
                  <a:extLst>
                    <a:ext uri="{9D8B030D-6E8A-4147-A177-3AD203B41FA5}">
                      <a16:colId xmlns:a16="http://schemas.microsoft.com/office/drawing/2014/main" val="1770135107"/>
                    </a:ext>
                  </a:extLst>
                </a:gridCol>
                <a:gridCol w="3419355">
                  <a:extLst>
                    <a:ext uri="{9D8B030D-6E8A-4147-A177-3AD203B41FA5}">
                      <a16:colId xmlns:a16="http://schemas.microsoft.com/office/drawing/2014/main" val="168783729"/>
                    </a:ext>
                  </a:extLst>
                </a:gridCol>
              </a:tblGrid>
              <a:tr h="358244">
                <a:tc>
                  <a:txBody>
                    <a:bodyPr/>
                    <a:lstStyle/>
                    <a:p>
                      <a:pPr algn="ctr" rtl="0" fontAlgn="t">
                        <a:spcBef>
                          <a:spcPts val="0"/>
                        </a:spcBef>
                        <a:spcAft>
                          <a:spcPts val="0"/>
                        </a:spcAft>
                      </a:pPr>
                      <a:r>
                        <a:rPr lang="zh-TW" altLang="en-US" sz="1700" b="1" i="0" u="none" strike="noStrike" dirty="0">
                          <a:solidFill>
                            <a:schemeClr val="bg1"/>
                          </a:solidFill>
                          <a:effectLst/>
                          <a:latin typeface="+mn-lt"/>
                          <a:ea typeface="+mn-ea"/>
                          <a:cs typeface="+mn-ea"/>
                          <a:sym typeface="+mn-lt"/>
                        </a:rPr>
                        <a:t>平台名稱</a:t>
                      </a:r>
                      <a:endParaRPr lang="zh-TW" altLang="en-US" sz="1700" b="1" dirty="0">
                        <a:solidFill>
                          <a:schemeClr val="bg1"/>
                        </a:solidFill>
                        <a:effectLst/>
                        <a:latin typeface="+mn-lt"/>
                        <a:ea typeface="+mn-ea"/>
                        <a:cs typeface="+mn-ea"/>
                        <a:sym typeface="+mn-lt"/>
                      </a:endParaRPr>
                    </a:p>
                  </a:txBody>
                  <a:tcPr marL="49582" marR="49582" marT="49582" marB="49582">
                    <a:lnL w="12700" cap="flat" cmpd="sng" algn="ctr">
                      <a:no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no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solidFill>
                      <a:srgbClr val="7EB2B8"/>
                    </a:solidFill>
                  </a:tcPr>
                </a:tc>
                <a:tc>
                  <a:txBody>
                    <a:bodyPr/>
                    <a:lstStyle/>
                    <a:p>
                      <a:pPr algn="ctr" rtl="0" fontAlgn="t">
                        <a:spcBef>
                          <a:spcPts val="0"/>
                        </a:spcBef>
                        <a:spcAft>
                          <a:spcPts val="0"/>
                        </a:spcAft>
                      </a:pPr>
                      <a:r>
                        <a:rPr lang="zh-TW" altLang="en-US" sz="1700" b="1" i="0" u="none" strike="noStrike" dirty="0">
                          <a:solidFill>
                            <a:schemeClr val="bg1"/>
                          </a:solidFill>
                          <a:effectLst/>
                          <a:latin typeface="+mn-lt"/>
                          <a:ea typeface="+mn-ea"/>
                          <a:cs typeface="+mn-ea"/>
                          <a:sym typeface="+mn-lt"/>
                        </a:rPr>
                        <a:t>優點（</a:t>
                      </a:r>
                      <a:r>
                        <a:rPr lang="en-US" sz="1700" b="1" i="0" u="none" strike="noStrike" dirty="0">
                          <a:solidFill>
                            <a:schemeClr val="bg1"/>
                          </a:solidFill>
                          <a:effectLst/>
                          <a:latin typeface="+mn-lt"/>
                          <a:ea typeface="+mn-ea"/>
                          <a:cs typeface="+mn-ea"/>
                          <a:sym typeface="+mn-lt"/>
                        </a:rPr>
                        <a:t>EWS</a:t>
                      </a:r>
                      <a:r>
                        <a:rPr lang="zh-TW" altLang="en-US" sz="1700" b="1" i="0" u="none" strike="noStrike" dirty="0">
                          <a:solidFill>
                            <a:schemeClr val="bg1"/>
                          </a:solidFill>
                          <a:effectLst/>
                          <a:latin typeface="+mn-lt"/>
                          <a:ea typeface="+mn-ea"/>
                          <a:cs typeface="+mn-ea"/>
                          <a:sym typeface="+mn-lt"/>
                        </a:rPr>
                        <a:t>也具備）</a:t>
                      </a:r>
                      <a:endParaRPr lang="zh-TW" altLang="en-US" sz="1700" b="1" dirty="0">
                        <a:solidFill>
                          <a:schemeClr val="bg1"/>
                        </a:solidFill>
                        <a:effectLst/>
                        <a:latin typeface="+mn-lt"/>
                        <a:ea typeface="+mn-ea"/>
                        <a:cs typeface="+mn-ea"/>
                        <a:sym typeface="+mn-lt"/>
                      </a:endParaRPr>
                    </a:p>
                  </a:txBody>
                  <a:tcPr marL="49582" marR="49582" marT="49582" marB="49582">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no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solidFill>
                      <a:srgbClr val="7EB2B8"/>
                    </a:solidFill>
                  </a:tcPr>
                </a:tc>
                <a:tc>
                  <a:txBody>
                    <a:bodyPr/>
                    <a:lstStyle/>
                    <a:p>
                      <a:pPr algn="ctr" rtl="0" fontAlgn="t">
                        <a:spcBef>
                          <a:spcPts val="0"/>
                        </a:spcBef>
                        <a:spcAft>
                          <a:spcPts val="0"/>
                        </a:spcAft>
                      </a:pPr>
                      <a:r>
                        <a:rPr lang="zh-TW" altLang="en-US" sz="1700" b="1" i="0" u="none" strike="noStrike" dirty="0">
                          <a:solidFill>
                            <a:schemeClr val="bg1"/>
                          </a:solidFill>
                          <a:effectLst/>
                          <a:latin typeface="+mn-lt"/>
                          <a:ea typeface="+mn-ea"/>
                          <a:cs typeface="+mn-ea"/>
                          <a:sym typeface="+mn-lt"/>
                        </a:rPr>
                        <a:t>缺點</a:t>
                      </a:r>
                      <a:endParaRPr lang="zh-TW" altLang="en-US" sz="1700" b="1" dirty="0">
                        <a:solidFill>
                          <a:schemeClr val="bg1"/>
                        </a:solidFill>
                        <a:effectLst/>
                        <a:latin typeface="+mn-lt"/>
                        <a:ea typeface="+mn-ea"/>
                        <a:cs typeface="+mn-ea"/>
                        <a:sym typeface="+mn-lt"/>
                      </a:endParaRPr>
                    </a:p>
                  </a:txBody>
                  <a:tcPr marL="49582" marR="49582" marT="49582" marB="49582">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no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solidFill>
                      <a:srgbClr val="7EB2B8"/>
                    </a:solidFill>
                  </a:tcPr>
                </a:tc>
                <a:tc>
                  <a:txBody>
                    <a:bodyPr/>
                    <a:lstStyle/>
                    <a:p>
                      <a:pPr algn="ctr" rtl="0" fontAlgn="t">
                        <a:spcBef>
                          <a:spcPts val="0"/>
                        </a:spcBef>
                        <a:spcAft>
                          <a:spcPts val="0"/>
                        </a:spcAft>
                      </a:pPr>
                      <a:r>
                        <a:rPr lang="en-US" altLang="zh-TW" sz="1700" b="1" i="0" u="none" strike="noStrike" dirty="0">
                          <a:solidFill>
                            <a:schemeClr val="bg1"/>
                          </a:solidFill>
                          <a:effectLst/>
                          <a:latin typeface="+mn-lt"/>
                          <a:ea typeface="+mn-ea"/>
                          <a:cs typeface="+mn-ea"/>
                          <a:sym typeface="+mn-lt"/>
                        </a:rPr>
                        <a:t>EWS</a:t>
                      </a:r>
                      <a:r>
                        <a:rPr lang="zh-TW" altLang="en-US" sz="1700" b="1" i="0" u="none" strike="noStrike" dirty="0">
                          <a:solidFill>
                            <a:schemeClr val="bg1"/>
                          </a:solidFill>
                          <a:effectLst/>
                          <a:latin typeface="+mn-lt"/>
                          <a:ea typeface="+mn-ea"/>
                          <a:cs typeface="+mn-ea"/>
                          <a:sym typeface="+mn-lt"/>
                        </a:rPr>
                        <a:t>可解決的部分</a:t>
                      </a:r>
                      <a:endParaRPr lang="zh-TW" altLang="en-US" sz="1700" b="1" dirty="0">
                        <a:solidFill>
                          <a:schemeClr val="bg1"/>
                        </a:solidFill>
                        <a:effectLst/>
                        <a:latin typeface="+mn-lt"/>
                        <a:ea typeface="+mn-ea"/>
                        <a:cs typeface="+mn-ea"/>
                        <a:sym typeface="+mn-lt"/>
                      </a:endParaRPr>
                    </a:p>
                  </a:txBody>
                  <a:tcPr marL="49582" marR="49582" marT="49582" marB="49582">
                    <a:lnL w="12700" cap="flat" cmpd="sng" algn="ctr">
                      <a:solidFill>
                        <a:schemeClr val="bg2">
                          <a:lumMod val="75000"/>
                        </a:schemeClr>
                      </a:solid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solidFill>
                      <a:srgbClr val="7EB2B8"/>
                    </a:solidFill>
                  </a:tcPr>
                </a:tc>
                <a:extLst>
                  <a:ext uri="{0D108BD9-81ED-4DB2-BD59-A6C34878D82A}">
                    <a16:rowId xmlns:a16="http://schemas.microsoft.com/office/drawing/2014/main" val="292450251"/>
                  </a:ext>
                </a:extLst>
              </a:tr>
              <a:tr h="1394564">
                <a:tc>
                  <a:txBody>
                    <a:bodyPr/>
                    <a:lstStyle/>
                    <a:p>
                      <a:pPr algn="ctr" rtl="0" fontAlgn="t">
                        <a:spcBef>
                          <a:spcPts val="0"/>
                        </a:spcBef>
                        <a:spcAft>
                          <a:spcPts val="0"/>
                        </a:spcAft>
                      </a:pPr>
                      <a:r>
                        <a:rPr lang="en-US" altLang="zh-TW" sz="2000" b="1" i="0" u="none" strike="noStrike" dirty="0">
                          <a:solidFill>
                            <a:schemeClr val="tx1">
                              <a:lumMod val="75000"/>
                              <a:lumOff val="25000"/>
                            </a:schemeClr>
                          </a:solidFill>
                          <a:effectLst/>
                          <a:latin typeface="+mn-lt"/>
                          <a:ea typeface="+mn-ea"/>
                          <a:cs typeface="+mn-ea"/>
                          <a:sym typeface="+mn-lt"/>
                        </a:rPr>
                        <a:t>1111</a:t>
                      </a:r>
                      <a:r>
                        <a:rPr lang="zh-TW" altLang="en-US" sz="2000" b="1" i="0" u="none" strike="noStrike" dirty="0">
                          <a:solidFill>
                            <a:schemeClr val="tx1">
                              <a:lumMod val="75000"/>
                              <a:lumOff val="25000"/>
                            </a:schemeClr>
                          </a:solidFill>
                          <a:effectLst/>
                          <a:latin typeface="+mn-lt"/>
                          <a:ea typeface="+mn-ea"/>
                          <a:cs typeface="+mn-ea"/>
                          <a:sym typeface="+mn-lt"/>
                        </a:rPr>
                        <a:t>人力銀行－</a:t>
                      </a:r>
                      <a:endParaRPr lang="en-US" altLang="zh-TW" sz="2000" b="1" i="0" u="none" strike="noStrike" dirty="0">
                        <a:solidFill>
                          <a:schemeClr val="tx1">
                            <a:lumMod val="75000"/>
                            <a:lumOff val="25000"/>
                          </a:schemeClr>
                        </a:solidFill>
                        <a:effectLst/>
                        <a:latin typeface="+mn-lt"/>
                        <a:ea typeface="+mn-ea"/>
                        <a:cs typeface="+mn-ea"/>
                        <a:sym typeface="+mn-lt"/>
                      </a:endParaRPr>
                    </a:p>
                    <a:p>
                      <a:pPr algn="ctr" rtl="0" fontAlgn="t">
                        <a:spcBef>
                          <a:spcPts val="0"/>
                        </a:spcBef>
                        <a:spcAft>
                          <a:spcPts val="0"/>
                        </a:spcAft>
                      </a:pPr>
                      <a:r>
                        <a:rPr lang="zh-TW" altLang="en-US" sz="2000" b="1" i="0" u="none" strike="noStrike" dirty="0">
                          <a:solidFill>
                            <a:schemeClr val="tx1">
                              <a:lumMod val="75000"/>
                              <a:lumOff val="25000"/>
                            </a:schemeClr>
                          </a:solidFill>
                          <a:effectLst/>
                          <a:latin typeface="+mn-lt"/>
                          <a:ea typeface="+mn-ea"/>
                          <a:cs typeface="+mn-ea"/>
                          <a:sym typeface="+mn-lt"/>
                        </a:rPr>
                        <a:t>工作甘苦談</a:t>
                      </a:r>
                      <a:endParaRPr lang="zh-TW" altLang="en-US" sz="20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no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marL="38100"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完整描述工作內容與經驗分享，可幫助欲求職之學生了解工作實際會遇到的任何狀況</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單方面資訊分享，欠缺互動性</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en-US" altLang="zh-TW" sz="1700" b="1" i="0" u="none" strike="noStrike" dirty="0">
                          <a:solidFill>
                            <a:schemeClr val="tx1">
                              <a:lumMod val="75000"/>
                              <a:lumOff val="25000"/>
                            </a:schemeClr>
                          </a:solidFill>
                          <a:effectLst/>
                          <a:latin typeface="+mn-lt"/>
                          <a:ea typeface="+mn-ea"/>
                          <a:cs typeface="+mn-ea"/>
                          <a:sym typeface="+mn-lt"/>
                        </a:rPr>
                        <a:t>1. </a:t>
                      </a:r>
                      <a:r>
                        <a:rPr lang="zh-TW" altLang="en-US" sz="1700" b="1" i="0" u="none" strike="noStrike" dirty="0">
                          <a:solidFill>
                            <a:schemeClr val="tx1">
                              <a:lumMod val="75000"/>
                              <a:lumOff val="25000"/>
                            </a:schemeClr>
                          </a:solidFill>
                          <a:effectLst/>
                          <a:latin typeface="+mn-lt"/>
                          <a:ea typeface="+mn-ea"/>
                          <a:cs typeface="+mn-ea"/>
                          <a:sym typeface="+mn-lt"/>
                        </a:rPr>
                        <a:t>線上直播問答能讓大學生即時獲取想知道的職場資訊</a:t>
                      </a:r>
                      <a:endParaRPr lang="zh-TW" altLang="en-US" sz="1700" b="1" dirty="0">
                        <a:solidFill>
                          <a:schemeClr val="tx1">
                            <a:lumMod val="75000"/>
                            <a:lumOff val="25000"/>
                          </a:schemeClr>
                        </a:solidFill>
                        <a:effectLst/>
                        <a:latin typeface="+mn-lt"/>
                        <a:ea typeface="+mn-ea"/>
                        <a:cs typeface="+mn-ea"/>
                        <a:sym typeface="+mn-lt"/>
                      </a:endParaRPr>
                    </a:p>
                    <a:p>
                      <a:pPr algn="ctr" rtl="0" fontAlgn="t">
                        <a:spcBef>
                          <a:spcPts val="0"/>
                        </a:spcBef>
                        <a:spcAft>
                          <a:spcPts val="0"/>
                        </a:spcAft>
                      </a:pPr>
                      <a:r>
                        <a:rPr lang="en-US" altLang="zh-TW" sz="1700" b="1" i="0" u="none" strike="noStrike" dirty="0">
                          <a:solidFill>
                            <a:schemeClr val="tx1">
                              <a:lumMod val="75000"/>
                              <a:lumOff val="25000"/>
                            </a:schemeClr>
                          </a:solidFill>
                          <a:effectLst/>
                          <a:latin typeface="+mn-lt"/>
                          <a:ea typeface="+mn-ea"/>
                          <a:cs typeface="+mn-ea"/>
                          <a:sym typeface="+mn-lt"/>
                        </a:rPr>
                        <a:t>2.</a:t>
                      </a:r>
                      <a:r>
                        <a:rPr lang="zh-TW" altLang="en-US" sz="1700" b="1" i="0" u="none" strike="noStrike" dirty="0">
                          <a:solidFill>
                            <a:schemeClr val="tx1">
                              <a:lumMod val="75000"/>
                              <a:lumOff val="25000"/>
                            </a:schemeClr>
                          </a:solidFill>
                          <a:effectLst/>
                          <a:latin typeface="+mn-lt"/>
                          <a:ea typeface="+mn-ea"/>
                          <a:cs typeface="+mn-ea"/>
                          <a:sym typeface="+mn-lt"/>
                        </a:rPr>
                        <a:t>藉由線下互動交流媒合更能加深分享者與大學生之間的連結</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9596327"/>
                  </a:ext>
                </a:extLst>
              </a:tr>
              <a:tr h="1177721">
                <a:tc>
                  <a:txBody>
                    <a:bodyPr/>
                    <a:lstStyle/>
                    <a:p>
                      <a:pPr algn="ctr" rtl="0" fontAlgn="t">
                        <a:spcBef>
                          <a:spcPts val="0"/>
                        </a:spcBef>
                        <a:spcAft>
                          <a:spcPts val="0"/>
                        </a:spcAft>
                      </a:pPr>
                      <a:r>
                        <a:rPr lang="en-US" sz="2000" b="1" i="0" u="none" strike="noStrike" dirty="0">
                          <a:solidFill>
                            <a:schemeClr val="tx1">
                              <a:lumMod val="75000"/>
                              <a:lumOff val="25000"/>
                            </a:schemeClr>
                          </a:solidFill>
                          <a:effectLst/>
                          <a:latin typeface="+mn-lt"/>
                          <a:ea typeface="+mn-ea"/>
                          <a:cs typeface="+mn-ea"/>
                          <a:sym typeface="+mn-lt"/>
                        </a:rPr>
                        <a:t>Be a Giver</a:t>
                      </a:r>
                      <a:endParaRPr lang="en-US" sz="20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no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marL="38100"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媒合需求者與供給者雙方，以達成效益最大化之功效</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平台使用介面設計不明確，且目前網站首頁之最新消息停留在</a:t>
                      </a:r>
                      <a:r>
                        <a:rPr lang="en-US" altLang="zh-TW" sz="1700" b="1" i="0" u="none" strike="noStrike" dirty="0">
                          <a:solidFill>
                            <a:schemeClr val="tx1">
                              <a:lumMod val="75000"/>
                              <a:lumOff val="25000"/>
                            </a:schemeClr>
                          </a:solidFill>
                          <a:effectLst/>
                          <a:latin typeface="+mn-lt"/>
                          <a:ea typeface="+mn-ea"/>
                          <a:cs typeface="+mn-ea"/>
                          <a:sym typeface="+mn-lt"/>
                        </a:rPr>
                        <a:t>2017</a:t>
                      </a:r>
                      <a:r>
                        <a:rPr lang="zh-TW" altLang="en-US" sz="1700" b="1" i="0" u="none" strike="noStrike" dirty="0">
                          <a:solidFill>
                            <a:schemeClr val="tx1">
                              <a:lumMod val="75000"/>
                              <a:lumOff val="25000"/>
                            </a:schemeClr>
                          </a:solidFill>
                          <a:effectLst/>
                          <a:latin typeface="+mn-lt"/>
                          <a:ea typeface="+mn-ea"/>
                          <a:cs typeface="+mn-ea"/>
                          <a:sym typeface="+mn-lt"/>
                        </a:rPr>
                        <a:t>年</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平台將在試營運期間建立使用者體驗回饋單，讓使用者發現缺點，並促使我方盡快改善</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3935961"/>
                  </a:ext>
                </a:extLst>
              </a:tr>
              <a:tr h="1394564">
                <a:tc>
                  <a:txBody>
                    <a:bodyPr/>
                    <a:lstStyle/>
                    <a:p>
                      <a:pPr algn="ctr" rtl="0" fontAlgn="t">
                        <a:spcBef>
                          <a:spcPts val="0"/>
                        </a:spcBef>
                        <a:spcAft>
                          <a:spcPts val="0"/>
                        </a:spcAft>
                      </a:pPr>
                      <a:r>
                        <a:rPr lang="zh-TW" altLang="en-US" sz="2000" b="1" i="0" u="none" strike="noStrike" dirty="0">
                          <a:solidFill>
                            <a:schemeClr val="tx1">
                              <a:lumMod val="75000"/>
                              <a:lumOff val="25000"/>
                            </a:schemeClr>
                          </a:solidFill>
                          <a:effectLst/>
                          <a:latin typeface="+mn-lt"/>
                          <a:ea typeface="+mn-ea"/>
                          <a:cs typeface="+mn-ea"/>
                          <a:sym typeface="+mn-lt"/>
                        </a:rPr>
                        <a:t> </a:t>
                      </a:r>
                      <a:r>
                        <a:rPr lang="en-US" altLang="zh-TW" sz="2000" b="1" i="0" u="none" strike="noStrike" dirty="0" err="1">
                          <a:solidFill>
                            <a:schemeClr val="tx1">
                              <a:lumMod val="75000"/>
                              <a:lumOff val="25000"/>
                            </a:schemeClr>
                          </a:solidFill>
                          <a:effectLst/>
                          <a:latin typeface="+mn-lt"/>
                          <a:ea typeface="+mn-ea"/>
                          <a:cs typeface="+mn-ea"/>
                          <a:sym typeface="+mn-lt"/>
                        </a:rPr>
                        <a:t>iOH</a:t>
                      </a:r>
                      <a:r>
                        <a:rPr lang="zh-TW" altLang="en-US" sz="2000" b="1" i="0" u="none" strike="noStrike" dirty="0">
                          <a:solidFill>
                            <a:schemeClr val="tx1">
                              <a:lumMod val="75000"/>
                              <a:lumOff val="25000"/>
                            </a:schemeClr>
                          </a:solidFill>
                          <a:effectLst/>
                          <a:latin typeface="+mn-lt"/>
                          <a:ea typeface="+mn-ea"/>
                          <a:cs typeface="+mn-ea"/>
                          <a:sym typeface="+mn-lt"/>
                        </a:rPr>
                        <a:t>開放個人經驗平台－工作講座</a:t>
                      </a:r>
                      <a:endParaRPr lang="zh-TW" altLang="en-US" sz="20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no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  平台邀請在職者當經驗分享講者，錄製一段分享影片給有需要了解職場相關資訊的人，需求者可接收全方位完整的職場相關資訊</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主要以高中升大學校系之經歷為題材，職場經歷相關影片較少</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完全針對大學生進入職涯提供輔導而設計，錄製分享影片及提供線下交流互動</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2218033"/>
                  </a:ext>
                </a:extLst>
              </a:tr>
              <a:tr h="1394564">
                <a:tc>
                  <a:txBody>
                    <a:bodyPr/>
                    <a:lstStyle/>
                    <a:p>
                      <a:pPr algn="ctr" rtl="0" fontAlgn="t">
                        <a:spcBef>
                          <a:spcPts val="0"/>
                        </a:spcBef>
                        <a:spcAft>
                          <a:spcPts val="0"/>
                        </a:spcAft>
                      </a:pPr>
                      <a:r>
                        <a:rPr lang="en-US" altLang="zh-TW" sz="2000" b="1" i="0" u="none" strike="noStrike" dirty="0" err="1">
                          <a:solidFill>
                            <a:schemeClr val="tx1">
                              <a:lumMod val="75000"/>
                              <a:lumOff val="25000"/>
                            </a:schemeClr>
                          </a:solidFill>
                          <a:effectLst/>
                          <a:latin typeface="+mn-lt"/>
                          <a:ea typeface="+mn-ea"/>
                          <a:cs typeface="+mn-ea"/>
                          <a:sym typeface="+mn-lt"/>
                        </a:rPr>
                        <a:t>Goodjob</a:t>
                      </a:r>
                      <a:endParaRPr lang="en-US" altLang="zh-TW" sz="2000" b="1" i="0" u="none" strike="noStrike" dirty="0">
                        <a:solidFill>
                          <a:schemeClr val="tx1">
                            <a:lumMod val="75000"/>
                            <a:lumOff val="25000"/>
                          </a:schemeClr>
                        </a:solidFill>
                        <a:effectLst/>
                        <a:latin typeface="+mn-lt"/>
                        <a:ea typeface="+mn-ea"/>
                        <a:cs typeface="+mn-ea"/>
                        <a:sym typeface="+mn-lt"/>
                      </a:endParaRPr>
                    </a:p>
                    <a:p>
                      <a:pPr algn="ctr" rtl="0" fontAlgn="t">
                        <a:spcBef>
                          <a:spcPts val="0"/>
                        </a:spcBef>
                        <a:spcAft>
                          <a:spcPts val="0"/>
                        </a:spcAft>
                      </a:pPr>
                      <a:r>
                        <a:rPr lang="zh-TW" altLang="en-US" sz="2000" b="1" i="0" u="none" strike="noStrike" dirty="0">
                          <a:solidFill>
                            <a:schemeClr val="tx1">
                              <a:lumMod val="75000"/>
                              <a:lumOff val="25000"/>
                            </a:schemeClr>
                          </a:solidFill>
                          <a:effectLst/>
                          <a:latin typeface="+mn-lt"/>
                          <a:ea typeface="+mn-ea"/>
                          <a:cs typeface="+mn-ea"/>
                          <a:sym typeface="+mn-lt"/>
                        </a:rPr>
                        <a:t>職場透明化運動</a:t>
                      </a:r>
                      <a:endParaRPr lang="zh-TW" altLang="en-US" sz="20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no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marL="38100"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分享資訊多元，可針對公司進一步做內部制度及氣氛之分享，可讓需求者獲得廣且深的職場資訊</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使用前需分享自身工作經驗，無法滿足無任何工作經歷之大學生與剛踏入社會之新鮮人</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zh-TW" altLang="en-US" sz="1700" b="1" i="0" u="none" strike="noStrike" dirty="0">
                          <a:solidFill>
                            <a:schemeClr val="tx1">
                              <a:lumMod val="75000"/>
                              <a:lumOff val="25000"/>
                            </a:schemeClr>
                          </a:solidFill>
                          <a:effectLst/>
                          <a:latin typeface="+mn-lt"/>
                          <a:ea typeface="+mn-ea"/>
                          <a:cs typeface="+mn-ea"/>
                          <a:sym typeface="+mn-lt"/>
                        </a:rPr>
                        <a:t>並無設立進入門檻，一般人皆可使用，而大學生只需用在校帳號註冊，即可進一步使用線下交流，適合大學生在學期間搜尋使用</a:t>
                      </a:r>
                      <a:endParaRPr lang="zh-TW" altLang="en-US" sz="1700" b="1" dirty="0">
                        <a:solidFill>
                          <a:schemeClr val="tx1">
                            <a:lumMod val="75000"/>
                            <a:lumOff val="25000"/>
                          </a:schemeClr>
                        </a:solidFill>
                        <a:effectLst/>
                        <a:latin typeface="+mn-lt"/>
                        <a:ea typeface="+mn-ea"/>
                        <a:cs typeface="+mn-ea"/>
                        <a:sym typeface="+mn-lt"/>
                      </a:endParaRPr>
                    </a:p>
                  </a:txBody>
                  <a:tcPr marL="49582" marR="49582" marT="49582" marB="49582" anchor="ctr">
                    <a:lnL w="12700" cap="flat" cmpd="sng" algn="ctr">
                      <a:solidFill>
                        <a:schemeClr val="bg2">
                          <a:lumMod val="75000"/>
                        </a:schemeClr>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4821467"/>
                  </a:ext>
                </a:extLst>
              </a:tr>
            </a:tbl>
          </a:graphicData>
        </a:graphic>
      </p:graphicFrame>
    </p:spTree>
    <p:extLst>
      <p:ext uri="{BB962C8B-B14F-4D97-AF65-F5344CB8AC3E}">
        <p14:creationId xmlns:p14="http://schemas.microsoft.com/office/powerpoint/2010/main" val="165059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H_Number_1"/>
          <p:cNvSpPr/>
          <p:nvPr/>
        </p:nvSpPr>
        <p:spPr>
          <a:xfrm>
            <a:off x="2512243" y="2337310"/>
            <a:ext cx="2184856" cy="218338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1500" b="1" dirty="0">
                <a:solidFill>
                  <a:schemeClr val="bg1"/>
                </a:solidFill>
                <a:cs typeface="+mn-ea"/>
                <a:sym typeface="+mn-lt"/>
              </a:rPr>
              <a:t>0</a:t>
            </a:r>
            <a:r>
              <a:rPr lang="en-US" altLang="zh-TW" sz="11500" b="1" dirty="0">
                <a:solidFill>
                  <a:schemeClr val="bg1"/>
                </a:solidFill>
                <a:cs typeface="+mn-ea"/>
                <a:sym typeface="+mn-lt"/>
              </a:rPr>
              <a:t>7</a:t>
            </a:r>
            <a:endParaRPr lang="zh-CN" altLang="en-US" sz="11500" b="1" dirty="0">
              <a:solidFill>
                <a:schemeClr val="bg1"/>
              </a:solidFill>
              <a:cs typeface="+mn-ea"/>
              <a:sym typeface="+mn-lt"/>
            </a:endParaRPr>
          </a:p>
        </p:txBody>
      </p:sp>
      <p:sp>
        <p:nvSpPr>
          <p:cNvPr id="22" name="MH_Entry_1"/>
          <p:cNvSpPr/>
          <p:nvPr/>
        </p:nvSpPr>
        <p:spPr>
          <a:xfrm>
            <a:off x="4875954" y="2340236"/>
            <a:ext cx="4803803" cy="845899"/>
          </a:xfrm>
          <a:prstGeom prst="roundRect">
            <a:avLst>
              <a:gd name="adj" fmla="val 0"/>
            </a:avLst>
          </a:prstGeom>
          <a:noFill/>
          <a:ln>
            <a:solidFill>
              <a:srgbClr val="50C8A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b="1" spc="200" dirty="0">
                <a:solidFill>
                  <a:schemeClr val="tx1">
                    <a:lumMod val="65000"/>
                    <a:lumOff val="35000"/>
                  </a:schemeClr>
                </a:solidFill>
                <a:cs typeface="+mn-ea"/>
                <a:sym typeface="+mn-lt"/>
              </a:rPr>
              <a:t>Q&amp;A</a:t>
            </a:r>
            <a:r>
              <a:rPr lang="zh-TW" altLang="en-US" sz="3200" b="1" spc="200" dirty="0">
                <a:solidFill>
                  <a:schemeClr val="tx1">
                    <a:lumMod val="65000"/>
                    <a:lumOff val="35000"/>
                  </a:schemeClr>
                </a:solidFill>
                <a:cs typeface="+mn-ea"/>
                <a:sym typeface="+mn-lt"/>
              </a:rPr>
              <a:t> 附錄三</a:t>
            </a:r>
            <a:endParaRPr lang="zh-CN" altLang="en-US" sz="3200" b="1" spc="200" dirty="0">
              <a:solidFill>
                <a:schemeClr val="tx1">
                  <a:lumMod val="65000"/>
                  <a:lumOff val="35000"/>
                </a:schemeClr>
              </a:solidFill>
              <a:cs typeface="+mn-ea"/>
              <a:sym typeface="+mn-lt"/>
            </a:endParaRPr>
          </a:p>
        </p:txBody>
      </p:sp>
      <p:sp>
        <p:nvSpPr>
          <p:cNvPr id="23" name="矩形 22"/>
          <p:cNvSpPr/>
          <p:nvPr/>
        </p:nvSpPr>
        <p:spPr>
          <a:xfrm>
            <a:off x="4868697" y="3404567"/>
            <a:ext cx="4776507" cy="972961"/>
          </a:xfrm>
          <a:prstGeom prst="rect">
            <a:avLst/>
          </a:prstGeom>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buClr>
                <a:srgbClr val="00B050"/>
              </a:buClr>
              <a:buSzPct val="80000"/>
              <a:defRPr/>
            </a:pPr>
            <a:r>
              <a:rPr lang="zh-TW" altLang="en-US" sz="2000" b="1" dirty="0">
                <a:solidFill>
                  <a:schemeClr val="tx1">
                    <a:lumMod val="75000"/>
                    <a:lumOff val="25000"/>
                  </a:schemeClr>
                </a:solidFill>
                <a:cs typeface="+mn-ea"/>
                <a:sym typeface="+mn-lt"/>
              </a:rPr>
              <a:t>平台運行</a:t>
            </a:r>
            <a:endParaRPr lang="zh-CN" altLang="en-US" sz="2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3444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短中長期資金來源</a:t>
            </a:r>
            <a:endParaRPr lang="zh-CN" altLang="en-US" sz="2400" b="1" dirty="0">
              <a:solidFill>
                <a:schemeClr val="accent1">
                  <a:lumMod val="75000"/>
                </a:schemeClr>
              </a:solidFill>
              <a:cs typeface="+mn-ea"/>
              <a:sym typeface="+mn-lt"/>
            </a:endParaRPr>
          </a:p>
        </p:txBody>
      </p:sp>
      <p:graphicFrame>
        <p:nvGraphicFramePr>
          <p:cNvPr id="12" name="內容版面配置區 3">
            <a:extLst>
              <a:ext uri="{FF2B5EF4-FFF2-40B4-BE49-F238E27FC236}">
                <a16:creationId xmlns:a16="http://schemas.microsoft.com/office/drawing/2014/main" id="{74E95946-6E90-0747-B536-C6321F6923E8}"/>
              </a:ext>
            </a:extLst>
          </p:cNvPr>
          <p:cNvGraphicFramePr>
            <a:graphicFrameLocks/>
          </p:cNvGraphicFramePr>
          <p:nvPr>
            <p:extLst>
              <p:ext uri="{D42A27DB-BD31-4B8C-83A1-F6EECF244321}">
                <p14:modId xmlns:p14="http://schemas.microsoft.com/office/powerpoint/2010/main" val="2101707483"/>
              </p:ext>
            </p:extLst>
          </p:nvPr>
        </p:nvGraphicFramePr>
        <p:xfrm>
          <a:off x="1146628" y="1258304"/>
          <a:ext cx="9571801" cy="4968552"/>
        </p:xfrm>
        <a:graphic>
          <a:graphicData uri="http://schemas.openxmlformats.org/drawingml/2006/table">
            <a:tbl>
              <a:tblPr firstRow="1" firstCol="1" bandRow="1">
                <a:tableStyleId>{2D5ABB26-0587-4C30-8999-92F81FD0307C}</a:tableStyleId>
              </a:tblPr>
              <a:tblGrid>
                <a:gridCol w="864902">
                  <a:extLst>
                    <a:ext uri="{9D8B030D-6E8A-4147-A177-3AD203B41FA5}">
                      <a16:colId xmlns:a16="http://schemas.microsoft.com/office/drawing/2014/main" val="20000"/>
                    </a:ext>
                  </a:extLst>
                </a:gridCol>
                <a:gridCol w="2127424">
                  <a:extLst>
                    <a:ext uri="{9D8B030D-6E8A-4147-A177-3AD203B41FA5}">
                      <a16:colId xmlns:a16="http://schemas.microsoft.com/office/drawing/2014/main" val="20001"/>
                    </a:ext>
                  </a:extLst>
                </a:gridCol>
                <a:gridCol w="2886224">
                  <a:extLst>
                    <a:ext uri="{9D8B030D-6E8A-4147-A177-3AD203B41FA5}">
                      <a16:colId xmlns:a16="http://schemas.microsoft.com/office/drawing/2014/main" val="20002"/>
                    </a:ext>
                  </a:extLst>
                </a:gridCol>
                <a:gridCol w="1670858">
                  <a:extLst>
                    <a:ext uri="{9D8B030D-6E8A-4147-A177-3AD203B41FA5}">
                      <a16:colId xmlns:a16="http://schemas.microsoft.com/office/drawing/2014/main" val="20003"/>
                    </a:ext>
                  </a:extLst>
                </a:gridCol>
                <a:gridCol w="2022393">
                  <a:extLst>
                    <a:ext uri="{9D8B030D-6E8A-4147-A177-3AD203B41FA5}">
                      <a16:colId xmlns:a16="http://schemas.microsoft.com/office/drawing/2014/main" val="20004"/>
                    </a:ext>
                  </a:extLst>
                </a:gridCol>
              </a:tblGrid>
              <a:tr h="714815">
                <a:tc>
                  <a:txBody>
                    <a:bodyPr/>
                    <a:lstStyle/>
                    <a:p>
                      <a:pPr algn="ctr">
                        <a:spcAft>
                          <a:spcPts val="0"/>
                        </a:spcAft>
                      </a:pPr>
                      <a:endParaRPr lang="zh-TW" sz="1800" b="1" i="0" kern="100" dirty="0">
                        <a:solidFill>
                          <a:schemeClr val="bg1"/>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目標</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執行過程</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負責單位</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資金來源</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extLst>
                  <a:ext uri="{0D108BD9-81ED-4DB2-BD59-A6C34878D82A}">
                    <a16:rowId xmlns:a16="http://schemas.microsoft.com/office/drawing/2014/main" val="10000"/>
                  </a:ext>
                </a:extLst>
              </a:tr>
              <a:tr h="1136673">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從自身學校推廣及測試</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altLang="zh-TW" sz="1800" b="1" i="0" kern="0" dirty="0">
                          <a:solidFill>
                            <a:schemeClr val="bg2">
                              <a:lumMod val="25000"/>
                            </a:schemeClr>
                          </a:solidFill>
                          <a:effectLst/>
                          <a:latin typeface="+mn-lt"/>
                          <a:ea typeface="+mn-ea"/>
                          <a:cs typeface="+mn-ea"/>
                          <a:sym typeface="+mn-lt"/>
                        </a:rPr>
                        <a:t>建立校內人脈網，並實施</a:t>
                      </a:r>
                      <a:endParaRPr lang="en-US" altLang="zh-TW" sz="1800" b="1" i="0" kern="0" dirty="0">
                        <a:solidFill>
                          <a:schemeClr val="bg2">
                            <a:lumMod val="25000"/>
                          </a:schemeClr>
                        </a:solidFill>
                        <a:effectLst/>
                        <a:latin typeface="+mn-lt"/>
                        <a:ea typeface="+mn-ea"/>
                        <a:cs typeface="+mn-ea"/>
                        <a:sym typeface="+mn-lt"/>
                      </a:endParaRPr>
                    </a:p>
                    <a:p>
                      <a:pPr algn="ctr">
                        <a:spcAft>
                          <a:spcPts val="0"/>
                        </a:spcAft>
                      </a:pPr>
                      <a:r>
                        <a:rPr lang="zh-TW" altLang="zh-TW" sz="1800" b="1" i="0" kern="0" dirty="0">
                          <a:solidFill>
                            <a:schemeClr val="bg2">
                              <a:lumMod val="25000"/>
                            </a:schemeClr>
                          </a:solidFill>
                          <a:effectLst/>
                          <a:latin typeface="+mn-lt"/>
                          <a:ea typeface="+mn-ea"/>
                          <a:cs typeface="+mn-ea"/>
                          <a:sym typeface="+mn-lt"/>
                        </a:rPr>
                        <a:t>平台最小可行性測試</a:t>
                      </a:r>
                      <a:endParaRPr lang="zh-TW" alt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自行籌措</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1"/>
                  </a:ext>
                </a:extLst>
              </a:tr>
              <a:tr h="1558532">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推廣至更多學校，建立線上網站平台</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舉辦全台各校生涯發展活動及相關人脈，降低產學之間的迷思及偏差</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初期團隊、各校系負責團隊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教育部青發署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民間團體推動職涯發展補助計畫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2"/>
                  </a:ext>
                </a:extLst>
              </a:tr>
              <a:tr h="1558532">
                <a:tc>
                  <a:txBody>
                    <a:bodyPr/>
                    <a:lstStyle/>
                    <a:p>
                      <a:pPr algn="ctr">
                        <a:spcAft>
                          <a:spcPts val="0"/>
                        </a:spcAft>
                      </a:pPr>
                      <a:r>
                        <a:rPr lang="zh-TW" sz="1800" b="1" i="0" kern="0">
                          <a:solidFill>
                            <a:schemeClr val="bg2">
                              <a:lumMod val="25000"/>
                            </a:schemeClr>
                          </a:solidFill>
                          <a:effectLst/>
                          <a:latin typeface="+mn-lt"/>
                          <a:ea typeface="+mn-ea"/>
                          <a:cs typeface="+mn-ea"/>
                          <a:sym typeface="+mn-lt"/>
                        </a:rPr>
                        <a:t>長期</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推廣到全國，廣設更多線下活動</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推手至政府經營與資金的挹注，並進行教育計畫更新與企業產學媒合</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勞動力發展署</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勞動部發展署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教育部高教深耕計畫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2191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平台運行</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779681"/>
            <a:ext cx="10844700" cy="11168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4000" b="1" dirty="0">
                <a:solidFill>
                  <a:schemeClr val="accent1">
                    <a:lumMod val="75000"/>
                  </a:schemeClr>
                </a:solidFill>
                <a:cs typeface="+mn-ea"/>
                <a:sym typeface="+mn-lt"/>
              </a:rPr>
              <a:t>平台利潤來源為何？</a:t>
            </a:r>
            <a:endParaRPr kumimoji="1" lang="en-US" altLang="zh-TW" sz="4000" b="1" dirty="0">
              <a:solidFill>
                <a:schemeClr val="accent1">
                  <a:lumMod val="75000"/>
                </a:schemeClr>
              </a:solidFill>
              <a:cs typeface="+mn-ea"/>
              <a:sym typeface="+mn-lt"/>
            </a:endParaRPr>
          </a:p>
          <a:p>
            <a:pPr marL="0" indent="0">
              <a:lnSpc>
                <a:spcPct val="150000"/>
              </a:lnSpc>
              <a:buNone/>
            </a:pPr>
            <a:endParaRPr kumimoji="1" lang="en-US" altLang="zh-TW" sz="4400" b="1" dirty="0">
              <a:solidFill>
                <a:schemeClr val="accent1">
                  <a:lumMod val="75000"/>
                </a:schemeClr>
              </a:solidFill>
              <a:cs typeface="+mn-ea"/>
              <a:sym typeface="+mn-lt"/>
            </a:endParaRPr>
          </a:p>
          <a:p>
            <a:pPr marL="0" indent="0">
              <a:lnSpc>
                <a:spcPct val="150000"/>
              </a:lnSpc>
              <a:buNone/>
            </a:pPr>
            <a:r>
              <a:rPr lang="zh-TW" altLang="en-US" b="1" dirty="0">
                <a:solidFill>
                  <a:srgbClr val="35848A"/>
                </a:solidFill>
                <a:cs typeface="+mn-ea"/>
                <a:sym typeface="+mn-lt"/>
              </a:rPr>
              <a:t>短期：</a:t>
            </a:r>
            <a:r>
              <a:rPr lang="zh-TW" altLang="en-US" b="1" dirty="0">
                <a:solidFill>
                  <a:schemeClr val="tx1">
                    <a:lumMod val="75000"/>
                    <a:lumOff val="25000"/>
                  </a:schemeClr>
                </a:solidFill>
                <a:cs typeface="+mn-ea"/>
                <a:sym typeface="+mn-lt"/>
              </a:rPr>
              <a:t>以線下活動為主，邀請畢業學長姐進行分享，原則上不支付分享者任何費用。但活動中會有提供些許茶點予講者和參與者，因此會向參加者酌收報名費，作為基本支出的資金來源</a:t>
            </a:r>
          </a:p>
        </p:txBody>
      </p:sp>
    </p:spTree>
    <p:extLst>
      <p:ext uri="{BB962C8B-B14F-4D97-AF65-F5344CB8AC3E}">
        <p14:creationId xmlns:p14="http://schemas.microsoft.com/office/powerpoint/2010/main" val="218475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平台運行</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779681"/>
            <a:ext cx="10844700" cy="11168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4000" b="1" dirty="0">
                <a:solidFill>
                  <a:schemeClr val="accent1">
                    <a:lumMod val="75000"/>
                  </a:schemeClr>
                </a:solidFill>
                <a:cs typeface="+mn-ea"/>
                <a:sym typeface="+mn-lt"/>
              </a:rPr>
              <a:t>平台利潤來源為何？</a:t>
            </a:r>
            <a:endParaRPr lang="en-US" altLang="zh-TW" sz="4000" dirty="0">
              <a:solidFill>
                <a:schemeClr val="tx1">
                  <a:lumMod val="75000"/>
                  <a:lumOff val="25000"/>
                </a:schemeClr>
              </a:solidFill>
              <a:cs typeface="+mn-ea"/>
              <a:sym typeface="+mn-lt"/>
            </a:endParaRPr>
          </a:p>
          <a:p>
            <a:pPr marL="0" indent="0">
              <a:lnSpc>
                <a:spcPct val="150000"/>
              </a:lnSpc>
              <a:buNone/>
            </a:pPr>
            <a:r>
              <a:rPr lang="zh-TW" altLang="en-US" b="1" dirty="0">
                <a:solidFill>
                  <a:srgbClr val="35848A"/>
                </a:solidFill>
                <a:cs typeface="+mn-ea"/>
                <a:sym typeface="+mn-lt"/>
              </a:rPr>
              <a:t>中期：</a:t>
            </a:r>
            <a:r>
              <a:rPr lang="zh-TW" altLang="en-US" b="1" dirty="0">
                <a:solidFill>
                  <a:schemeClr val="tx1">
                    <a:lumMod val="75000"/>
                    <a:lumOff val="25000"/>
                  </a:schemeClr>
                </a:solidFill>
                <a:cs typeface="+mn-ea"/>
                <a:sym typeface="+mn-lt"/>
              </a:rPr>
              <a:t>效仿 </a:t>
            </a:r>
            <a:r>
              <a:rPr lang="en-US" altLang="zh-TW" b="1" dirty="0" err="1">
                <a:solidFill>
                  <a:schemeClr val="tx1">
                    <a:lumMod val="75000"/>
                    <a:lumOff val="25000"/>
                  </a:schemeClr>
                </a:solidFill>
                <a:cs typeface="+mn-ea"/>
                <a:sym typeface="+mn-lt"/>
              </a:rPr>
              <a:t>iOH</a:t>
            </a:r>
            <a:r>
              <a:rPr lang="zh-TW" altLang="en-US" b="1" dirty="0">
                <a:solidFill>
                  <a:schemeClr val="tx1">
                    <a:lumMod val="75000"/>
                    <a:lumOff val="25000"/>
                  </a:schemeClr>
                </a:solidFill>
                <a:cs typeface="+mn-ea"/>
                <a:sym typeface="+mn-lt"/>
              </a:rPr>
              <a:t> 的營運方式，在校系舉辦生涯講座活動時，以校方贊助活動經費。並同時向教育部青年發展署申請大專校院推動職涯輔導補助計畫之補助，維持平台營運</a:t>
            </a:r>
            <a:endParaRPr lang="en-US" altLang="zh-TW" b="1" dirty="0">
              <a:solidFill>
                <a:schemeClr val="tx1">
                  <a:lumMod val="75000"/>
                  <a:lumOff val="25000"/>
                </a:schemeClr>
              </a:solidFill>
              <a:cs typeface="+mn-ea"/>
              <a:sym typeface="+mn-lt"/>
            </a:endParaRPr>
          </a:p>
          <a:p>
            <a:pPr marL="0" indent="0">
              <a:lnSpc>
                <a:spcPct val="150000"/>
              </a:lnSpc>
              <a:buNone/>
            </a:pPr>
            <a:r>
              <a:rPr lang="zh-TW" altLang="en-US" b="1" dirty="0">
                <a:solidFill>
                  <a:srgbClr val="35848A"/>
                </a:solidFill>
                <a:cs typeface="+mn-ea"/>
                <a:sym typeface="+mn-lt"/>
              </a:rPr>
              <a:t>長期：</a:t>
            </a:r>
            <a:r>
              <a:rPr lang="zh-TW" altLang="en-US" b="1" dirty="0">
                <a:solidFill>
                  <a:schemeClr val="tx1">
                    <a:lumMod val="75000"/>
                    <a:lumOff val="25000"/>
                  </a:schemeClr>
                </a:solidFill>
                <a:cs typeface="+mn-ea"/>
                <a:sym typeface="+mn-lt"/>
              </a:rPr>
              <a:t>希望本平台由勞動部發展署經營，並結合教育部高教深耕計畫之經費，維持營運資金所需</a:t>
            </a:r>
          </a:p>
        </p:txBody>
      </p:sp>
    </p:spTree>
    <p:extLst>
      <p:ext uri="{BB962C8B-B14F-4D97-AF65-F5344CB8AC3E}">
        <p14:creationId xmlns:p14="http://schemas.microsoft.com/office/powerpoint/2010/main" val="83841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平台運行</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779681"/>
            <a:ext cx="10844700" cy="10491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4000" b="1" dirty="0">
                <a:solidFill>
                  <a:schemeClr val="accent1">
                    <a:lumMod val="75000"/>
                  </a:schemeClr>
                </a:solidFill>
                <a:cs typeface="+mn-ea"/>
                <a:sym typeface="+mn-lt"/>
              </a:rPr>
              <a:t>如何確保有足夠的分享者分享經驗？是否有初步的調查對象或是可能的人才能詢問？</a:t>
            </a:r>
            <a:endParaRPr kumimoji="1" lang="en-US" altLang="zh-TW" sz="4000" b="1" dirty="0">
              <a:solidFill>
                <a:schemeClr val="accent1">
                  <a:lumMod val="75000"/>
                </a:schemeClr>
              </a:solidFill>
              <a:cs typeface="+mn-ea"/>
              <a:sym typeface="+mn-lt"/>
            </a:endParaRPr>
          </a:p>
          <a:p>
            <a:pPr marL="0" indent="0">
              <a:lnSpc>
                <a:spcPct val="150000"/>
              </a:lnSpc>
              <a:buNone/>
            </a:pPr>
            <a:r>
              <a:rPr lang="zh-TW" altLang="en-US" b="1" dirty="0">
                <a:solidFill>
                  <a:schemeClr val="tx1">
                    <a:lumMod val="75000"/>
                    <a:lumOff val="25000"/>
                  </a:schemeClr>
                </a:solidFill>
                <a:cs typeface="+mn-ea"/>
                <a:sym typeface="+mn-lt"/>
              </a:rPr>
              <a:t>根據我們與 </a:t>
            </a:r>
            <a:r>
              <a:rPr lang="en-US" altLang="zh-TW" b="1" dirty="0" err="1">
                <a:solidFill>
                  <a:schemeClr val="tx1">
                    <a:lumMod val="75000"/>
                    <a:lumOff val="25000"/>
                  </a:schemeClr>
                </a:solidFill>
                <a:cs typeface="+mn-ea"/>
                <a:sym typeface="+mn-lt"/>
              </a:rPr>
              <a:t>iOH</a:t>
            </a:r>
            <a:r>
              <a:rPr lang="zh-TW" altLang="en-US" b="1" dirty="0">
                <a:solidFill>
                  <a:schemeClr val="tx1">
                    <a:lumMod val="75000"/>
                    <a:lumOff val="25000"/>
                  </a:schemeClr>
                </a:solidFill>
                <a:cs typeface="+mn-ea"/>
                <a:sym typeface="+mn-lt"/>
              </a:rPr>
              <a:t> 的訪談得知，他們在長期的人才儲備庫都有</a:t>
            </a:r>
            <a:r>
              <a:rPr lang="en-US" altLang="zh-TW" b="1" dirty="0">
                <a:solidFill>
                  <a:schemeClr val="tx1">
                    <a:lumMod val="75000"/>
                    <a:lumOff val="25000"/>
                  </a:schemeClr>
                </a:solidFill>
                <a:cs typeface="+mn-ea"/>
                <a:sym typeface="+mn-lt"/>
              </a:rPr>
              <a:t>300</a:t>
            </a:r>
            <a:r>
              <a:rPr lang="zh-TW" altLang="en-US" b="1" dirty="0">
                <a:solidFill>
                  <a:schemeClr val="tx1">
                    <a:lumMod val="75000"/>
                    <a:lumOff val="25000"/>
                  </a:schemeClr>
                </a:solidFill>
                <a:cs typeface="+mn-ea"/>
                <a:sym typeface="+mn-lt"/>
              </a:rPr>
              <a:t>至</a:t>
            </a:r>
            <a:r>
              <a:rPr lang="en-US" altLang="zh-TW" b="1" dirty="0">
                <a:solidFill>
                  <a:schemeClr val="tx1">
                    <a:lumMod val="75000"/>
                    <a:lumOff val="25000"/>
                  </a:schemeClr>
                </a:solidFill>
                <a:cs typeface="+mn-ea"/>
                <a:sym typeface="+mn-lt"/>
              </a:rPr>
              <a:t>400</a:t>
            </a:r>
            <a:r>
              <a:rPr lang="zh-TW" altLang="en-US" b="1" dirty="0">
                <a:solidFill>
                  <a:schemeClr val="tx1">
                    <a:lumMod val="75000"/>
                    <a:lumOff val="25000"/>
                  </a:schemeClr>
                </a:solidFill>
                <a:cs typeface="+mn-ea"/>
                <a:sym typeface="+mn-lt"/>
              </a:rPr>
              <a:t>人等著做分享。故只要本平台成功運行，並有適當宣傳與人脈的建立，經過一定時間的成長必能有足夠的人才進行分享</a:t>
            </a:r>
            <a:endParaRPr lang="en-US" altLang="zh-TW" b="1" dirty="0">
              <a:solidFill>
                <a:schemeClr val="tx1">
                  <a:lumMod val="75000"/>
                  <a:lumOff val="25000"/>
                </a:schemeClr>
              </a:solidFill>
              <a:cs typeface="+mn-ea"/>
              <a:sym typeface="+mn-lt"/>
            </a:endParaRPr>
          </a:p>
          <a:p>
            <a:pPr marL="0" indent="0">
              <a:lnSpc>
                <a:spcPct val="150000"/>
              </a:lnSpc>
              <a:buNone/>
            </a:pPr>
            <a:endParaRPr lang="zh-TW" altLang="en-US" dirty="0">
              <a:solidFill>
                <a:srgbClr val="35848A"/>
              </a:solidFill>
              <a:cs typeface="+mn-ea"/>
              <a:sym typeface="+mn-lt"/>
            </a:endParaRPr>
          </a:p>
        </p:txBody>
      </p:sp>
    </p:spTree>
    <p:extLst>
      <p:ext uri="{BB962C8B-B14F-4D97-AF65-F5344CB8AC3E}">
        <p14:creationId xmlns:p14="http://schemas.microsoft.com/office/powerpoint/2010/main" val="1943267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平台運行</a:t>
            </a:r>
            <a:endParaRPr lang="zh-CN" altLang="en-US" sz="2400" b="1"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779681"/>
            <a:ext cx="10844700" cy="1946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4000" b="1" dirty="0">
                <a:solidFill>
                  <a:schemeClr val="accent1">
                    <a:lumMod val="75000"/>
                  </a:schemeClr>
                </a:solidFill>
                <a:cs typeface="+mn-ea"/>
                <a:sym typeface="+mn-lt"/>
              </a:rPr>
              <a:t>企業為何要與平台合作？能為其帶來什麼好處？</a:t>
            </a:r>
            <a:endParaRPr kumimoji="1" lang="en-US" altLang="zh-TW" sz="4000" b="1" dirty="0">
              <a:solidFill>
                <a:schemeClr val="accent1">
                  <a:lumMod val="75000"/>
                </a:schemeClr>
              </a:solidFill>
              <a:cs typeface="+mn-ea"/>
              <a:sym typeface="+mn-lt"/>
            </a:endParaRPr>
          </a:p>
          <a:p>
            <a:pPr marL="0" indent="0">
              <a:lnSpc>
                <a:spcPct val="150000"/>
              </a:lnSpc>
              <a:buNone/>
            </a:pPr>
            <a:r>
              <a:rPr lang="en-US" altLang="zh-TW" b="1" dirty="0">
                <a:solidFill>
                  <a:srgbClr val="35848A"/>
                </a:solidFill>
                <a:cs typeface="+mn-ea"/>
                <a:sym typeface="+mn-lt"/>
              </a:rPr>
              <a:t>《</a:t>
            </a:r>
            <a:r>
              <a:rPr lang="zh-TW" altLang="en-US" b="1" dirty="0">
                <a:solidFill>
                  <a:srgbClr val="35848A"/>
                </a:solidFill>
                <a:cs typeface="+mn-ea"/>
                <a:sym typeface="+mn-lt"/>
              </a:rPr>
              <a:t>今周刊</a:t>
            </a:r>
            <a:r>
              <a:rPr lang="en-US" altLang="zh-TW" b="1" dirty="0">
                <a:solidFill>
                  <a:srgbClr val="35848A"/>
                </a:solidFill>
                <a:cs typeface="+mn-ea"/>
                <a:sym typeface="+mn-lt"/>
              </a:rPr>
              <a:t>》</a:t>
            </a:r>
            <a:r>
              <a:rPr lang="zh-TW" altLang="en-US" b="1" dirty="0">
                <a:solidFill>
                  <a:srgbClr val="35848A"/>
                </a:solidFill>
                <a:cs typeface="+mn-ea"/>
                <a:sym typeface="+mn-lt"/>
              </a:rPr>
              <a:t>與波仕特網路市調公司之調查</a:t>
            </a:r>
            <a:endParaRPr lang="en-US" altLang="zh-TW" b="1" dirty="0">
              <a:solidFill>
                <a:srgbClr val="35848A"/>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十八至二十九歲的上班族有高達</a:t>
            </a:r>
            <a:r>
              <a:rPr lang="en-US" altLang="zh-TW" sz="2400" b="1" dirty="0">
                <a:solidFill>
                  <a:schemeClr val="tx1">
                    <a:lumMod val="75000"/>
                    <a:lumOff val="25000"/>
                  </a:schemeClr>
                </a:solidFill>
                <a:cs typeface="+mn-ea"/>
                <a:sym typeface="+mn-lt"/>
              </a:rPr>
              <a:t>45</a:t>
            </a:r>
            <a:r>
              <a:rPr lang="zh-TW" altLang="en-US" sz="2400" b="1" dirty="0">
                <a:solidFill>
                  <a:schemeClr val="tx1">
                    <a:lumMod val="75000"/>
                    <a:lumOff val="25000"/>
                  </a:schemeClr>
                </a:solidFill>
                <a:cs typeface="+mn-ea"/>
                <a:sym typeface="+mn-lt"/>
              </a:rPr>
              <a:t>％的比率，第一份正職時間不超過一年。</a:t>
            </a:r>
            <a:endParaRPr lang="en-US" altLang="zh-TW" sz="2400" b="1" dirty="0">
              <a:solidFill>
                <a:schemeClr val="tx1">
                  <a:lumMod val="75000"/>
                  <a:lumOff val="25000"/>
                </a:schemeClr>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企業付出培訓成本在這些會離職的員工上，對企業來說是非常沉重的成本</a:t>
            </a:r>
            <a:endParaRPr lang="en-US" altLang="zh-TW" sz="2400" b="1" dirty="0">
              <a:solidFill>
                <a:schemeClr val="tx1">
                  <a:lumMod val="75000"/>
                  <a:lumOff val="25000"/>
                </a:schemeClr>
              </a:solidFill>
              <a:cs typeface="+mn-ea"/>
              <a:sym typeface="+mn-lt"/>
            </a:endParaRPr>
          </a:p>
          <a:p>
            <a:pPr marL="0" indent="0">
              <a:lnSpc>
                <a:spcPct val="150000"/>
              </a:lnSpc>
              <a:buNone/>
            </a:pPr>
            <a:endParaRPr lang="en-US" altLang="zh-TW" sz="2400" b="1" dirty="0">
              <a:solidFill>
                <a:schemeClr val="tx1">
                  <a:lumMod val="75000"/>
                  <a:lumOff val="25000"/>
                </a:schemeClr>
              </a:solidFill>
              <a:cs typeface="+mn-ea"/>
              <a:sym typeface="+mn-lt"/>
            </a:endParaRPr>
          </a:p>
          <a:p>
            <a:pPr marL="0" indent="0">
              <a:lnSpc>
                <a:spcPct val="150000"/>
              </a:lnSpc>
              <a:buNone/>
            </a:pPr>
            <a:r>
              <a:rPr lang="zh-TW" altLang="en-US" sz="2400" b="1" dirty="0">
                <a:solidFill>
                  <a:schemeClr val="tx1">
                    <a:lumMod val="75000"/>
                    <a:lumOff val="25000"/>
                  </a:schemeClr>
                </a:solidFill>
                <a:cs typeface="+mn-ea"/>
                <a:sym typeface="+mn-lt"/>
              </a:rPr>
              <a:t>若與本平台合作，我們能以媒合的方式，讓新鮮人主動去了解企業，且其亦能藉由此平台主動找尋合適員工，藉此降低企業的人事培訓成本</a:t>
            </a:r>
          </a:p>
        </p:txBody>
      </p:sp>
    </p:spTree>
    <p:extLst>
      <p:ext uri="{BB962C8B-B14F-4D97-AF65-F5344CB8AC3E}">
        <p14:creationId xmlns:p14="http://schemas.microsoft.com/office/powerpoint/2010/main" val="2096592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BCD9DF7F-00A3-8E4B-9546-AD873DB89D5B}"/>
              </a:ext>
            </a:extLst>
          </p:cNvPr>
          <p:cNvGraphicFramePr>
            <a:graphicFrameLocks noGrp="1"/>
          </p:cNvGraphicFramePr>
          <p:nvPr>
            <p:extLst>
              <p:ext uri="{D42A27DB-BD31-4B8C-83A1-F6EECF244321}">
                <p14:modId xmlns:p14="http://schemas.microsoft.com/office/powerpoint/2010/main" val="1359747322"/>
              </p:ext>
            </p:extLst>
          </p:nvPr>
        </p:nvGraphicFramePr>
        <p:xfrm>
          <a:off x="766763" y="926925"/>
          <a:ext cx="10515599" cy="5523979"/>
        </p:xfrm>
        <a:graphic>
          <a:graphicData uri="http://schemas.openxmlformats.org/drawingml/2006/table">
            <a:tbl>
              <a:tblPr firstRow="1" firstCol="1" bandRow="1">
                <a:tableStyleId>{5C22544A-7EE6-4342-B048-85BDC9FD1C3A}</a:tableStyleId>
              </a:tblPr>
              <a:tblGrid>
                <a:gridCol w="2191590">
                  <a:extLst>
                    <a:ext uri="{9D8B030D-6E8A-4147-A177-3AD203B41FA5}">
                      <a16:colId xmlns:a16="http://schemas.microsoft.com/office/drawing/2014/main" val="2410263069"/>
                    </a:ext>
                  </a:extLst>
                </a:gridCol>
                <a:gridCol w="4141694">
                  <a:extLst>
                    <a:ext uri="{9D8B030D-6E8A-4147-A177-3AD203B41FA5}">
                      <a16:colId xmlns:a16="http://schemas.microsoft.com/office/drawing/2014/main" val="3738558758"/>
                    </a:ext>
                  </a:extLst>
                </a:gridCol>
                <a:gridCol w="4182315">
                  <a:extLst>
                    <a:ext uri="{9D8B030D-6E8A-4147-A177-3AD203B41FA5}">
                      <a16:colId xmlns:a16="http://schemas.microsoft.com/office/drawing/2014/main" val="3337331114"/>
                    </a:ext>
                  </a:extLst>
                </a:gridCol>
              </a:tblGrid>
              <a:tr h="782417">
                <a:tc>
                  <a:txBody>
                    <a:bodyPr/>
                    <a:lstStyle/>
                    <a:p>
                      <a:pPr algn="ctr">
                        <a:spcAft>
                          <a:spcPts val="0"/>
                        </a:spcAft>
                      </a:pPr>
                      <a:r>
                        <a:rPr lang="en-US" sz="1800" b="1" i="0" kern="0" dirty="0">
                          <a:effectLst/>
                          <a:latin typeface="+mn-lt"/>
                          <a:ea typeface="+mn-ea"/>
                          <a:cs typeface="+mn-ea"/>
                          <a:sym typeface="+mn-lt"/>
                        </a:rPr>
                        <a:t>EWS</a:t>
                      </a:r>
                      <a:r>
                        <a:rPr lang="zh-TW" sz="1800" b="1" i="0" kern="0" dirty="0">
                          <a:effectLst/>
                          <a:latin typeface="+mn-lt"/>
                          <a:ea typeface="+mn-ea"/>
                          <a:cs typeface="+mn-ea"/>
                          <a:sym typeface="+mn-lt"/>
                        </a:rPr>
                        <a:t>平台</a:t>
                      </a:r>
                      <a:endParaRPr lang="en-US" altLang="zh-TW" sz="1800" b="1" i="0" kern="0" dirty="0">
                        <a:effectLst/>
                        <a:latin typeface="+mn-lt"/>
                        <a:ea typeface="+mn-ea"/>
                        <a:cs typeface="+mn-ea"/>
                        <a:sym typeface="+mn-lt"/>
                      </a:endParaRPr>
                    </a:p>
                    <a:p>
                      <a:pPr algn="ctr">
                        <a:spcAft>
                          <a:spcPts val="0"/>
                        </a:spcAft>
                      </a:pPr>
                      <a:r>
                        <a:rPr lang="zh-TW" sz="1800" b="1" i="0" kern="0" dirty="0">
                          <a:effectLst/>
                          <a:latin typeface="+mn-lt"/>
                          <a:ea typeface="+mn-ea"/>
                          <a:cs typeface="+mn-ea"/>
                          <a:sym typeface="+mn-lt"/>
                        </a:rPr>
                        <a:t>之兩大功能</a:t>
                      </a:r>
                      <a:endParaRPr lang="zh-TW" sz="1800" b="1" i="0" kern="100" dirty="0">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79000"/>
                      </a:schemeClr>
                    </a:solidFill>
                  </a:tcPr>
                </a:tc>
                <a:tc>
                  <a:txBody>
                    <a:bodyPr/>
                    <a:lstStyle/>
                    <a:p>
                      <a:pPr algn="ctr">
                        <a:spcAft>
                          <a:spcPts val="0"/>
                        </a:spcAft>
                      </a:pPr>
                      <a:r>
                        <a:rPr lang="zh-TW" sz="1800" b="1" i="0" kern="0" dirty="0">
                          <a:effectLst/>
                          <a:latin typeface="+mn-lt"/>
                          <a:ea typeface="+mn-ea"/>
                          <a:cs typeface="+mn-ea"/>
                          <a:sym typeface="+mn-lt"/>
                        </a:rPr>
                        <a:t>優點</a:t>
                      </a:r>
                      <a:endParaRPr lang="zh-TW" sz="1800" b="1" i="0" kern="100" dirty="0">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79000"/>
                      </a:schemeClr>
                    </a:solidFill>
                  </a:tcPr>
                </a:tc>
                <a:tc>
                  <a:txBody>
                    <a:bodyPr/>
                    <a:lstStyle/>
                    <a:p>
                      <a:pPr algn="ctr">
                        <a:spcAft>
                          <a:spcPts val="0"/>
                        </a:spcAft>
                      </a:pPr>
                      <a:r>
                        <a:rPr lang="zh-TW" sz="1800" b="1" i="0" kern="0" dirty="0">
                          <a:effectLst/>
                          <a:latin typeface="+mn-lt"/>
                          <a:ea typeface="+mn-ea"/>
                          <a:cs typeface="+mn-ea"/>
                          <a:sym typeface="+mn-lt"/>
                        </a:rPr>
                        <a:t>缺點</a:t>
                      </a:r>
                      <a:endParaRPr lang="zh-TW" sz="1800" b="1" i="0" kern="100" dirty="0">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B w="12700" cap="flat" cmpd="sng" algn="ctr">
                      <a:solidFill>
                        <a:schemeClr val="bg2">
                          <a:lumMod val="75000"/>
                        </a:schemeClr>
                      </a:solidFill>
                      <a:prstDash val="dash"/>
                      <a:round/>
                      <a:headEnd type="none" w="med" len="med"/>
                      <a:tailEnd type="none" w="med" len="med"/>
                    </a:lnB>
                    <a:solidFill>
                      <a:schemeClr val="accent1">
                        <a:lumMod val="75000"/>
                        <a:alpha val="79000"/>
                      </a:schemeClr>
                    </a:solidFill>
                  </a:tcPr>
                </a:tc>
                <a:extLst>
                  <a:ext uri="{0D108BD9-81ED-4DB2-BD59-A6C34878D82A}">
                    <a16:rowId xmlns:a16="http://schemas.microsoft.com/office/drawing/2014/main" val="648583775"/>
                  </a:ext>
                </a:extLst>
              </a:tr>
              <a:tr h="3323800">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線上影音</a:t>
                      </a:r>
                      <a:endParaRPr lang="en-US" altLang="zh-TW" sz="1800" b="1" i="0" kern="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工作經驗分享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noFill/>
                  </a:tcPr>
                </a:tc>
                <a:tc>
                  <a:txBody>
                    <a:bodyPr/>
                    <a:lstStyle/>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影片形式的經驗分享更能吸引大學生使用</a:t>
                      </a:r>
                      <a:endParaRPr lang="zh-TW" sz="1800" b="1" i="0" kern="100" dirty="0">
                        <a:solidFill>
                          <a:schemeClr val="bg2">
                            <a:lumMod val="25000"/>
                          </a:schemeClr>
                        </a:solidFill>
                        <a:effectLst/>
                        <a:latin typeface="+mn-lt"/>
                        <a:ea typeface="+mn-ea"/>
                        <a:cs typeface="+mn-ea"/>
                        <a:sym typeface="+mn-lt"/>
                      </a:endParaRPr>
                    </a:p>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大學生可針對自身興趣探索，彈性觀看或使用平台資源</a:t>
                      </a:r>
                      <a:endParaRPr lang="zh-TW" sz="1800" b="1" i="0" kern="100" dirty="0">
                        <a:solidFill>
                          <a:schemeClr val="bg2">
                            <a:lumMod val="25000"/>
                          </a:schemeClr>
                        </a:solidFill>
                        <a:effectLst/>
                        <a:latin typeface="+mn-lt"/>
                        <a:ea typeface="+mn-ea"/>
                        <a:cs typeface="+mn-ea"/>
                        <a:sym typeface="+mn-lt"/>
                      </a:endParaRPr>
                    </a:p>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線上直播問答能讓大學生即時在問答中獲取想知道的職場資訊</a:t>
                      </a:r>
                      <a:endParaRPr lang="zh-TW" sz="1800" b="1" i="0" kern="100" dirty="0">
                        <a:solidFill>
                          <a:schemeClr val="bg2">
                            <a:lumMod val="25000"/>
                          </a:schemeClr>
                        </a:solidFill>
                        <a:effectLst/>
                        <a:latin typeface="+mn-lt"/>
                        <a:ea typeface="+mn-ea"/>
                        <a:cs typeface="+mn-ea"/>
                        <a:sym typeface="+mn-lt"/>
                      </a:endParaRPr>
                    </a:p>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分享者可透過分享過程達成「經驗傳承」的自我實現感</a:t>
                      </a:r>
                      <a:endParaRPr lang="zh-TW" sz="1800" b="1" i="0" kern="100" dirty="0">
                        <a:solidFill>
                          <a:schemeClr val="bg2">
                            <a:lumMod val="25000"/>
                          </a:schemeClr>
                        </a:solidFill>
                        <a:effectLst/>
                        <a:latin typeface="+mn-lt"/>
                        <a:ea typeface="+mn-ea"/>
                        <a:cs typeface="+mn-ea"/>
                        <a:sym typeface="+mn-lt"/>
                      </a:endParaRPr>
                    </a:p>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企業端之分享者可藉此推廣自身的公司職缺，並針對大學生表達能力需求</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noFill/>
                  </a:tcPr>
                </a:tc>
                <a:tc>
                  <a:txBody>
                    <a:bodyPr/>
                    <a:lstStyle/>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招募之分享者沒有實質酬勞作為分享誘因</a:t>
                      </a:r>
                      <a:endParaRPr lang="zh-TW" sz="1800" b="1" i="0" kern="100" dirty="0">
                        <a:solidFill>
                          <a:schemeClr val="bg2">
                            <a:lumMod val="25000"/>
                          </a:schemeClr>
                        </a:solidFill>
                        <a:effectLst/>
                        <a:latin typeface="+mn-lt"/>
                        <a:ea typeface="+mn-ea"/>
                        <a:cs typeface="+mn-ea"/>
                        <a:sym typeface="+mn-lt"/>
                      </a:endParaRPr>
                    </a:p>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在網路平台公開姓名及專長領域，恐涉及隱私安全</a:t>
                      </a:r>
                      <a:endParaRPr lang="zh-TW" sz="1800" b="1" i="0" kern="100" dirty="0">
                        <a:solidFill>
                          <a:schemeClr val="bg2">
                            <a:lumMod val="25000"/>
                          </a:schemeClr>
                        </a:solidFill>
                        <a:effectLst/>
                        <a:latin typeface="+mn-lt"/>
                        <a:ea typeface="+mn-ea"/>
                        <a:cs typeface="+mn-ea"/>
                        <a:sym typeface="+mn-lt"/>
                      </a:endParaRPr>
                    </a:p>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經驗分享影片之內容需花費人力、時間成本去跟分享者溝通協調</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noFill/>
                  </a:tcPr>
                </a:tc>
                <a:extLst>
                  <a:ext uri="{0D108BD9-81ED-4DB2-BD59-A6C34878D82A}">
                    <a16:rowId xmlns:a16="http://schemas.microsoft.com/office/drawing/2014/main" val="891772888"/>
                  </a:ext>
                </a:extLst>
              </a:tr>
              <a:tr h="1417762">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線下互動交流媒合</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noFill/>
                  </a:tcPr>
                </a:tc>
                <a:tc>
                  <a:txBody>
                    <a:bodyPr/>
                    <a:lstStyle/>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實際的交流互動更能加深分享者與大學生之間的連結</a:t>
                      </a:r>
                      <a:endParaRPr lang="zh-TW" sz="1800" b="1" i="0" kern="100" dirty="0">
                        <a:solidFill>
                          <a:schemeClr val="bg2">
                            <a:lumMod val="25000"/>
                          </a:schemeClr>
                        </a:solidFill>
                        <a:effectLst/>
                        <a:latin typeface="+mn-lt"/>
                        <a:ea typeface="+mn-ea"/>
                        <a:cs typeface="+mn-ea"/>
                        <a:sym typeface="+mn-lt"/>
                      </a:endParaRPr>
                    </a:p>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企業端之分享者可透過實際面對交流網羅自身所需的人才</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noFill/>
                  </a:tcPr>
                </a:tc>
                <a:tc>
                  <a:txBody>
                    <a:bodyPr/>
                    <a:lstStyle/>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線下活動的舉辦需考量經費上的花費成本</a:t>
                      </a:r>
                      <a:endParaRPr lang="zh-TW" sz="1800" b="1" i="0" kern="100" dirty="0">
                        <a:solidFill>
                          <a:schemeClr val="bg2">
                            <a:lumMod val="25000"/>
                          </a:schemeClr>
                        </a:solidFill>
                        <a:effectLst/>
                        <a:latin typeface="+mn-lt"/>
                        <a:ea typeface="+mn-ea"/>
                        <a:cs typeface="+mn-ea"/>
                        <a:sym typeface="+mn-lt"/>
                      </a:endParaRPr>
                    </a:p>
                    <a:p>
                      <a:pPr marL="342900" lvl="0" indent="-342900" fontAlgn="base">
                        <a:spcAft>
                          <a:spcPts val="0"/>
                        </a:spcAft>
                        <a:buFont typeface="+mj-lt"/>
                        <a:buAutoNum type="arabicPeriod"/>
                        <a:tabLst>
                          <a:tab pos="457200" algn="l"/>
                        </a:tabLst>
                      </a:pPr>
                      <a:r>
                        <a:rPr lang="zh-TW" sz="1800" b="1" i="0" kern="0" dirty="0">
                          <a:solidFill>
                            <a:schemeClr val="bg2">
                              <a:lumMod val="25000"/>
                            </a:schemeClr>
                          </a:solidFill>
                          <a:effectLst/>
                          <a:latin typeface="+mn-lt"/>
                          <a:ea typeface="+mn-ea"/>
                          <a:cs typeface="+mn-ea"/>
                          <a:sym typeface="+mn-lt"/>
                        </a:rPr>
                        <a:t>「個別邀約交流」在互動上有人身安全的考量疑慮</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noFill/>
                  </a:tcPr>
                </a:tc>
                <a:extLst>
                  <a:ext uri="{0D108BD9-81ED-4DB2-BD59-A6C34878D82A}">
                    <a16:rowId xmlns:a16="http://schemas.microsoft.com/office/drawing/2014/main" val="273708593"/>
                  </a:ext>
                </a:extLst>
              </a:tr>
            </a:tbl>
          </a:graphicData>
        </a:graphic>
      </p:graphicFrame>
      <p:sp>
        <p:nvSpPr>
          <p:cNvPr id="5" name="矩形 4">
            <a:extLst>
              <a:ext uri="{FF2B5EF4-FFF2-40B4-BE49-F238E27FC236}">
                <a16:creationId xmlns:a16="http://schemas.microsoft.com/office/drawing/2014/main" id="{6B1FD5D8-8388-8541-8C86-B4FB7830B57B}"/>
              </a:ext>
            </a:extLst>
          </p:cNvPr>
          <p:cNvSpPr/>
          <p:nvPr/>
        </p:nvSpPr>
        <p:spPr>
          <a:xfrm>
            <a:off x="766763" y="349667"/>
            <a:ext cx="4607352" cy="400110"/>
          </a:xfrm>
          <a:prstGeom prst="rect">
            <a:avLst/>
          </a:prstGeom>
        </p:spPr>
        <p:txBody>
          <a:bodyPr wrap="none">
            <a:spAutoFit/>
          </a:bodyPr>
          <a:lstStyle/>
          <a:p>
            <a:pPr lvl="0" eaLnBrk="0" fontAlgn="base" hangingPunct="0">
              <a:spcBef>
                <a:spcPct val="0"/>
              </a:spcBef>
              <a:spcAft>
                <a:spcPct val="0"/>
              </a:spcAft>
            </a:pPr>
            <a:r>
              <a:rPr lang="zh-TW" altLang="zh-TW" sz="2000" b="1" dirty="0">
                <a:solidFill>
                  <a:schemeClr val="accent1">
                    <a:lumMod val="75000"/>
                  </a:schemeClr>
                </a:solidFill>
                <a:cs typeface="+mn-ea"/>
                <a:sym typeface="+mn-lt"/>
              </a:rPr>
              <a:t>EWS職場經驗教育平台優缺點分析表格</a:t>
            </a:r>
            <a:endParaRPr lang="zh-TW" altLang="zh-TW" sz="3200" b="1" dirty="0">
              <a:solidFill>
                <a:schemeClr val="accent1">
                  <a:lumMod val="75000"/>
                </a:schemeClr>
              </a:solidFill>
              <a:cs typeface="+mn-ea"/>
              <a:sym typeface="+mn-lt"/>
            </a:endParaRPr>
          </a:p>
        </p:txBody>
      </p:sp>
    </p:spTree>
    <p:extLst>
      <p:ext uri="{BB962C8B-B14F-4D97-AF65-F5344CB8AC3E}">
        <p14:creationId xmlns:p14="http://schemas.microsoft.com/office/powerpoint/2010/main" val="363110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H_Number_1"/>
          <p:cNvSpPr/>
          <p:nvPr/>
        </p:nvSpPr>
        <p:spPr>
          <a:xfrm>
            <a:off x="2512243" y="2337310"/>
            <a:ext cx="2184856" cy="2183380"/>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1500" b="1" dirty="0">
                <a:solidFill>
                  <a:schemeClr val="bg1"/>
                </a:solidFill>
                <a:cs typeface="+mn-ea"/>
                <a:sym typeface="+mn-lt"/>
              </a:rPr>
              <a:t>0</a:t>
            </a:r>
            <a:r>
              <a:rPr lang="en-US" altLang="zh-TW" sz="11500" b="1" dirty="0">
                <a:solidFill>
                  <a:schemeClr val="bg1"/>
                </a:solidFill>
                <a:cs typeface="+mn-ea"/>
                <a:sym typeface="+mn-lt"/>
              </a:rPr>
              <a:t>8</a:t>
            </a:r>
            <a:endParaRPr lang="zh-CN" altLang="en-US" sz="11500" b="1" dirty="0">
              <a:solidFill>
                <a:schemeClr val="bg1"/>
              </a:solidFill>
              <a:cs typeface="+mn-ea"/>
              <a:sym typeface="+mn-lt"/>
            </a:endParaRPr>
          </a:p>
        </p:txBody>
      </p:sp>
      <p:sp>
        <p:nvSpPr>
          <p:cNvPr id="22" name="MH_Entry_1"/>
          <p:cNvSpPr/>
          <p:nvPr/>
        </p:nvSpPr>
        <p:spPr>
          <a:xfrm>
            <a:off x="4875954" y="2340236"/>
            <a:ext cx="4803803" cy="845899"/>
          </a:xfrm>
          <a:prstGeom prst="roundRect">
            <a:avLst>
              <a:gd name="adj" fmla="val 0"/>
            </a:avLst>
          </a:prstGeom>
          <a:noFill/>
          <a:ln>
            <a:solidFill>
              <a:srgbClr val="50C8A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b="1" spc="200" dirty="0">
                <a:solidFill>
                  <a:schemeClr val="tx1">
                    <a:lumMod val="65000"/>
                    <a:lumOff val="35000"/>
                  </a:schemeClr>
                </a:solidFill>
                <a:cs typeface="+mn-ea"/>
                <a:sym typeface="+mn-lt"/>
              </a:rPr>
              <a:t>Q&amp;A</a:t>
            </a:r>
            <a:r>
              <a:rPr lang="zh-TW" altLang="en-US" sz="3200" b="1" spc="200" dirty="0">
                <a:solidFill>
                  <a:schemeClr val="tx1">
                    <a:lumMod val="65000"/>
                    <a:lumOff val="35000"/>
                  </a:schemeClr>
                </a:solidFill>
                <a:cs typeface="+mn-ea"/>
                <a:sym typeface="+mn-lt"/>
              </a:rPr>
              <a:t> 附錄四</a:t>
            </a:r>
            <a:endParaRPr lang="zh-CN" altLang="en-US" sz="3200" b="1" spc="200" dirty="0">
              <a:solidFill>
                <a:schemeClr val="tx1">
                  <a:lumMod val="65000"/>
                  <a:lumOff val="35000"/>
                </a:schemeClr>
              </a:solidFill>
              <a:cs typeface="+mn-ea"/>
              <a:sym typeface="+mn-lt"/>
            </a:endParaRPr>
          </a:p>
        </p:txBody>
      </p:sp>
      <p:sp>
        <p:nvSpPr>
          <p:cNvPr id="23" name="矩形 22"/>
          <p:cNvSpPr/>
          <p:nvPr/>
        </p:nvSpPr>
        <p:spPr>
          <a:xfrm>
            <a:off x="4868697" y="3404567"/>
            <a:ext cx="4776507" cy="972961"/>
          </a:xfrm>
          <a:prstGeom prst="rect">
            <a:avLst/>
          </a:prstGeom>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buClr>
                <a:srgbClr val="00B050"/>
              </a:buClr>
              <a:buSzPct val="80000"/>
              <a:defRPr/>
            </a:pPr>
            <a:r>
              <a:rPr lang="zh-TW" altLang="en-US" sz="2000" b="1" dirty="0">
                <a:solidFill>
                  <a:schemeClr val="tx1">
                    <a:lumMod val="75000"/>
                    <a:lumOff val="25000"/>
                  </a:schemeClr>
                </a:solidFill>
                <a:cs typeface="+mn-ea"/>
                <a:sym typeface="+mn-lt"/>
              </a:rPr>
              <a:t>未來發展</a:t>
            </a:r>
            <a:endParaRPr lang="zh-CN" altLang="en-US" sz="2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186707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dirty="0">
                <a:solidFill>
                  <a:schemeClr val="accent1">
                    <a:lumMod val="75000"/>
                  </a:schemeClr>
                </a:solidFill>
                <a:cs typeface="+mn-ea"/>
                <a:sym typeface="+mn-lt"/>
              </a:rPr>
              <a:t>未來發展</a:t>
            </a:r>
            <a:endParaRPr lang="zh-CN" altLang="en-US" sz="2400" dirty="0">
              <a:solidFill>
                <a:schemeClr val="accent1">
                  <a:lumMod val="75000"/>
                </a:schemeClr>
              </a:solidFill>
              <a:cs typeface="+mn-ea"/>
              <a:sym typeface="+mn-lt"/>
            </a:endParaRPr>
          </a:p>
        </p:txBody>
      </p:sp>
      <p:sp>
        <p:nvSpPr>
          <p:cNvPr id="14" name="內容版面配置區 2">
            <a:extLst>
              <a:ext uri="{FF2B5EF4-FFF2-40B4-BE49-F238E27FC236}">
                <a16:creationId xmlns:a16="http://schemas.microsoft.com/office/drawing/2014/main" id="{1C1EE16E-84D6-A94F-B406-BE46EDA543DF}"/>
              </a:ext>
            </a:extLst>
          </p:cNvPr>
          <p:cNvSpPr txBox="1">
            <a:spLocks/>
          </p:cNvSpPr>
          <p:nvPr/>
        </p:nvSpPr>
        <p:spPr>
          <a:xfrm>
            <a:off x="673650" y="1262070"/>
            <a:ext cx="10844700" cy="1946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kumimoji="1" lang="zh-TW" altLang="en-US" sz="4000" b="1" dirty="0">
                <a:solidFill>
                  <a:schemeClr val="accent1">
                    <a:lumMod val="75000"/>
                  </a:schemeClr>
                </a:solidFill>
                <a:cs typeface="+mn-ea"/>
                <a:sym typeface="+mn-lt"/>
              </a:rPr>
              <a:t>要如何推廣平台？是否跟大學合作？如何合作？</a:t>
            </a:r>
            <a:endParaRPr kumimoji="1" lang="en-US" altLang="zh-TW" sz="4000" b="1" dirty="0">
              <a:solidFill>
                <a:schemeClr val="accent1">
                  <a:lumMod val="75000"/>
                </a:schemeClr>
              </a:solidFill>
              <a:cs typeface="+mn-ea"/>
              <a:sym typeface="+mn-lt"/>
            </a:endParaRPr>
          </a:p>
          <a:p>
            <a:pPr marL="0" indent="0">
              <a:lnSpc>
                <a:spcPct val="150000"/>
              </a:lnSpc>
              <a:buNone/>
            </a:pPr>
            <a:r>
              <a:rPr lang="zh-TW" altLang="en-US" b="1" dirty="0">
                <a:solidFill>
                  <a:srgbClr val="35848A"/>
                </a:solidFill>
                <a:cs typeface="+mn-ea"/>
                <a:sym typeface="+mn-lt"/>
              </a:rPr>
              <a:t>網站宣傳 、</a:t>
            </a:r>
            <a:r>
              <a:rPr lang="en-US" altLang="zh-TW" b="1" dirty="0">
                <a:solidFill>
                  <a:srgbClr val="35848A"/>
                </a:solidFill>
                <a:cs typeface="+mn-ea"/>
                <a:sym typeface="+mn-lt"/>
              </a:rPr>
              <a:t>FB</a:t>
            </a:r>
            <a:r>
              <a:rPr lang="zh-TW" altLang="en-US" b="1" dirty="0">
                <a:solidFill>
                  <a:srgbClr val="35848A"/>
                </a:solidFill>
                <a:cs typeface="+mn-ea"/>
                <a:sym typeface="+mn-lt"/>
              </a:rPr>
              <a:t>貼文宣傳、 發函宣傳、到校宣傳</a:t>
            </a:r>
            <a:endParaRPr lang="en-US" altLang="zh-TW" b="1" dirty="0">
              <a:solidFill>
                <a:srgbClr val="35848A"/>
              </a:solidFill>
              <a:cs typeface="+mn-ea"/>
              <a:sym typeface="+mn-lt"/>
            </a:endParaRPr>
          </a:p>
          <a:p>
            <a:pPr marL="0" indent="0">
              <a:lnSpc>
                <a:spcPct val="150000"/>
              </a:lnSpc>
              <a:buNone/>
            </a:pPr>
            <a:r>
              <a:rPr lang="zh-TW" altLang="en-US" b="1" dirty="0">
                <a:solidFill>
                  <a:schemeClr val="tx1">
                    <a:lumMod val="75000"/>
                    <a:lumOff val="25000"/>
                  </a:schemeClr>
                </a:solidFill>
                <a:cs typeface="+mn-ea"/>
                <a:sym typeface="+mn-lt"/>
              </a:rPr>
              <a:t>在中期計畫，可函請各校張貼資訊，使學生皆知曉明瞭此平台。</a:t>
            </a:r>
            <a:endParaRPr lang="en-US" altLang="zh-TW" b="1" dirty="0">
              <a:solidFill>
                <a:schemeClr val="tx1">
                  <a:lumMod val="75000"/>
                  <a:lumOff val="25000"/>
                </a:schemeClr>
              </a:solidFill>
              <a:cs typeface="+mn-ea"/>
              <a:sym typeface="+mn-lt"/>
            </a:endParaRPr>
          </a:p>
          <a:p>
            <a:pPr marL="0" indent="0">
              <a:lnSpc>
                <a:spcPct val="150000"/>
              </a:lnSpc>
              <a:buNone/>
            </a:pPr>
            <a:r>
              <a:rPr lang="zh-TW" altLang="en-US" b="1" dirty="0">
                <a:solidFill>
                  <a:schemeClr val="tx1">
                    <a:lumMod val="75000"/>
                    <a:lumOff val="25000"/>
                  </a:schemeClr>
                </a:solidFill>
                <a:cs typeface="+mn-ea"/>
                <a:sym typeface="+mn-lt"/>
              </a:rPr>
              <a:t>為讓各校皆能使用該平台，我方會與大學合作，利用各校畢業學長姐與各系間的連結，建立人脈網絡，並請業師進行線上或線下的互動，以解決產學之間的迷思及落差</a:t>
            </a:r>
          </a:p>
        </p:txBody>
      </p:sp>
    </p:spTree>
    <p:extLst>
      <p:ext uri="{BB962C8B-B14F-4D97-AF65-F5344CB8AC3E}">
        <p14:creationId xmlns:p14="http://schemas.microsoft.com/office/powerpoint/2010/main" val="344644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8">
            <a:extLst>
              <a:ext uri="{FF2B5EF4-FFF2-40B4-BE49-F238E27FC236}">
                <a16:creationId xmlns:a16="http://schemas.microsoft.com/office/drawing/2014/main" id="{4AC7C4FB-102D-594A-BA51-A5312F371E36}"/>
              </a:ext>
            </a:extLst>
          </p:cNvPr>
          <p:cNvGrpSpPr/>
          <p:nvPr/>
        </p:nvGrpSpPr>
        <p:grpSpPr>
          <a:xfrm flipH="1">
            <a:off x="0" y="0"/>
            <a:ext cx="1506144" cy="1079924"/>
            <a:chOff x="10688733" y="0"/>
            <a:chExt cx="1506144" cy="1079924"/>
          </a:xfrm>
        </p:grpSpPr>
        <p:sp>
          <p:nvSpPr>
            <p:cNvPr id="7" name="任意多边形 9">
              <a:extLst>
                <a:ext uri="{FF2B5EF4-FFF2-40B4-BE49-F238E27FC236}">
                  <a16:creationId xmlns:a16="http://schemas.microsoft.com/office/drawing/2014/main" id="{7D6B5BCA-FFD7-BC40-B9D4-23B5FFF45746}"/>
                </a:ext>
              </a:extLst>
            </p:cNvPr>
            <p:cNvSpPr/>
            <p:nvPr/>
          </p:nvSpPr>
          <p:spPr>
            <a:xfrm rot="10800000">
              <a:off x="10688733" y="0"/>
              <a:ext cx="1148005" cy="989660"/>
            </a:xfrm>
            <a:custGeom>
              <a:avLst/>
              <a:gdLst>
                <a:gd name="connsiteX0" fmla="*/ 2441304 w 2441304"/>
                <a:gd name="connsiteY0" fmla="*/ 2104573 h 2104573"/>
                <a:gd name="connsiteX1" fmla="*/ 0 w 2441304"/>
                <a:gd name="connsiteY1" fmla="*/ 2104573 h 2104573"/>
                <a:gd name="connsiteX2" fmla="*/ 1220652 w 2441304"/>
                <a:gd name="connsiteY2" fmla="*/ 0 h 2104573"/>
              </a:gdLst>
              <a:ahLst/>
              <a:cxnLst>
                <a:cxn ang="0">
                  <a:pos x="connsiteX0" y="connsiteY0"/>
                </a:cxn>
                <a:cxn ang="0">
                  <a:pos x="connsiteX1" y="connsiteY1"/>
                </a:cxn>
                <a:cxn ang="0">
                  <a:pos x="connsiteX2" y="connsiteY2"/>
                </a:cxn>
              </a:cxnLst>
              <a:rect l="l" t="t" r="r" b="b"/>
              <a:pathLst>
                <a:path w="2441304" h="2104573">
                  <a:moveTo>
                    <a:pt x="2441304" y="2104573"/>
                  </a:moveTo>
                  <a:lnTo>
                    <a:pt x="0" y="2104573"/>
                  </a:lnTo>
                  <a:lnTo>
                    <a:pt x="1220652" y="0"/>
                  </a:lnTo>
                  <a:close/>
                </a:path>
              </a:pathLst>
            </a:custGeom>
            <a:solidFill>
              <a:srgbClr val="516D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任意多边形 10">
              <a:extLst>
                <a:ext uri="{FF2B5EF4-FFF2-40B4-BE49-F238E27FC236}">
                  <a16:creationId xmlns:a16="http://schemas.microsoft.com/office/drawing/2014/main" id="{6375B084-11B0-234D-8148-7191FA959D0E}"/>
                </a:ext>
              </a:extLst>
            </p:cNvPr>
            <p:cNvSpPr/>
            <p:nvPr/>
          </p:nvSpPr>
          <p:spPr>
            <a:xfrm rot="10800000">
              <a:off x="11248113" y="61686"/>
              <a:ext cx="946764" cy="1018238"/>
            </a:xfrm>
            <a:custGeom>
              <a:avLst/>
              <a:gdLst>
                <a:gd name="connsiteX0" fmla="*/ 2013353 w 2013353"/>
                <a:gd name="connsiteY0" fmla="*/ 2165347 h 2165347"/>
                <a:gd name="connsiteX1" fmla="*/ 0 w 2013353"/>
                <a:gd name="connsiteY1" fmla="*/ 2165347 h 2165347"/>
                <a:gd name="connsiteX2" fmla="*/ 0 w 2013353"/>
                <a:gd name="connsiteY2" fmla="*/ 1305951 h 2165347"/>
                <a:gd name="connsiteX3" fmla="*/ 757452 w 2013353"/>
                <a:gd name="connsiteY3" fmla="*/ 0 h 2165347"/>
              </a:gdLst>
              <a:ahLst/>
              <a:cxnLst>
                <a:cxn ang="0">
                  <a:pos x="connsiteX0" y="connsiteY0"/>
                </a:cxn>
                <a:cxn ang="0">
                  <a:pos x="connsiteX1" y="connsiteY1"/>
                </a:cxn>
                <a:cxn ang="0">
                  <a:pos x="connsiteX2" y="connsiteY2"/>
                </a:cxn>
                <a:cxn ang="0">
                  <a:pos x="connsiteX3" y="connsiteY3"/>
                </a:cxn>
              </a:cxnLst>
              <a:rect l="l" t="t" r="r" b="b"/>
              <a:pathLst>
                <a:path w="2013353" h="2165347">
                  <a:moveTo>
                    <a:pt x="2013353" y="2165347"/>
                  </a:moveTo>
                  <a:lnTo>
                    <a:pt x="0" y="2165347"/>
                  </a:lnTo>
                  <a:lnTo>
                    <a:pt x="0" y="1305951"/>
                  </a:lnTo>
                  <a:lnTo>
                    <a:pt x="757452" y="0"/>
                  </a:lnTo>
                  <a:close/>
                </a:path>
              </a:pathLst>
            </a:custGeom>
            <a:solidFill>
              <a:srgbClr val="0CB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等腰三角形 11">
              <a:extLst>
                <a:ext uri="{FF2B5EF4-FFF2-40B4-BE49-F238E27FC236}">
                  <a16:creationId xmlns:a16="http://schemas.microsoft.com/office/drawing/2014/main" id="{9A6348E5-985A-9840-A428-40D15A53A415}"/>
                </a:ext>
              </a:extLst>
            </p:cNvPr>
            <p:cNvSpPr/>
            <p:nvPr/>
          </p:nvSpPr>
          <p:spPr>
            <a:xfrm rot="10800000">
              <a:off x="11340379" y="235920"/>
              <a:ext cx="666175" cy="574289"/>
            </a:xfrm>
            <a:prstGeom prst="triangle">
              <a:avLst/>
            </a:prstGeom>
            <a:solidFill>
              <a:srgbClr val="EED66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10" name="文本框 6">
            <a:extLst>
              <a:ext uri="{FF2B5EF4-FFF2-40B4-BE49-F238E27FC236}">
                <a16:creationId xmlns:a16="http://schemas.microsoft.com/office/drawing/2014/main" id="{8DD87BF0-A650-AA45-87C3-18F8E04BFF2D}"/>
              </a:ext>
            </a:extLst>
          </p:cNvPr>
          <p:cNvSpPr txBox="1"/>
          <p:nvPr/>
        </p:nvSpPr>
        <p:spPr>
          <a:xfrm>
            <a:off x="1503069" y="182145"/>
            <a:ext cx="5407215" cy="597536"/>
          </a:xfrm>
          <a:prstGeom prst="rect">
            <a:avLst/>
          </a:prstGeom>
          <a:noFill/>
        </p:spPr>
        <p:txBody>
          <a:bodyPr wrap="square" rtlCol="0" anchor="ctr">
            <a:spAutoFit/>
          </a:bodyPr>
          <a:lstStyle/>
          <a:p>
            <a:pPr>
              <a:lnSpc>
                <a:spcPct val="150000"/>
              </a:lnSpc>
            </a:pPr>
            <a:r>
              <a:rPr lang="zh-TW" altLang="en-US" sz="2400" b="1" dirty="0">
                <a:solidFill>
                  <a:schemeClr val="accent1">
                    <a:lumMod val="75000"/>
                  </a:schemeClr>
                </a:solidFill>
                <a:cs typeface="+mn-ea"/>
                <a:sym typeface="+mn-lt"/>
              </a:rPr>
              <a:t>未來發展</a:t>
            </a:r>
            <a:endParaRPr lang="zh-CN" altLang="en-US" sz="2400" b="1" dirty="0">
              <a:solidFill>
                <a:schemeClr val="accent1">
                  <a:lumMod val="75000"/>
                </a:schemeClr>
              </a:solidFill>
              <a:cs typeface="+mn-ea"/>
              <a:sym typeface="+mn-lt"/>
            </a:endParaRPr>
          </a:p>
        </p:txBody>
      </p:sp>
      <p:graphicFrame>
        <p:nvGraphicFramePr>
          <p:cNvPr id="12" name="內容版面配置區 3">
            <a:extLst>
              <a:ext uri="{FF2B5EF4-FFF2-40B4-BE49-F238E27FC236}">
                <a16:creationId xmlns:a16="http://schemas.microsoft.com/office/drawing/2014/main" id="{74E95946-6E90-0747-B536-C6321F6923E8}"/>
              </a:ext>
            </a:extLst>
          </p:cNvPr>
          <p:cNvGraphicFramePr>
            <a:graphicFrameLocks/>
          </p:cNvGraphicFramePr>
          <p:nvPr>
            <p:extLst>
              <p:ext uri="{D42A27DB-BD31-4B8C-83A1-F6EECF244321}">
                <p14:modId xmlns:p14="http://schemas.microsoft.com/office/powerpoint/2010/main" val="172739958"/>
              </p:ext>
            </p:extLst>
          </p:nvPr>
        </p:nvGraphicFramePr>
        <p:xfrm>
          <a:off x="1146628" y="1258304"/>
          <a:ext cx="9571801" cy="4968552"/>
        </p:xfrm>
        <a:graphic>
          <a:graphicData uri="http://schemas.openxmlformats.org/drawingml/2006/table">
            <a:tbl>
              <a:tblPr firstRow="1" firstCol="1" bandRow="1">
                <a:tableStyleId>{2D5ABB26-0587-4C30-8999-92F81FD0307C}</a:tableStyleId>
              </a:tblPr>
              <a:tblGrid>
                <a:gridCol w="864902">
                  <a:extLst>
                    <a:ext uri="{9D8B030D-6E8A-4147-A177-3AD203B41FA5}">
                      <a16:colId xmlns:a16="http://schemas.microsoft.com/office/drawing/2014/main" val="20000"/>
                    </a:ext>
                  </a:extLst>
                </a:gridCol>
                <a:gridCol w="2127424">
                  <a:extLst>
                    <a:ext uri="{9D8B030D-6E8A-4147-A177-3AD203B41FA5}">
                      <a16:colId xmlns:a16="http://schemas.microsoft.com/office/drawing/2014/main" val="20001"/>
                    </a:ext>
                  </a:extLst>
                </a:gridCol>
                <a:gridCol w="2886224">
                  <a:extLst>
                    <a:ext uri="{9D8B030D-6E8A-4147-A177-3AD203B41FA5}">
                      <a16:colId xmlns:a16="http://schemas.microsoft.com/office/drawing/2014/main" val="20002"/>
                    </a:ext>
                  </a:extLst>
                </a:gridCol>
                <a:gridCol w="1670858">
                  <a:extLst>
                    <a:ext uri="{9D8B030D-6E8A-4147-A177-3AD203B41FA5}">
                      <a16:colId xmlns:a16="http://schemas.microsoft.com/office/drawing/2014/main" val="20003"/>
                    </a:ext>
                  </a:extLst>
                </a:gridCol>
                <a:gridCol w="2022393">
                  <a:extLst>
                    <a:ext uri="{9D8B030D-6E8A-4147-A177-3AD203B41FA5}">
                      <a16:colId xmlns:a16="http://schemas.microsoft.com/office/drawing/2014/main" val="20004"/>
                    </a:ext>
                  </a:extLst>
                </a:gridCol>
              </a:tblGrid>
              <a:tr h="714815">
                <a:tc>
                  <a:txBody>
                    <a:bodyPr/>
                    <a:lstStyle/>
                    <a:p>
                      <a:pPr algn="ctr">
                        <a:spcAft>
                          <a:spcPts val="0"/>
                        </a:spcAft>
                      </a:pPr>
                      <a:endParaRPr lang="zh-TW" sz="1800" b="1" i="0" kern="100" dirty="0">
                        <a:solidFill>
                          <a:schemeClr val="bg1"/>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目標</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執行過程</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負責單位</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tc>
                  <a:txBody>
                    <a:bodyPr/>
                    <a:lstStyle/>
                    <a:p>
                      <a:pPr algn="ctr">
                        <a:spcAft>
                          <a:spcPts val="0"/>
                        </a:spcAft>
                      </a:pPr>
                      <a:r>
                        <a:rPr lang="zh-TW" sz="1800" b="1" i="0" kern="0" dirty="0">
                          <a:solidFill>
                            <a:schemeClr val="bg1"/>
                          </a:solidFill>
                          <a:effectLst/>
                          <a:latin typeface="+mn-lt"/>
                          <a:ea typeface="+mn-ea"/>
                          <a:cs typeface="+mn-ea"/>
                          <a:sym typeface="+mn-lt"/>
                        </a:rPr>
                        <a:t>資金來源</a:t>
                      </a:r>
                      <a:endParaRPr lang="zh-TW" sz="1800" b="1" i="0" kern="100" dirty="0">
                        <a:solidFill>
                          <a:schemeClr val="bg1"/>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B w="12700" cap="flat" cmpd="sng" algn="ctr">
                      <a:solidFill>
                        <a:schemeClr val="bg2">
                          <a:lumMod val="75000"/>
                        </a:schemeClr>
                      </a:solidFill>
                      <a:prstDash val="dash"/>
                      <a:round/>
                      <a:headEnd type="none" w="med" len="med"/>
                      <a:tailEnd type="none" w="med" len="med"/>
                    </a:lnB>
                    <a:solidFill>
                      <a:schemeClr val="accent1">
                        <a:lumMod val="75000"/>
                        <a:alpha val="60000"/>
                      </a:schemeClr>
                    </a:solidFill>
                  </a:tcPr>
                </a:tc>
                <a:extLst>
                  <a:ext uri="{0D108BD9-81ED-4DB2-BD59-A6C34878D82A}">
                    <a16:rowId xmlns:a16="http://schemas.microsoft.com/office/drawing/2014/main" val="10000"/>
                  </a:ext>
                </a:extLst>
              </a:tr>
              <a:tr h="1136673">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從自身學校推廣及測試</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altLang="zh-TW" sz="1800" b="1" i="0" kern="0" dirty="0">
                          <a:solidFill>
                            <a:schemeClr val="bg2">
                              <a:lumMod val="25000"/>
                            </a:schemeClr>
                          </a:solidFill>
                          <a:effectLst/>
                          <a:latin typeface="+mn-lt"/>
                          <a:ea typeface="+mn-ea"/>
                          <a:cs typeface="+mn-ea"/>
                          <a:sym typeface="+mn-lt"/>
                        </a:rPr>
                        <a:t>建立校內人脈網，並實施</a:t>
                      </a:r>
                      <a:endParaRPr lang="en-US" altLang="zh-TW" sz="1800" b="1" i="0" kern="0" dirty="0">
                        <a:solidFill>
                          <a:schemeClr val="bg2">
                            <a:lumMod val="25000"/>
                          </a:schemeClr>
                        </a:solidFill>
                        <a:effectLst/>
                        <a:latin typeface="+mn-lt"/>
                        <a:ea typeface="+mn-ea"/>
                        <a:cs typeface="+mn-ea"/>
                        <a:sym typeface="+mn-lt"/>
                      </a:endParaRPr>
                    </a:p>
                    <a:p>
                      <a:pPr algn="ctr">
                        <a:spcAft>
                          <a:spcPts val="0"/>
                        </a:spcAft>
                      </a:pPr>
                      <a:r>
                        <a:rPr lang="zh-TW" altLang="zh-TW" sz="1800" b="1" i="0" kern="0" dirty="0">
                          <a:solidFill>
                            <a:schemeClr val="bg2">
                              <a:lumMod val="25000"/>
                            </a:schemeClr>
                          </a:solidFill>
                          <a:effectLst/>
                          <a:latin typeface="+mn-lt"/>
                          <a:ea typeface="+mn-ea"/>
                          <a:cs typeface="+mn-ea"/>
                          <a:sym typeface="+mn-lt"/>
                        </a:rPr>
                        <a:t>平台最小可行性測試</a:t>
                      </a:r>
                      <a:endParaRPr lang="zh-TW" alt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自行籌措</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1"/>
                  </a:ext>
                </a:extLst>
              </a:tr>
              <a:tr h="1558532">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中期</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推廣至更多學校，建立線上網站平台</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舉辦全台各校生涯發展活動及相關人脈，降低產學之間的迷思及偏差</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en-US" sz="1800" b="1" i="0" kern="0" dirty="0">
                          <a:solidFill>
                            <a:schemeClr val="bg2">
                              <a:lumMod val="25000"/>
                            </a:schemeClr>
                          </a:solidFill>
                          <a:effectLst/>
                          <a:latin typeface="+mn-lt"/>
                          <a:ea typeface="+mn-ea"/>
                          <a:cs typeface="+mn-ea"/>
                          <a:sym typeface="+mn-lt"/>
                        </a:rPr>
                        <a:t>EWS</a:t>
                      </a:r>
                      <a:r>
                        <a:rPr lang="zh-TW" sz="1800" b="1" i="0" kern="0" dirty="0">
                          <a:solidFill>
                            <a:schemeClr val="bg2">
                              <a:lumMod val="25000"/>
                            </a:schemeClr>
                          </a:solidFill>
                          <a:effectLst/>
                          <a:latin typeface="+mn-lt"/>
                          <a:ea typeface="+mn-ea"/>
                          <a:cs typeface="+mn-ea"/>
                          <a:sym typeface="+mn-lt"/>
                        </a:rPr>
                        <a:t>初期團隊、各校系負責團隊</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教育部青發署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民間團體推動職涯發展補助計畫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lnB w="12700" cap="flat" cmpd="sng" algn="ctr">
                      <a:solidFill>
                        <a:schemeClr val="bg2">
                          <a:lumMod val="75000"/>
                        </a:schemeClr>
                      </a:solidFill>
                      <a:prstDash val="dash"/>
                      <a:round/>
                      <a:headEnd type="none" w="med" len="med"/>
                      <a:tailEnd type="none" w="med" len="med"/>
                    </a:lnB>
                  </a:tcPr>
                </a:tc>
                <a:extLst>
                  <a:ext uri="{0D108BD9-81ED-4DB2-BD59-A6C34878D82A}">
                    <a16:rowId xmlns:a16="http://schemas.microsoft.com/office/drawing/2014/main" val="10002"/>
                  </a:ext>
                </a:extLst>
              </a:tr>
              <a:tr h="1558532">
                <a:tc>
                  <a:txBody>
                    <a:bodyPr/>
                    <a:lstStyle/>
                    <a:p>
                      <a:pPr algn="ctr">
                        <a:spcAft>
                          <a:spcPts val="0"/>
                        </a:spcAft>
                      </a:pPr>
                      <a:r>
                        <a:rPr lang="zh-TW" sz="1800" b="1" i="0" kern="0">
                          <a:solidFill>
                            <a:schemeClr val="bg2">
                              <a:lumMod val="25000"/>
                            </a:schemeClr>
                          </a:solidFill>
                          <a:effectLst/>
                          <a:latin typeface="+mn-lt"/>
                          <a:ea typeface="+mn-ea"/>
                          <a:cs typeface="+mn-ea"/>
                          <a:sym typeface="+mn-lt"/>
                        </a:rPr>
                        <a:t>長期</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a:solidFill>
                            <a:schemeClr val="bg2">
                              <a:lumMod val="25000"/>
                            </a:schemeClr>
                          </a:solidFill>
                          <a:effectLst/>
                          <a:latin typeface="+mn-lt"/>
                          <a:ea typeface="+mn-ea"/>
                          <a:cs typeface="+mn-ea"/>
                          <a:sym typeface="+mn-lt"/>
                        </a:rPr>
                        <a:t>推廣到全國，廣設更多線下活動</a:t>
                      </a:r>
                      <a:endParaRPr lang="zh-TW" sz="1800" b="1" i="0" kern="10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推手至政府經營與資金的挹注，並進行教育計畫更新與企業產學媒合</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勞動力發展署</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R w="12700" cap="flat" cmpd="sng" algn="ctr">
                      <a:solidFill>
                        <a:schemeClr val="bg2">
                          <a:lumMod val="75000"/>
                        </a:schemeClr>
                      </a:solidFill>
                      <a:prstDash val="dash"/>
                      <a:round/>
                      <a:headEnd type="none" w="med" len="med"/>
                      <a:tailEnd type="none" w="med" len="med"/>
                    </a:lnR>
                    <a:lnT w="12700" cap="flat" cmpd="sng" algn="ctr">
                      <a:solidFill>
                        <a:schemeClr val="bg2">
                          <a:lumMod val="75000"/>
                        </a:schemeClr>
                      </a:solidFill>
                      <a:prstDash val="dash"/>
                      <a:round/>
                      <a:headEnd type="none" w="med" len="med"/>
                      <a:tailEnd type="none" w="med" len="med"/>
                    </a:lnT>
                  </a:tcPr>
                </a:tc>
                <a:tc>
                  <a:txBody>
                    <a:bodyPr/>
                    <a:lstStyle/>
                    <a:p>
                      <a:pPr algn="ctr">
                        <a:spcAft>
                          <a:spcPts val="0"/>
                        </a:spcAft>
                      </a:pPr>
                      <a:r>
                        <a:rPr lang="zh-TW" sz="1800" b="1" i="0" kern="0" dirty="0">
                          <a:solidFill>
                            <a:schemeClr val="bg2">
                              <a:lumMod val="25000"/>
                            </a:schemeClr>
                          </a:solidFill>
                          <a:effectLst/>
                          <a:latin typeface="+mn-lt"/>
                          <a:ea typeface="+mn-ea"/>
                          <a:cs typeface="+mn-ea"/>
                          <a:sym typeface="+mn-lt"/>
                        </a:rPr>
                        <a:t>勞動部發展署</a:t>
                      </a:r>
                      <a:endParaRPr lang="zh-TW" sz="1800" b="1" i="0" kern="100" dirty="0">
                        <a:solidFill>
                          <a:schemeClr val="bg2">
                            <a:lumMod val="25000"/>
                          </a:schemeClr>
                        </a:solidFill>
                        <a:effectLst/>
                        <a:latin typeface="+mn-lt"/>
                        <a:ea typeface="+mn-ea"/>
                        <a:cs typeface="+mn-ea"/>
                        <a:sym typeface="+mn-lt"/>
                      </a:endParaRPr>
                    </a:p>
                    <a:p>
                      <a:pPr algn="ctr">
                        <a:spcAft>
                          <a:spcPts val="0"/>
                        </a:spcAft>
                      </a:pPr>
                      <a:r>
                        <a:rPr lang="zh-TW" sz="1800" b="1" i="0" kern="0" dirty="0">
                          <a:solidFill>
                            <a:schemeClr val="bg2">
                              <a:lumMod val="25000"/>
                            </a:schemeClr>
                          </a:solidFill>
                          <a:effectLst/>
                          <a:latin typeface="+mn-lt"/>
                          <a:ea typeface="+mn-ea"/>
                          <a:cs typeface="+mn-ea"/>
                          <a:sym typeface="+mn-lt"/>
                        </a:rPr>
                        <a:t>教育部高教深耕計畫</a:t>
                      </a:r>
                      <a:endParaRPr lang="zh-TW" sz="1800" b="1" i="0" kern="100" dirty="0">
                        <a:solidFill>
                          <a:schemeClr val="bg2">
                            <a:lumMod val="25000"/>
                          </a:schemeClr>
                        </a:solidFill>
                        <a:effectLst/>
                        <a:latin typeface="+mn-lt"/>
                        <a:ea typeface="+mn-ea"/>
                        <a:cs typeface="+mn-ea"/>
                        <a:sym typeface="+mn-lt"/>
                      </a:endParaRPr>
                    </a:p>
                  </a:txBody>
                  <a:tcPr marL="63500" marR="63500" marT="63500" marB="63500" anchor="ctr">
                    <a:lnL w="12700" cap="flat" cmpd="sng" algn="ctr">
                      <a:solidFill>
                        <a:schemeClr val="bg2">
                          <a:lumMod val="75000"/>
                        </a:schemeClr>
                      </a:solidFill>
                      <a:prstDash val="dash"/>
                      <a:round/>
                      <a:headEnd type="none" w="med" len="med"/>
                      <a:tailEnd type="none" w="med" len="med"/>
                    </a:lnL>
                    <a:lnT w="12700" cap="flat" cmpd="sng" algn="ctr">
                      <a:solidFill>
                        <a:schemeClr val="bg2">
                          <a:lumMod val="75000"/>
                        </a:schemeClr>
                      </a:solidFill>
                      <a:prstDash val="dash"/>
                      <a:round/>
                      <a:headEnd type="none" w="med" len="med"/>
                      <a:tailEnd type="none" w="med" len="med"/>
                    </a:lnT>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9489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1AB0B8"/>
      </a:accent1>
      <a:accent2>
        <a:srgbClr val="00C077"/>
      </a:accent2>
      <a:accent3>
        <a:srgbClr val="08DA76"/>
      </a:accent3>
      <a:accent4>
        <a:srgbClr val="11B797"/>
      </a:accent4>
      <a:accent5>
        <a:srgbClr val="1A7C77"/>
      </a:accent5>
      <a:accent6>
        <a:srgbClr val="09996C"/>
      </a:accent6>
      <a:hlink>
        <a:srgbClr val="1AB0B8"/>
      </a:hlink>
      <a:folHlink>
        <a:srgbClr val="BFBFBF"/>
      </a:folHlink>
    </a:clrScheme>
    <a:fontScheme name="qy2chtit">
      <a:majorFont>
        <a:latin typeface="Calibri"/>
        <a:ea typeface="Microsoft JhengHei"/>
        <a:cs typeface=""/>
      </a:majorFont>
      <a:minorFont>
        <a:latin typeface="Calibri"/>
        <a:ea typeface="Microsoft Jheng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1AB0B8"/>
    </a:accent1>
    <a:accent2>
      <a:srgbClr val="00C077"/>
    </a:accent2>
    <a:accent3>
      <a:srgbClr val="08DA76"/>
    </a:accent3>
    <a:accent4>
      <a:srgbClr val="11B797"/>
    </a:accent4>
    <a:accent5>
      <a:srgbClr val="1A7C77"/>
    </a:accent5>
    <a:accent6>
      <a:srgbClr val="09996C"/>
    </a:accent6>
    <a:hlink>
      <a:srgbClr val="1AB0B8"/>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1AB0B8"/>
    </a:accent1>
    <a:accent2>
      <a:srgbClr val="00C077"/>
    </a:accent2>
    <a:accent3>
      <a:srgbClr val="08DA76"/>
    </a:accent3>
    <a:accent4>
      <a:srgbClr val="11B797"/>
    </a:accent4>
    <a:accent5>
      <a:srgbClr val="1A7C77"/>
    </a:accent5>
    <a:accent6>
      <a:srgbClr val="09996C"/>
    </a:accent6>
    <a:hlink>
      <a:srgbClr val="1AB0B8"/>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1AB0B8"/>
    </a:accent1>
    <a:accent2>
      <a:srgbClr val="00C077"/>
    </a:accent2>
    <a:accent3>
      <a:srgbClr val="08DA76"/>
    </a:accent3>
    <a:accent4>
      <a:srgbClr val="11B797"/>
    </a:accent4>
    <a:accent5>
      <a:srgbClr val="1A7C77"/>
    </a:accent5>
    <a:accent6>
      <a:srgbClr val="09996C"/>
    </a:accent6>
    <a:hlink>
      <a:srgbClr val="1AB0B8"/>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1AB0B8"/>
    </a:accent1>
    <a:accent2>
      <a:srgbClr val="00C077"/>
    </a:accent2>
    <a:accent3>
      <a:srgbClr val="08DA76"/>
    </a:accent3>
    <a:accent4>
      <a:srgbClr val="11B797"/>
    </a:accent4>
    <a:accent5>
      <a:srgbClr val="1A7C77"/>
    </a:accent5>
    <a:accent6>
      <a:srgbClr val="09996C"/>
    </a:accent6>
    <a:hlink>
      <a:srgbClr val="1AB0B8"/>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1AB0B8"/>
    </a:accent1>
    <a:accent2>
      <a:srgbClr val="00C077"/>
    </a:accent2>
    <a:accent3>
      <a:srgbClr val="08DA76"/>
    </a:accent3>
    <a:accent4>
      <a:srgbClr val="11B797"/>
    </a:accent4>
    <a:accent5>
      <a:srgbClr val="1A7C77"/>
    </a:accent5>
    <a:accent6>
      <a:srgbClr val="09996C"/>
    </a:accent6>
    <a:hlink>
      <a:srgbClr val="1AB0B8"/>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Office Theme</Template>
  <TotalTime>4804</TotalTime>
  <Words>3969</Words>
  <Application>Microsoft Macintosh PowerPoint</Application>
  <PresentationFormat>寬螢幕</PresentationFormat>
  <Paragraphs>541</Paragraphs>
  <Slides>61</Slides>
  <Notes>35</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61</vt:i4>
      </vt:variant>
    </vt:vector>
  </HeadingPairs>
  <TitlesOfParts>
    <vt:vector size="70" baseType="lpstr">
      <vt:lpstr>MingLiU</vt:lpstr>
      <vt:lpstr>Microsoft JhengHei</vt:lpstr>
      <vt:lpstr>新細明體</vt:lpstr>
      <vt:lpstr>等线</vt:lpstr>
      <vt:lpstr>微软雅黑</vt:lpstr>
      <vt:lpstr>Arial</vt:lpstr>
      <vt:lpstr>Calibri</vt:lpstr>
      <vt:lpstr>Wingdings</vt:lpstr>
      <vt:lpstr>Office 主题​​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a96860924</cp:lastModifiedBy>
  <cp:revision>839</cp:revision>
  <cp:lastPrinted>2019-05-03T04:22:01Z</cp:lastPrinted>
  <dcterms:created xsi:type="dcterms:W3CDTF">2017-12-11T08:38:00Z</dcterms:created>
  <dcterms:modified xsi:type="dcterms:W3CDTF">2019-05-07T18:04:14Z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