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xlsx" ContentType="application/vnd.openxmlformats-officedocument.spreadsheetml.sheet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media/image10.jpg" ContentType="image/jpeg"/>
  <Override PartName="/ppt/media/image13.jpg" ContentType="image/jpeg"/>
  <Override PartName="/ppt/media/image15.jpg" ContentType="image/jpeg"/>
  <Override PartName="/ppt/media/image17.jpg" ContentType="image/jpeg"/>
  <Override PartName="/ppt/media/image20.jpg" ContentType="image/jpeg"/>
  <Override PartName="/ppt/media/image21.jpg" ContentType="image/jpeg"/>
  <Override PartName="/ppt/media/image22.jpg" ContentType="image/jpeg"/>
  <Override PartName="/ppt/media/image23.jpg" ContentType="image/jpeg"/>
  <Override PartName="/ppt/media/image24.jpg" ContentType="image/jpeg"/>
  <Override PartName="/ppt/media/image25.jpg" ContentType="image/jpeg"/>
  <Override PartName="/ppt/media/image26.jpg" ContentType="image/jpeg"/>
  <Override PartName="/ppt/media/image27.jpg" ContentType="image/jpeg"/>
  <Override PartName="/ppt/media/image28.jpg" ContentType="image/jpeg"/>
  <Override PartName="/ppt/media/image29.jpg" ContentType="image/jpeg"/>
  <Override PartName="/ppt/media/image30.jpg" ContentType="image/jpeg"/>
  <Override PartName="/ppt/media/image31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33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333" r:id="rId9"/>
    <p:sldId id="265" r:id="rId10"/>
    <p:sldId id="302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303" r:id="rId19"/>
    <p:sldId id="275" r:id="rId20"/>
    <p:sldId id="304" r:id="rId21"/>
    <p:sldId id="305" r:id="rId22"/>
    <p:sldId id="306" r:id="rId23"/>
    <p:sldId id="329" r:id="rId24"/>
    <p:sldId id="330" r:id="rId25"/>
    <p:sldId id="331" r:id="rId26"/>
    <p:sldId id="332" r:id="rId27"/>
    <p:sldId id="312" r:id="rId28"/>
    <p:sldId id="313" r:id="rId29"/>
    <p:sldId id="314" r:id="rId30"/>
    <p:sldId id="334" r:id="rId31"/>
    <p:sldId id="335" r:id="rId32"/>
    <p:sldId id="336" r:id="rId33"/>
    <p:sldId id="319" r:id="rId34"/>
    <p:sldId id="337" r:id="rId35"/>
    <p:sldId id="320" r:id="rId36"/>
    <p:sldId id="338" r:id="rId37"/>
    <p:sldId id="322" r:id="rId38"/>
    <p:sldId id="323" r:id="rId39"/>
    <p:sldId id="297" r:id="rId40"/>
    <p:sldId id="324" r:id="rId41"/>
    <p:sldId id="325" r:id="rId42"/>
    <p:sldId id="326" r:id="rId43"/>
    <p:sldId id="327" r:id="rId44"/>
    <p:sldId id="328" r:id="rId45"/>
    <p:sldId id="260" r:id="rId46"/>
  </p:sldIdLst>
  <p:sldSz cx="12192000" cy="6858000"/>
  <p:notesSz cx="6858000" cy="9144000"/>
  <p:embeddedFontLst>
    <p:embeddedFont>
      <p:font typeface="Times" panose="02020603050405020304" pitchFamily="18" charset="0"/>
      <p:regular r:id="rId49"/>
      <p:bold r:id="rId50"/>
      <p:italic r:id="rId51"/>
      <p:boldItalic r:id="rId52"/>
    </p:embeddedFont>
    <p:embeddedFont>
      <p:font typeface="Calibri Light" panose="020F0302020204030204" pitchFamily="34" charset="0"/>
      <p:regular r:id="rId53"/>
      <p:italic r:id="rId54"/>
    </p:embeddedFont>
    <p:embeddedFont>
      <p:font typeface="FZYouXian-Z09" panose="02010600030101010101" charset="-122"/>
      <p:regular r:id="rId55"/>
    </p:embeddedFont>
    <p:embeddedFont>
      <p:font typeface="Helvetica" panose="020B0604020202020204" pitchFamily="34" charset="0"/>
      <p:regular r:id="rId56"/>
      <p:bold r:id="rId57"/>
      <p:italic r:id="rId58"/>
      <p:boldItalic r:id="rId59"/>
    </p:embeddedFont>
    <p:embeddedFont>
      <p:font typeface="FZLanTingHei-H-GBK" panose="02010600030101010101" charset="-122"/>
      <p:regular r:id="rId60"/>
    </p:embeddedFont>
    <p:embeddedFont>
      <p:font typeface="Calibri" panose="020F0502020204030204" pitchFamily="34" charset="0"/>
      <p:regular r:id="rId61"/>
      <p:bold r:id="rId62"/>
      <p:italic r:id="rId63"/>
      <p:boldItalic r:id="rId64"/>
    </p:embeddedFont>
    <p:embeddedFont>
      <p:font typeface="Aachen BT" panose="02020500000000000000"/>
      <p:regular r:id="rId65"/>
    </p:embeddedFont>
  </p:embeddedFont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DDF1"/>
    <a:srgbClr val="C2F2F8"/>
    <a:srgbClr val="FBCFCF"/>
    <a:srgbClr val="FFFBFB"/>
    <a:srgbClr val="C8E208"/>
    <a:srgbClr val="E9FF7D"/>
    <a:srgbClr val="FFE5E5"/>
    <a:srgbClr val="FFEFEF"/>
    <a:srgbClr val="FEECF2"/>
    <a:srgbClr val="FACF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等深淺樣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63" Type="http://schemas.openxmlformats.org/officeDocument/2006/relationships/font" Target="fonts/font15.fntdata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2.fntdata"/><Relationship Id="rId55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44450836762394"/>
          <c:y val="8.8411837485597952E-4"/>
          <c:w val="0.49126970297484329"/>
          <c:h val="0.77688973566080266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就讀科系是否為原先想念科系</c:v>
                </c:pt>
              </c:strCache>
            </c:strRef>
          </c:tx>
          <c:explosion val="14"/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578-40DF-837E-5C48A8FDA68B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578-40DF-837E-5C48A8FDA68B}"/>
              </c:ext>
            </c:extLst>
          </c:dPt>
          <c:dPt>
            <c:idx val="2"/>
            <c:bubble3D val="0"/>
            <c:explosion val="0"/>
            <c:spPr>
              <a:solidFill>
                <a:schemeClr val="accent6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BA5-4978-9898-9E6594D86964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BA5-4978-9898-9E6594D86964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FZYouXian-Z09" panose="03000509000000000000" pitchFamily="65" charset="-122"/>
                      <a:ea typeface="FZYouXian-Z09" panose="03000509000000000000" pitchFamily="65" charset="-122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5955140003417276"/>
                  <c:y val="-8.1457370545147553E-2"/>
                </c:manualLayout>
              </c:layout>
              <c:tx>
                <c:rich>
                  <a:bodyPr/>
                  <a:lstStyle/>
                  <a:p>
                    <a:fld id="{6F78DB60-3FB4-44F7-8A15-2C9138E08525}" type="CATEGORYNAME">
                      <a:rPr lang="zh-TW" altLang="en-US" smtClean="0"/>
                      <a:pPr/>
                      <a:t>[類別名稱]</a:t>
                    </a:fld>
                    <a:endParaRPr lang="zh-TW" altLang="en-US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BA5-4978-9898-9E6594D86964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FZYouXian-Z09" panose="03000509000000000000" pitchFamily="65" charset="-122"/>
                    <a:ea typeface="FZYouXian-Z09" panose="03000509000000000000" pitchFamily="65" charset="-122"/>
                    <a:cs typeface="+mn-cs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2">
                  <c:v>不符合 34%</c:v>
                </c:pt>
                <c:pt idx="3">
                  <c:v>符合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2">
                  <c:v>33.6</c:v>
                </c:pt>
                <c:pt idx="3">
                  <c:v>64.400000000000006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A5-4978-9898-9E6594D86964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23287895797049746"/>
          <c:y val="0.79215853247900359"/>
          <c:w val="0.3110654558317022"/>
          <c:h val="7.61418037546909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FZYouXian-Z09" panose="03000509000000000000" pitchFamily="65" charset="-122"/>
              <a:ea typeface="FZYouXian-Z09" panose="03000509000000000000" pitchFamily="65" charset="-122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81600969406781E-2"/>
          <c:y val="8.2863375372124792E-2"/>
          <c:w val="0.51691460600565009"/>
          <c:h val="0.70645996623515239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就讀科系是否為原先想念科系</c:v>
                </c:pt>
              </c:strCache>
            </c:strRef>
          </c:tx>
          <c:explosion val="14"/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FE-4283-AF08-98CC0A471035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FE-4283-AF08-98CC0A471035}"/>
              </c:ext>
            </c:extLst>
          </c:dPt>
          <c:dPt>
            <c:idx val="2"/>
            <c:bubble3D val="0"/>
            <c:explosion val="0"/>
            <c:spPr>
              <a:solidFill>
                <a:schemeClr val="accent6">
                  <a:tint val="86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745-4339-B1B9-CEFF2AD96823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FE-4283-AF08-98CC0A471035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FZYouXian-Z09" panose="03000509000000000000" pitchFamily="65" charset="-122"/>
                      <a:ea typeface="FZYouXian-Z09" panose="03000509000000000000" pitchFamily="65" charset="-122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5014288890666208"/>
                  <c:y val="-0.13966536514426658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7FE-4283-AF08-98CC0A471035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FZYouXian-Z09" panose="03000509000000000000" pitchFamily="65" charset="-122"/>
                    <a:ea typeface="FZYouXian-Z09" panose="03000509000000000000" pitchFamily="65" charset="-122"/>
                    <a:cs typeface="+mn-cs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2">
                  <c:v>不符合 29%</c:v>
                </c:pt>
                <c:pt idx="3">
                  <c:v>符合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2">
                  <c:v>29</c:v>
                </c:pt>
                <c:pt idx="3">
                  <c:v>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745-4339-B1B9-CEFF2AD96823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8271613903148916E-2"/>
          <c:y val="0.76714667468807773"/>
          <c:w val="0.47760977572445207"/>
          <c:h val="0.172233151332660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FZYouXian-Z09" panose="03000509000000000000" pitchFamily="65" charset="-122"/>
              <a:ea typeface="FZYouXian-Z09" panose="03000509000000000000" pitchFamily="65" charset="-122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zh-TW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000675028883269"/>
          <c:y val="0.22055018649045344"/>
          <c:w val="0.47840428831366022"/>
          <c:h val="0.62707814541741036"/>
        </c:manualLayout>
      </c:layout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就讀科系是否為原先想念科系</c:v>
                </c:pt>
              </c:strCache>
            </c:strRef>
          </c:tx>
          <c:explosion val="14"/>
          <c:dPt>
            <c:idx val="0"/>
            <c:bubble3D val="0"/>
            <c:spPr>
              <a:solidFill>
                <a:schemeClr val="accent6">
                  <a:shade val="58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5C-401B-B4A1-DEA97E50A9A7}"/>
              </c:ext>
            </c:extLst>
          </c:dPt>
          <c:dPt>
            <c:idx val="1"/>
            <c:bubble3D val="0"/>
            <c:spPr>
              <a:solidFill>
                <a:schemeClr val="accent6">
                  <a:shade val="86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B5C-401B-B4A1-DEA97E50A9A7}"/>
              </c:ext>
            </c:extLst>
          </c:dPt>
          <c:dPt>
            <c:idx val="2"/>
            <c:bubble3D val="0"/>
            <c:explosion val="0"/>
            <c:spPr>
              <a:solidFill>
                <a:schemeClr val="accent6">
                  <a:tint val="86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552-49A2-80A6-4B5F8DF820C2}"/>
              </c:ext>
            </c:extLst>
          </c:dPt>
          <c:dPt>
            <c:idx val="3"/>
            <c:bubble3D val="0"/>
            <c:spPr>
              <a:solidFill>
                <a:schemeClr val="accent6">
                  <a:tint val="58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B5C-401B-B4A1-DEA97E50A9A7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FZYouXian-Z09" panose="03000509000000000000" pitchFamily="65" charset="-122"/>
                      <a:ea typeface="FZYouXian-Z09" panose="03000509000000000000" pitchFamily="65" charset="-122"/>
                      <a:cs typeface="+mn-cs"/>
                    </a:defRPr>
                  </a:pPr>
                  <a:endParaRPr lang="zh-TW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8207721987883735"/>
                  <c:y val="-8.180348530342979E-2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B5C-401B-B4A1-DEA97E50A9A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FZYouXian-Z09" panose="03000509000000000000" pitchFamily="65" charset="-122"/>
                    <a:ea typeface="FZYouXian-Z09" panose="03000509000000000000" pitchFamily="65" charset="-122"/>
                    <a:cs typeface="+mn-cs"/>
                  </a:defRPr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2">
                  <c:v>有意願 34.4%</c:v>
                </c:pt>
                <c:pt idx="3">
                  <c:v>無意願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2">
                  <c:v>34.4</c:v>
                </c:pt>
                <c:pt idx="3">
                  <c:v>65.599999999999994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552-49A2-80A6-4B5F8DF820C2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17769865414952879"/>
          <c:y val="0.84806121913634847"/>
          <c:w val="0.41091722388507612"/>
          <c:h val="0.122019538489506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FZYouXian-Z09" panose="03000509000000000000" pitchFamily="65" charset="-122"/>
              <a:ea typeface="FZYouXian-Z09" panose="03000509000000000000" pitchFamily="65" charset="-122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>
          <a:latin typeface="FZYouXian-Z09" panose="03000509000000000000" pitchFamily="65" charset="-122"/>
          <a:ea typeface="FZYouXian-Z09" panose="03000509000000000000" pitchFamily="65" charset="-122"/>
        </a:defRPr>
      </a:pPr>
      <a:endParaRPr lang="zh-TW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2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7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 mods="ignoreCSTransforms">
      <cs:styleClr val="0">
        <a:shade val="25000"/>
      </cs:styl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 mods="ignoreCSTransforms">
      <cs:styleClr val="0">
        <a:tint val="25000"/>
      </cs:styl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3057E5-E77E-44DE-8DB3-394A387BD6CE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4_5" csCatId="accent4" phldr="1"/>
      <dgm:spPr/>
      <dgm:t>
        <a:bodyPr/>
        <a:lstStyle/>
        <a:p>
          <a:endParaRPr lang="zh-TW" altLang="en-US"/>
        </a:p>
      </dgm:t>
    </dgm:pt>
    <dgm:pt modelId="{88DCFEEC-7D36-48D3-A16B-5776232B25A0}">
      <dgm:prSet phldrT="[文字]" custT="1"/>
      <dgm:spPr/>
      <dgm:t>
        <a:bodyPr/>
        <a:lstStyle/>
        <a:p>
          <a:pPr algn="dist">
            <a:lnSpc>
              <a:spcPts val="2000"/>
            </a:lnSpc>
          </a:pPr>
          <a:r>
            <a:rPr lang="zh-TW" altLang="en-US" sz="2800" dirty="0">
              <a:latin typeface="FZLanTingHei-H-GBK" panose="02000000000000000000" pitchFamily="2" charset="-122"/>
              <a:ea typeface="FZLanTingHei-H-GBK" panose="02000000000000000000" pitchFamily="2" charset="-122"/>
            </a:rPr>
            <a:t>工作坊</a:t>
          </a:r>
          <a:endParaRPr lang="en-US" altLang="zh-TW" sz="2800" dirty="0">
            <a:latin typeface="FZLanTingHei-H-GBK" panose="02000000000000000000" pitchFamily="2" charset="-122"/>
            <a:ea typeface="FZLanTingHei-H-GBK" panose="02000000000000000000" pitchFamily="2" charset="-122"/>
          </a:endParaRPr>
        </a:p>
        <a:p>
          <a:pPr algn="dist">
            <a:lnSpc>
              <a:spcPts val="2000"/>
            </a:lnSpc>
          </a:pPr>
          <a:r>
            <a:rPr lang="zh-TW" altLang="en-US" sz="2800" dirty="0">
              <a:latin typeface="FZLanTingHei-H-GBK" panose="02000000000000000000" pitchFamily="2" charset="-122"/>
              <a:ea typeface="FZLanTingHei-H-GBK" panose="02000000000000000000" pitchFamily="2" charset="-122"/>
            </a:rPr>
            <a:t>缺點</a:t>
          </a:r>
        </a:p>
      </dgm:t>
    </dgm:pt>
    <dgm:pt modelId="{52DD469E-882E-49C2-8A31-D8EB4955D4CB}" type="parTrans" cxnId="{A82AF4A9-D8C0-4C00-8F5C-55A620820FE6}">
      <dgm:prSet/>
      <dgm:spPr/>
      <dgm:t>
        <a:bodyPr/>
        <a:lstStyle/>
        <a:p>
          <a:endParaRPr lang="zh-TW" altLang="en-US"/>
        </a:p>
      </dgm:t>
    </dgm:pt>
    <dgm:pt modelId="{8C52B093-DF19-46D1-BCB1-585142BB7803}" type="sibTrans" cxnId="{A82AF4A9-D8C0-4C00-8F5C-55A620820FE6}">
      <dgm:prSet/>
      <dgm:spPr/>
      <dgm:t>
        <a:bodyPr/>
        <a:lstStyle/>
        <a:p>
          <a:endParaRPr lang="zh-TW" altLang="en-US"/>
        </a:p>
      </dgm:t>
    </dgm:pt>
    <dgm:pt modelId="{B19D2B0D-5239-4EF8-838D-59F8C8863F07}">
      <dgm:prSet phldrT="[文字]" custT="1"/>
      <dgm:spPr/>
      <dgm:t>
        <a:bodyPr/>
        <a:lstStyle/>
        <a:p>
          <a:pPr algn="dist"/>
          <a:r>
            <a:rPr lang="zh-TW" altLang="en-US" sz="2800" dirty="0">
              <a:latin typeface="FZLanTingHei-H-GBK" panose="02000000000000000000" pitchFamily="2" charset="-122"/>
              <a:ea typeface="FZLanTingHei-H-GBK" panose="02000000000000000000" pitchFamily="2" charset="-122"/>
            </a:rPr>
            <a:t>解決方法</a:t>
          </a:r>
        </a:p>
      </dgm:t>
    </dgm:pt>
    <dgm:pt modelId="{E58EC773-615B-4EE2-8A20-C3CC82A695E3}" type="parTrans" cxnId="{D45E1282-FE4A-434C-9A5D-25B4ACC5DA43}">
      <dgm:prSet/>
      <dgm:spPr/>
      <dgm:t>
        <a:bodyPr/>
        <a:lstStyle/>
        <a:p>
          <a:endParaRPr lang="zh-TW" altLang="en-US"/>
        </a:p>
      </dgm:t>
    </dgm:pt>
    <dgm:pt modelId="{CDF477C1-32DE-4367-9C10-F8D630EC85B7}" type="sibTrans" cxnId="{D45E1282-FE4A-434C-9A5D-25B4ACC5DA43}">
      <dgm:prSet/>
      <dgm:spPr/>
      <dgm:t>
        <a:bodyPr/>
        <a:lstStyle/>
        <a:p>
          <a:endParaRPr lang="zh-TW" altLang="en-US"/>
        </a:p>
      </dgm:t>
    </dgm:pt>
    <dgm:pt modelId="{967704E5-AC5E-40D4-89D1-1CD6738AED4F}" type="pres">
      <dgm:prSet presAssocID="{593057E5-E77E-44DE-8DB3-394A387BD6CE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E75B0DA0-5789-4B5C-A864-83EEFAEF6935}" type="pres">
      <dgm:prSet presAssocID="{88DCFEEC-7D36-48D3-A16B-5776232B25A0}" presName="Accent1" presStyleCnt="0"/>
      <dgm:spPr/>
    </dgm:pt>
    <dgm:pt modelId="{F496F53C-017E-4666-ABF7-0C2FC62763E1}" type="pres">
      <dgm:prSet presAssocID="{88DCFEEC-7D36-48D3-A16B-5776232B25A0}" presName="Accent" presStyleLbl="node1" presStyleIdx="0" presStyleCnt="2" custAng="13511860" custScaleX="113339" custScaleY="113339" custLinFactNeighborX="-56515" custLinFactNeighborY="36850"/>
      <dgm:spPr/>
    </dgm:pt>
    <dgm:pt modelId="{16122174-8E6A-454B-970A-6FC2F2448006}" type="pres">
      <dgm:prSet presAssocID="{88DCFEEC-7D36-48D3-A16B-5776232B25A0}" presName="Parent1" presStyleLbl="revTx" presStyleIdx="0" presStyleCnt="2" custScaleX="69061" custScaleY="128728" custLinFactX="-12209" custLinFactY="57321" custLinFactNeighborX="-100000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24DE343-584E-457D-8D61-5EBD25743392}" type="pres">
      <dgm:prSet presAssocID="{B19D2B0D-5239-4EF8-838D-59F8C8863F07}" presName="Accent2" presStyleCnt="0"/>
      <dgm:spPr/>
    </dgm:pt>
    <dgm:pt modelId="{18F26C39-3F2C-438B-8891-AAB74182201D}" type="pres">
      <dgm:prSet presAssocID="{B19D2B0D-5239-4EF8-838D-59F8C8863F07}" presName="Accent" presStyleLbl="node1" presStyleIdx="1" presStyleCnt="2" custAng="13396149" custScaleX="115887" custScaleY="115887" custLinFactNeighborX="46755" custLinFactNeighborY="-43363"/>
      <dgm:spPr/>
    </dgm:pt>
    <dgm:pt modelId="{4DAA81E7-39CB-450D-B344-C6EA2F65F718}" type="pres">
      <dgm:prSet presAssocID="{B19D2B0D-5239-4EF8-838D-59F8C8863F07}" presName="Parent2" presStyleLbl="revTx" presStyleIdx="1" presStyleCnt="2" custLinFactY="-24141" custLinFactNeighborX="72490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DDF8F2F-DE14-4488-9145-AFC0D94D0044}" type="presOf" srcId="{B19D2B0D-5239-4EF8-838D-59F8C8863F07}" destId="{4DAA81E7-39CB-450D-B344-C6EA2F65F718}" srcOrd="0" destOrd="0" presId="urn:microsoft.com/office/officeart/2009/layout/CircleArrowProcess"/>
    <dgm:cxn modelId="{C53A823A-86B6-4622-A57E-A7F332750B52}" type="presOf" srcId="{593057E5-E77E-44DE-8DB3-394A387BD6CE}" destId="{967704E5-AC5E-40D4-89D1-1CD6738AED4F}" srcOrd="0" destOrd="0" presId="urn:microsoft.com/office/officeart/2009/layout/CircleArrowProcess"/>
    <dgm:cxn modelId="{6D4C9E21-6B87-44B5-8C80-A227592F8C25}" type="presOf" srcId="{88DCFEEC-7D36-48D3-A16B-5776232B25A0}" destId="{16122174-8E6A-454B-970A-6FC2F2448006}" srcOrd="0" destOrd="0" presId="urn:microsoft.com/office/officeart/2009/layout/CircleArrowProcess"/>
    <dgm:cxn modelId="{D45E1282-FE4A-434C-9A5D-25B4ACC5DA43}" srcId="{593057E5-E77E-44DE-8DB3-394A387BD6CE}" destId="{B19D2B0D-5239-4EF8-838D-59F8C8863F07}" srcOrd="1" destOrd="0" parTransId="{E58EC773-615B-4EE2-8A20-C3CC82A695E3}" sibTransId="{CDF477C1-32DE-4367-9C10-F8D630EC85B7}"/>
    <dgm:cxn modelId="{A82AF4A9-D8C0-4C00-8F5C-55A620820FE6}" srcId="{593057E5-E77E-44DE-8DB3-394A387BD6CE}" destId="{88DCFEEC-7D36-48D3-A16B-5776232B25A0}" srcOrd="0" destOrd="0" parTransId="{52DD469E-882E-49C2-8A31-D8EB4955D4CB}" sibTransId="{8C52B093-DF19-46D1-BCB1-585142BB7803}"/>
    <dgm:cxn modelId="{EC56FAE3-F962-4561-A83E-942344AC8A76}" type="presParOf" srcId="{967704E5-AC5E-40D4-89D1-1CD6738AED4F}" destId="{E75B0DA0-5789-4B5C-A864-83EEFAEF6935}" srcOrd="0" destOrd="0" presId="urn:microsoft.com/office/officeart/2009/layout/CircleArrowProcess"/>
    <dgm:cxn modelId="{D59EA8CA-9E17-4A5C-9FFF-1477A94DF023}" type="presParOf" srcId="{E75B0DA0-5789-4B5C-A864-83EEFAEF6935}" destId="{F496F53C-017E-4666-ABF7-0C2FC62763E1}" srcOrd="0" destOrd="0" presId="urn:microsoft.com/office/officeart/2009/layout/CircleArrowProcess"/>
    <dgm:cxn modelId="{A0282D0D-061B-4E0B-A272-F012D2AF5887}" type="presParOf" srcId="{967704E5-AC5E-40D4-89D1-1CD6738AED4F}" destId="{16122174-8E6A-454B-970A-6FC2F2448006}" srcOrd="1" destOrd="0" presId="urn:microsoft.com/office/officeart/2009/layout/CircleArrowProcess"/>
    <dgm:cxn modelId="{0EC81532-2E97-43C9-B3F5-8907F09EAA2E}" type="presParOf" srcId="{967704E5-AC5E-40D4-89D1-1CD6738AED4F}" destId="{D24DE343-584E-457D-8D61-5EBD25743392}" srcOrd="2" destOrd="0" presId="urn:microsoft.com/office/officeart/2009/layout/CircleArrowProcess"/>
    <dgm:cxn modelId="{2B74965E-C9EA-4776-AFAF-783A0928732C}" type="presParOf" srcId="{D24DE343-584E-457D-8D61-5EBD25743392}" destId="{18F26C39-3F2C-438B-8891-AAB74182201D}" srcOrd="0" destOrd="0" presId="urn:microsoft.com/office/officeart/2009/layout/CircleArrowProcess"/>
    <dgm:cxn modelId="{FEF5D57D-425A-4888-9A3D-61F1580AFACF}" type="presParOf" srcId="{967704E5-AC5E-40D4-89D1-1CD6738AED4F}" destId="{4DAA81E7-39CB-450D-B344-C6EA2F65F718}" srcOrd="3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96F53C-017E-4666-ABF7-0C2FC62763E1}">
      <dsp:nvSpPr>
        <dsp:cNvPr id="0" name=""/>
        <dsp:cNvSpPr/>
      </dsp:nvSpPr>
      <dsp:spPr>
        <a:xfrm rot="13511860">
          <a:off x="-213294" y="1035084"/>
          <a:ext cx="3897168" cy="3897280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4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122174-8E6A-454B-970A-6FC2F2448006}">
      <dsp:nvSpPr>
        <dsp:cNvPr id="0" name=""/>
        <dsp:cNvSpPr/>
      </dsp:nvSpPr>
      <dsp:spPr>
        <a:xfrm>
          <a:off x="862866" y="2613303"/>
          <a:ext cx="1324877" cy="12346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dist" defTabSz="1244600">
            <a:lnSpc>
              <a:spcPts val="2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latin typeface="FZLanTingHei-H-GBK" panose="02000000000000000000" pitchFamily="2" charset="-122"/>
              <a:ea typeface="FZLanTingHei-H-GBK" panose="02000000000000000000" pitchFamily="2" charset="-122"/>
            </a:rPr>
            <a:t>工作坊</a:t>
          </a:r>
          <a:endParaRPr lang="en-US" altLang="zh-TW" sz="2800" kern="1200" dirty="0">
            <a:latin typeface="FZLanTingHei-H-GBK" panose="02000000000000000000" pitchFamily="2" charset="-122"/>
            <a:ea typeface="FZLanTingHei-H-GBK" panose="02000000000000000000" pitchFamily="2" charset="-122"/>
          </a:endParaRPr>
        </a:p>
        <a:p>
          <a:pPr lvl="0" algn="dist" defTabSz="1244600">
            <a:lnSpc>
              <a:spcPts val="2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latin typeface="FZLanTingHei-H-GBK" panose="02000000000000000000" pitchFamily="2" charset="-122"/>
              <a:ea typeface="FZLanTingHei-H-GBK" panose="02000000000000000000" pitchFamily="2" charset="-122"/>
            </a:rPr>
            <a:t>缺點</a:t>
          </a:r>
        </a:p>
      </dsp:txBody>
      <dsp:txXfrm>
        <a:off x="862866" y="2613303"/>
        <a:ext cx="1324877" cy="1234623"/>
      </dsp:txXfrm>
    </dsp:sp>
    <dsp:sp modelId="{18F26C39-3F2C-438B-8891-AAB74182201D}">
      <dsp:nvSpPr>
        <dsp:cNvPr id="0" name=""/>
        <dsp:cNvSpPr/>
      </dsp:nvSpPr>
      <dsp:spPr>
        <a:xfrm rot="13396149">
          <a:off x="2395987" y="685101"/>
          <a:ext cx="3423231" cy="3424678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4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AA81E7-39CB-450D-B344-C6EA2F65F718}">
      <dsp:nvSpPr>
        <dsp:cNvPr id="0" name=""/>
        <dsp:cNvSpPr/>
      </dsp:nvSpPr>
      <dsp:spPr>
        <a:xfrm>
          <a:off x="3150184" y="2031164"/>
          <a:ext cx="1918416" cy="959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di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>
              <a:latin typeface="FZLanTingHei-H-GBK" panose="02000000000000000000" pitchFamily="2" charset="-122"/>
              <a:ea typeface="FZLanTingHei-H-GBK" panose="02000000000000000000" pitchFamily="2" charset="-122"/>
            </a:rPr>
            <a:t>解決方法</a:t>
          </a:r>
        </a:p>
      </dsp:txBody>
      <dsp:txXfrm>
        <a:off x="3150184" y="2031164"/>
        <a:ext cx="1918416" cy="9590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="" xmlns:a16="http://schemas.microsoft.com/office/drawing/2014/main" id="{186B91B9-63C1-41CC-ADD2-D21E5EE115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="" xmlns:a16="http://schemas.microsoft.com/office/drawing/2014/main" id="{B7DC6AD3-6F03-4EE5-B196-EA1E2EC31B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4736B-7100-4947-8635-4C274DDA5A9B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="" xmlns:a16="http://schemas.microsoft.com/office/drawing/2014/main" id="{17F8D9BF-76F6-4744-BF3A-5B1A2DE550E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7BE68670-3687-47ED-B534-7781931DA83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F9425-9505-432B-B849-797041A971E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68336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A8E73-D804-496D-AE74-08347D130A89}" type="datetimeFigureOut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8D4BE-FF82-40D8-80F1-A72FEF1E803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28737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5E9D04F8-678E-429A-A09E-57D06C8EB3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="" xmlns:a16="http://schemas.microsoft.com/office/drawing/2014/main" id="{6227F2FD-A1FA-4A6B-9933-3AE3A03C54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654A7C19-9FD2-46AA-96E1-944ECB051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2C798-F26A-462B-8A27-7E99A57E21BC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5578E3AA-125B-47E5-9993-089EB2962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151EBDF4-9827-4A83-9D06-F8097EEEF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6677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DA3AA520-AB43-49F1-BE8D-6199765F0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18DC96DC-3EC3-40DC-9539-E06A8887C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D82EB292-5D4F-4581-B1D8-BC0057269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F591-DBF2-470D-A552-CF607249A4E8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7E73871B-258A-46AC-896E-E2D878FC7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DEB3CE32-19D9-49E5-A685-5E5BC1908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1128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7356D6C-58FD-4EC9-8F74-3AEAB4E2D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0E3598E4-8156-415A-AC0A-FD1D7E244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516DB22B-4698-406E-949A-B83B23CF1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DB998-5AF7-4E24-AA84-039D3BD732E8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99C185EB-DCCE-4572-A3A4-9F25C27A6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FA7D9C16-B6C5-41C2-AF3D-13CA9AF2F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5736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939E63E8-A3D2-4FCB-868B-38A4DD7B2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07D5D534-DDFC-44D5-85BE-05948DA333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84D75B40-2BF8-43DF-93C7-C1A343C7BF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1443C803-A958-42AA-A7D8-3E43B8714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65136-9B43-4252-BB49-8027E0EBC063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980F34B7-640D-4647-931E-022B020F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CED0B2F9-662B-4622-8F19-0A1BD5CA2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8334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1DE2FBC3-33A8-49B5-B2BD-D05D7E0A8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B4D58D8A-D678-497C-B148-983D14FA6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="" xmlns:a16="http://schemas.microsoft.com/office/drawing/2014/main" id="{0C82BC86-23F4-40D0-86F1-5789E17070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="" xmlns:a16="http://schemas.microsoft.com/office/drawing/2014/main" id="{E9C7802A-1E44-4766-88CF-BBED738A5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="" xmlns:a16="http://schemas.microsoft.com/office/drawing/2014/main" id="{DF6E44F1-4A61-4128-AF08-88B0D97B6C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="" xmlns:a16="http://schemas.microsoft.com/office/drawing/2014/main" id="{0A5CD2FA-485D-4AE5-840A-9C0FC038D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974CC-F0F4-4A55-8DD6-D06F8DF617A0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="" xmlns:a16="http://schemas.microsoft.com/office/drawing/2014/main" id="{31A3E577-850C-4361-8B5D-A73C1995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="" xmlns:a16="http://schemas.microsoft.com/office/drawing/2014/main" id="{94DCE493-A30B-49F6-97D2-5321BEA7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5516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B3CA3718-658B-4D9B-91B0-589E1A8A8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="" xmlns:a16="http://schemas.microsoft.com/office/drawing/2014/main" id="{9DF962C9-6FBC-4D9E-92A5-6B959E165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38289-26BB-4E8A-8E3D-407D7CA69ADA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="" xmlns:a16="http://schemas.microsoft.com/office/drawing/2014/main" id="{4E8B8355-580C-47EB-9CB6-5F22A412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DC1CD714-71E2-41B5-8116-2A5F21106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1343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="" xmlns:a16="http://schemas.microsoft.com/office/drawing/2014/main" id="{0C8A3FB0-223D-4046-A2D9-FFB5F14A8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70082B-36E5-4A07-B3C3-0B9AB4D9A9FC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0BC10577-725B-4937-A5B4-99E5B8BF4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29EC59D8-6401-41A7-AACC-5DD2C691E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72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E37119C-4A9E-4BC9-9DA3-A22BC8D93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="" xmlns:a16="http://schemas.microsoft.com/office/drawing/2014/main" id="{DE61B863-5502-4148-9715-D1EF44FD6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="" xmlns:a16="http://schemas.microsoft.com/office/drawing/2014/main" id="{F32DC90F-6BE7-40AB-9B2C-BA736F35C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F7BEA3C4-7DD2-4641-BBBE-F5588234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E22C5-8B02-45DE-B7E6-AC5C32E69207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5518AA46-0D12-4D94-AEFB-9B2CC0481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C31315EA-9075-447B-86D7-12D5CE7A4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6428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905CEB66-488E-4752-A93F-BB9CE2C26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="" xmlns:a16="http://schemas.microsoft.com/office/drawing/2014/main" id="{888FCBB2-B2E1-43D7-A424-C203EF41B0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="" xmlns:a16="http://schemas.microsoft.com/office/drawing/2014/main" id="{C91B0F10-F220-4A25-B22C-F976C9E4E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="" xmlns:a16="http://schemas.microsoft.com/office/drawing/2014/main" id="{0E1028CD-44A0-4890-B56C-A30D43EC8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A05B4-6588-47B8-93ED-C828E036DBB7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="" xmlns:a16="http://schemas.microsoft.com/office/drawing/2014/main" id="{9DE9BD6A-C707-4812-ADCF-0BA1389BB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EA2EEAFB-79DE-4C70-9DDF-9D063E5BD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9069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44BB4F91-DDEB-49F1-8DD5-A4B9F1730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="" xmlns:a16="http://schemas.microsoft.com/office/drawing/2014/main" id="{F198B811-B0B2-4985-8686-7C455C20B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D50D4BE8-ED77-43CD-81CC-82363C88F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4B95F-CE0C-4FEA-8649-4B22A017AAE9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D89E1467-E4F3-472C-98BF-CC63A2695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A5B6EEB1-C8F3-4B87-A484-53DEAEA0B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0256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="" xmlns:a16="http://schemas.microsoft.com/office/drawing/2014/main" id="{540156B8-9EE5-477C-8822-8FA88A1B2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="" xmlns:a16="http://schemas.microsoft.com/office/drawing/2014/main" id="{9CF737C4-DCC2-4B02-879A-8FBCF4F25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87D30906-4EA3-44E8-8AAC-84672E6E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83D4-08AD-43F1-AFEA-EBD1093B8FB2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CD1E4CB9-F738-4C2E-9819-5A34B8BC4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9B342F5D-1549-490E-B1E8-C6FD1A9E9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69474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="" xmlns:a16="http://schemas.microsoft.com/office/drawing/2014/main" id="{46908671-1883-44C6-945A-0960C39AD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6346E1BD-F79D-486B-9B91-90F7833D9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DE270E7D-9E27-417D-A4DB-8403BAACF0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F19E2-F8F9-4C4E-8D8C-C95A1B783BA6}" type="datetime1">
              <a:rPr lang="zh-TW" altLang="en-US" smtClean="0"/>
              <a:t>2019/5/10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1AB4C26D-3AF6-4BC0-8ABD-0BE512E1E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6768228F-23F3-44B7-8812-133273980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E1452-D1AF-48D2-99D2-76B4F1767A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6581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491604A-29E8-4078-B813-33CD81BFF1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7559" y="788672"/>
            <a:ext cx="7816881" cy="3392651"/>
          </a:xfrm>
        </p:spPr>
        <p:txBody>
          <a:bodyPr>
            <a:noAutofit/>
          </a:bodyPr>
          <a:lstStyle/>
          <a:p>
            <a:pPr algn="dist">
              <a:lnSpc>
                <a:spcPct val="150000"/>
              </a:lnSpc>
              <a:defRPr sz="15000">
                <a:solidFill>
                  <a:srgbClr val="434343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lang="zh-TW" altLang="en-US" sz="9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理律盃</a:t>
            </a:r>
            <a:r>
              <a:rPr lang="zh-TW" altLang="en-US" sz="8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/>
            </a:r>
            <a:br>
              <a:rPr lang="zh-TW" altLang="en-US" sz="8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</a:br>
            <a:r>
              <a:rPr lang="zh-TW" altLang="en-US" sz="4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公民行動方案</a:t>
            </a:r>
            <a:endParaRPr lang="zh-TW" altLang="en-US" sz="40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="" xmlns:a16="http://schemas.microsoft.com/office/drawing/2014/main" id="{A39CC4B1-A127-4635-B2E1-A0394483A364}"/>
              </a:ext>
            </a:extLst>
          </p:cNvPr>
          <p:cNvGrpSpPr/>
          <p:nvPr/>
        </p:nvGrpSpPr>
        <p:grpSpPr>
          <a:xfrm>
            <a:off x="2067504" y="4501438"/>
            <a:ext cx="8056991" cy="480218"/>
            <a:chOff x="3305175" y="1947068"/>
            <a:chExt cx="5753100" cy="342900"/>
          </a:xfrm>
        </p:grpSpPr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C5BCC901-7C9E-4B16-BF3A-F6AA39C8779A}"/>
                </a:ext>
              </a:extLst>
            </p:cNvPr>
            <p:cNvSpPr/>
            <p:nvPr/>
          </p:nvSpPr>
          <p:spPr>
            <a:xfrm>
              <a:off x="3305175" y="1947068"/>
              <a:ext cx="1438275" cy="342900"/>
            </a:xfrm>
            <a:prstGeom prst="rect">
              <a:avLst/>
            </a:prstGeom>
            <a:solidFill>
              <a:srgbClr val="E9FF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C27CCD65-ABE0-4D4C-8A42-6ED5EA13527F}"/>
                </a:ext>
              </a:extLst>
            </p:cNvPr>
            <p:cNvSpPr/>
            <p:nvPr/>
          </p:nvSpPr>
          <p:spPr>
            <a:xfrm>
              <a:off x="4743450" y="1947068"/>
              <a:ext cx="1438275" cy="342900"/>
            </a:xfrm>
            <a:prstGeom prst="rect">
              <a:avLst/>
            </a:prstGeom>
            <a:solidFill>
              <a:srgbClr val="FBCF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DDD9B3B3-7035-4AF3-9C79-139CCA34BCEC}"/>
                </a:ext>
              </a:extLst>
            </p:cNvPr>
            <p:cNvSpPr/>
            <p:nvPr/>
          </p:nvSpPr>
          <p:spPr>
            <a:xfrm>
              <a:off x="6181725" y="1947068"/>
              <a:ext cx="1438275" cy="342900"/>
            </a:xfrm>
            <a:prstGeom prst="rect">
              <a:avLst/>
            </a:prstGeom>
            <a:solidFill>
              <a:srgbClr val="C2F2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BA181077-6FB1-4789-B4B6-08F966964275}"/>
                </a:ext>
              </a:extLst>
            </p:cNvPr>
            <p:cNvSpPr/>
            <p:nvPr/>
          </p:nvSpPr>
          <p:spPr>
            <a:xfrm>
              <a:off x="7620000" y="1947068"/>
              <a:ext cx="1438275" cy="3429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C8DB8A2D-F725-41BA-BC67-37CBA06CDD73}"/>
              </a:ext>
            </a:extLst>
          </p:cNvPr>
          <p:cNvSpPr txBox="1"/>
          <p:nvPr/>
        </p:nvSpPr>
        <p:spPr>
          <a:xfrm>
            <a:off x="4882508" y="5301771"/>
            <a:ext cx="2426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TW" sz="2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–1907–</a:t>
            </a:r>
            <a:endParaRPr lang="zh-TW" altLang="en-US" sz="24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="" xmlns:a16="http://schemas.microsoft.com/office/drawing/2014/main" id="{37B9AC47-3535-43AB-A4EE-88CCE96DF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E1452-D1AF-48D2-99D2-76B4F1767AC7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9345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5BBB26E6-5467-46EF-A6D6-4B17009A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55600"/>
            <a:ext cx="2276475" cy="1325563"/>
          </a:xfrm>
        </p:spPr>
        <p:txBody>
          <a:bodyPr/>
          <a:lstStyle/>
          <a:p>
            <a:pPr algn="dist"/>
            <a:r>
              <a:rPr lang="zh-TW" altLang="en-US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大綱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9A1690AB-17D0-41F8-B227-BC0BC7ED6C00}"/>
              </a:ext>
            </a:extLst>
          </p:cNvPr>
          <p:cNvSpPr/>
          <p:nvPr/>
        </p:nvSpPr>
        <p:spPr>
          <a:xfrm>
            <a:off x="0" y="1857375"/>
            <a:ext cx="3019425" cy="5000625"/>
          </a:xfrm>
          <a:prstGeom prst="rect">
            <a:avLst/>
          </a:prstGeom>
          <a:solidFill>
            <a:srgbClr val="E9F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4F1A382-DB3C-4FCD-9C2F-D16DF613DC8E}"/>
              </a:ext>
            </a:extLst>
          </p:cNvPr>
          <p:cNvSpPr/>
          <p:nvPr/>
        </p:nvSpPr>
        <p:spPr>
          <a:xfrm>
            <a:off x="6076950" y="1857374"/>
            <a:ext cx="3057525" cy="5000625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E0960F0-224F-4AFD-8841-4E05AA26EDF7}"/>
              </a:ext>
            </a:extLst>
          </p:cNvPr>
          <p:cNvSpPr/>
          <p:nvPr/>
        </p:nvSpPr>
        <p:spPr>
          <a:xfrm>
            <a:off x="9134475" y="0"/>
            <a:ext cx="3057525" cy="50006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870BD545-8E89-43F2-94CD-5801DCF12B11}"/>
              </a:ext>
            </a:extLst>
          </p:cNvPr>
          <p:cNvSpPr/>
          <p:nvPr/>
        </p:nvSpPr>
        <p:spPr>
          <a:xfrm>
            <a:off x="3019425" y="0"/>
            <a:ext cx="3057525" cy="5000626"/>
          </a:xfrm>
          <a:prstGeom prst="rect">
            <a:avLst/>
          </a:prstGeom>
          <a:solidFill>
            <a:srgbClr val="C2F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・訪問 張智瑋先生 內容：…">
            <a:extLst>
              <a:ext uri="{FF2B5EF4-FFF2-40B4-BE49-F238E27FC236}">
                <a16:creationId xmlns="" xmlns:a16="http://schemas.microsoft.com/office/drawing/2014/main" id="{9C2FD091-1209-474E-AB18-4DAFC3C1E6EE}"/>
              </a:ext>
            </a:extLst>
          </p:cNvPr>
          <p:cNvSpPr txBox="1"/>
          <p:nvPr/>
        </p:nvSpPr>
        <p:spPr>
          <a:xfrm>
            <a:off x="380234" y="3863118"/>
            <a:ext cx="2267716" cy="156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2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對科系之介紹不夠深入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B21AF6F9-2D2A-4CE8-8CC1-E73852DF29DA}"/>
              </a:ext>
            </a:extLst>
          </p:cNvPr>
          <p:cNvSpPr txBox="1"/>
          <p:nvPr/>
        </p:nvSpPr>
        <p:spPr>
          <a:xfrm>
            <a:off x="1207386" y="2435804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1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10" name="・訪問 張智瑋先生 內容：…">
            <a:extLst>
              <a:ext uri="{FF2B5EF4-FFF2-40B4-BE49-F238E27FC236}">
                <a16:creationId xmlns="" xmlns:a16="http://schemas.microsoft.com/office/drawing/2014/main" id="{9AB33968-DB16-49A3-A537-C9023F228549}"/>
              </a:ext>
            </a:extLst>
          </p:cNvPr>
          <p:cNvSpPr txBox="1"/>
          <p:nvPr/>
        </p:nvSpPr>
        <p:spPr>
          <a:xfrm>
            <a:off x="3414329" y="2015268"/>
            <a:ext cx="2267716" cy="156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2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國內外</a:t>
            </a:r>
            <a:endParaRPr lang="en-US" altLang="zh-TW" sz="32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2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可行政策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4E2FF6C9-5F98-44D2-9CBB-E62294BE6325}"/>
              </a:ext>
            </a:extLst>
          </p:cNvPr>
          <p:cNvSpPr txBox="1"/>
          <p:nvPr/>
        </p:nvSpPr>
        <p:spPr>
          <a:xfrm>
            <a:off x="4241481" y="587954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2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12" name="・訪問 張智瑋先生 內容：…">
            <a:extLst>
              <a:ext uri="{FF2B5EF4-FFF2-40B4-BE49-F238E27FC236}">
                <a16:creationId xmlns="" xmlns:a16="http://schemas.microsoft.com/office/drawing/2014/main" id="{4A9D52AC-CB8F-442C-93F9-55959E077518}"/>
              </a:ext>
            </a:extLst>
          </p:cNvPr>
          <p:cNvSpPr txBox="1"/>
          <p:nvPr/>
        </p:nvSpPr>
        <p:spPr>
          <a:xfrm>
            <a:off x="9529379" y="2015268"/>
            <a:ext cx="2267716" cy="156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2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具體成效與目標規劃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="" xmlns:a16="http://schemas.microsoft.com/office/drawing/2014/main" id="{7B4D2F93-8CDE-4E4E-880C-B9F468B89B16}"/>
              </a:ext>
            </a:extLst>
          </p:cNvPr>
          <p:cNvSpPr txBox="1"/>
          <p:nvPr/>
        </p:nvSpPr>
        <p:spPr>
          <a:xfrm>
            <a:off x="10356531" y="587954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4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14" name="・訪問 張智瑋先生 內容：…">
            <a:extLst>
              <a:ext uri="{FF2B5EF4-FFF2-40B4-BE49-F238E27FC236}">
                <a16:creationId xmlns="" xmlns:a16="http://schemas.microsoft.com/office/drawing/2014/main" id="{829D6040-2F99-4678-844C-687064EE501C}"/>
              </a:ext>
            </a:extLst>
          </p:cNvPr>
          <p:cNvSpPr txBox="1"/>
          <p:nvPr/>
        </p:nvSpPr>
        <p:spPr>
          <a:xfrm>
            <a:off x="6471854" y="4234021"/>
            <a:ext cx="2267716" cy="821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2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解決方案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="" xmlns:a16="http://schemas.microsoft.com/office/drawing/2014/main" id="{5CF3E763-D0F0-4546-9BDD-0B5527E37785}"/>
              </a:ext>
            </a:extLst>
          </p:cNvPr>
          <p:cNvSpPr txBox="1"/>
          <p:nvPr/>
        </p:nvSpPr>
        <p:spPr>
          <a:xfrm>
            <a:off x="7299006" y="2437375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3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16" name="投影片編號版面配置區 15">
            <a:extLst>
              <a:ext uri="{FF2B5EF4-FFF2-40B4-BE49-F238E27FC236}">
                <a16:creationId xmlns="" xmlns:a16="http://schemas.microsoft.com/office/drawing/2014/main" id="{1FC40656-8401-4C4A-907A-6B520CA6E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0787" y="6231946"/>
            <a:ext cx="392615" cy="451429"/>
          </a:xfrm>
        </p:spPr>
        <p:txBody>
          <a:bodyPr/>
          <a:lstStyle/>
          <a:p>
            <a:pPr algn="ctr"/>
            <a:fld id="{729E1452-D1AF-48D2-99D2-76B4F1767AC7}" type="slidenum">
              <a:rPr lang="zh-TW" altLang="en-US" sz="1600" b="1" smtClean="0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2108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15BB5305-CF75-4342-ABCB-8E6609087D48}"/>
              </a:ext>
            </a:extLst>
          </p:cNvPr>
          <p:cNvSpPr/>
          <p:nvPr/>
        </p:nvSpPr>
        <p:spPr>
          <a:xfrm>
            <a:off x="0" y="3267075"/>
            <a:ext cx="4090987" cy="3590925"/>
          </a:xfrm>
          <a:prstGeom prst="rect">
            <a:avLst/>
          </a:prstGeom>
          <a:solidFill>
            <a:srgbClr val="E9F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806D09F-B1AF-42AE-B030-2D01416BBEAD}"/>
              </a:ext>
            </a:extLst>
          </p:cNvPr>
          <p:cNvSpPr/>
          <p:nvPr/>
        </p:nvSpPr>
        <p:spPr>
          <a:xfrm>
            <a:off x="4090987" y="1666875"/>
            <a:ext cx="4081463" cy="51911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BD40EEA6-5D38-4753-AF1A-F21138AD67D2}"/>
              </a:ext>
            </a:extLst>
          </p:cNvPr>
          <p:cNvSpPr/>
          <p:nvPr/>
        </p:nvSpPr>
        <p:spPr>
          <a:xfrm>
            <a:off x="8172450" y="0"/>
            <a:ext cx="4019551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46512408-97E9-4ECC-BB30-8A4067B598DB}"/>
              </a:ext>
            </a:extLst>
          </p:cNvPr>
          <p:cNvSpPr txBox="1"/>
          <p:nvPr/>
        </p:nvSpPr>
        <p:spPr>
          <a:xfrm>
            <a:off x="397669" y="3795851"/>
            <a:ext cx="3295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第一步驟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64C837CE-B731-4F1B-BCB1-99804B393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0800" y="6210300"/>
            <a:ext cx="495300" cy="4730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99361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整合學習定義</a:t>
            </a:r>
          </a:p>
        </p:txBody>
      </p:sp>
      <p:sp>
        <p:nvSpPr>
          <p:cNvPr id="7" name="等腰三角形 6">
            <a:extLst>
              <a:ext uri="{FF2B5EF4-FFF2-40B4-BE49-F238E27FC236}">
                <a16:creationId xmlns="" xmlns:a16="http://schemas.microsoft.com/office/drawing/2014/main" id="{D67B35B6-1D0F-4F3B-8FC6-1140B08EF29B}"/>
              </a:ext>
            </a:extLst>
          </p:cNvPr>
          <p:cNvSpPr/>
          <p:nvPr/>
        </p:nvSpPr>
        <p:spPr>
          <a:xfrm rot="5400000">
            <a:off x="9124951" y="900114"/>
            <a:ext cx="3967163" cy="2166935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9E7A085-93A5-4022-A39B-27C1CD9B1FA2}"/>
              </a:ext>
            </a:extLst>
          </p:cNvPr>
          <p:cNvSpPr/>
          <p:nvPr/>
        </p:nvSpPr>
        <p:spPr>
          <a:xfrm>
            <a:off x="0" y="1989667"/>
            <a:ext cx="4090987" cy="4868333"/>
          </a:xfrm>
          <a:prstGeom prst="rect">
            <a:avLst/>
          </a:prstGeom>
          <a:solidFill>
            <a:srgbClr val="E9F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74665E99-3170-472E-9593-A7C2DE53FEE3}"/>
              </a:ext>
            </a:extLst>
          </p:cNvPr>
          <p:cNvSpPr/>
          <p:nvPr/>
        </p:nvSpPr>
        <p:spPr>
          <a:xfrm>
            <a:off x="4090988" y="1989666"/>
            <a:ext cx="4010026" cy="4868333"/>
          </a:xfrm>
          <a:prstGeom prst="rect">
            <a:avLst/>
          </a:prstGeom>
          <a:solidFill>
            <a:srgbClr val="C8E2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86A92F0D-1CC2-4189-8C2E-BDCF353DD09B}"/>
              </a:ext>
            </a:extLst>
          </p:cNvPr>
          <p:cNvSpPr/>
          <p:nvPr/>
        </p:nvSpPr>
        <p:spPr>
          <a:xfrm>
            <a:off x="8101013" y="1989667"/>
            <a:ext cx="4090987" cy="486833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・訪問 張智瑋先生 內容：…">
            <a:extLst>
              <a:ext uri="{FF2B5EF4-FFF2-40B4-BE49-F238E27FC236}">
                <a16:creationId xmlns="" xmlns:a16="http://schemas.microsoft.com/office/drawing/2014/main" id="{8EFD0444-6321-45E6-9779-80B5EC570A4C}"/>
              </a:ext>
            </a:extLst>
          </p:cNvPr>
          <p:cNvSpPr txBox="1"/>
          <p:nvPr/>
        </p:nvSpPr>
        <p:spPr>
          <a:xfrm>
            <a:off x="390777" y="3920024"/>
            <a:ext cx="3309431" cy="906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雙向溝通</a:t>
            </a:r>
          </a:p>
        </p:txBody>
      </p:sp>
      <p:sp>
        <p:nvSpPr>
          <p:cNvPr id="12" name="・訪問 張智瑋先生 內容：…">
            <a:extLst>
              <a:ext uri="{FF2B5EF4-FFF2-40B4-BE49-F238E27FC236}">
                <a16:creationId xmlns="" xmlns:a16="http://schemas.microsoft.com/office/drawing/2014/main" id="{CE4E4130-8A3B-42F1-86AF-9DD9F1AF1FCB}"/>
              </a:ext>
            </a:extLst>
          </p:cNvPr>
          <p:cNvSpPr txBox="1"/>
          <p:nvPr/>
        </p:nvSpPr>
        <p:spPr>
          <a:xfrm>
            <a:off x="4441284" y="3636966"/>
            <a:ext cx="3309431" cy="1472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整合</a:t>
            </a:r>
            <a:endParaRPr lang="en-US" altLang="zh-TW" sz="36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知識、情意、技能</a:t>
            </a:r>
          </a:p>
        </p:txBody>
      </p:sp>
      <p:sp>
        <p:nvSpPr>
          <p:cNvPr id="13" name="・訪問 張智瑋先生 內容：…">
            <a:extLst>
              <a:ext uri="{FF2B5EF4-FFF2-40B4-BE49-F238E27FC236}">
                <a16:creationId xmlns="" xmlns:a16="http://schemas.microsoft.com/office/drawing/2014/main" id="{8EFABEE9-A532-4ABA-B573-6B1261FBB046}"/>
              </a:ext>
            </a:extLst>
          </p:cNvPr>
          <p:cNvSpPr txBox="1"/>
          <p:nvPr/>
        </p:nvSpPr>
        <p:spPr>
          <a:xfrm>
            <a:off x="8491790" y="3631483"/>
            <a:ext cx="3309431" cy="1483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探索自身興趣</a:t>
            </a:r>
            <a:endParaRPr lang="en-US" altLang="zh-TW" sz="36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搭建與大學科系之橋梁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F3D05646-6E10-4BEF-9E8C-F76F02660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8971" y="6248400"/>
            <a:ext cx="444500" cy="3968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4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721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選定問題</a:t>
            </a:r>
          </a:p>
        </p:txBody>
      </p:sp>
      <p:sp>
        <p:nvSpPr>
          <p:cNvPr id="3" name="如何協助高中生建構自身經歷與大學科系間之橋樑，…">
            <a:extLst>
              <a:ext uri="{FF2B5EF4-FFF2-40B4-BE49-F238E27FC236}">
                <a16:creationId xmlns="" xmlns:a16="http://schemas.microsoft.com/office/drawing/2014/main" id="{5FA67BBA-C3C6-486C-82B6-D13D29C5DD1F}"/>
              </a:ext>
            </a:extLst>
          </p:cNvPr>
          <p:cNvSpPr txBox="1"/>
          <p:nvPr/>
        </p:nvSpPr>
        <p:spPr>
          <a:xfrm>
            <a:off x="2251543" y="2450347"/>
            <a:ext cx="7688914" cy="2246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defTabSz="642937">
              <a:lnSpc>
                <a:spcPct val="150000"/>
              </a:lnSpc>
              <a:defRPr sz="7000" b="0">
                <a:solidFill>
                  <a:srgbClr val="434343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lang="zh-TW" altLang="en-US" sz="48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基於</a:t>
            </a:r>
            <a:r>
              <a:rPr lang="zh-TW" altLang="en-US" sz="4800" b="1" dirty="0">
                <a:highlight>
                  <a:srgbClr val="E9FF7D"/>
                </a:highlight>
                <a:latin typeface="FZYouXian-Z09" panose="03000509000000000000" pitchFamily="65" charset="-122"/>
                <a:ea typeface="FZYouXian-Z09" panose="03000509000000000000" pitchFamily="65" charset="-122"/>
              </a:rPr>
              <a:t>不完全認識</a:t>
            </a:r>
            <a:r>
              <a:rPr lang="zh-TW" altLang="en-US" sz="48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而無法選到適合的大學科系</a:t>
            </a:r>
            <a:endParaRPr sz="48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1AC3DE78-9469-413D-BAE3-EF2BEEF05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95100" y="6261100"/>
            <a:ext cx="368300" cy="3841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5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8495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問題分析</a:t>
            </a:r>
          </a:p>
        </p:txBody>
      </p:sp>
      <p:sp>
        <p:nvSpPr>
          <p:cNvPr id="3" name="橢圓 2">
            <a:extLst>
              <a:ext uri="{FF2B5EF4-FFF2-40B4-BE49-F238E27FC236}">
                <a16:creationId xmlns="" xmlns:a16="http://schemas.microsoft.com/office/drawing/2014/main" id="{EA0A4A37-5D82-4F5E-B3F3-AFC9D6C8CD19}"/>
              </a:ext>
            </a:extLst>
          </p:cNvPr>
          <p:cNvSpPr/>
          <p:nvPr/>
        </p:nvSpPr>
        <p:spPr>
          <a:xfrm>
            <a:off x="1025341" y="2492943"/>
            <a:ext cx="2444713" cy="2444713"/>
          </a:xfrm>
          <a:prstGeom prst="ellipse">
            <a:avLst/>
          </a:prstGeom>
          <a:solidFill>
            <a:srgbClr val="E9F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橢圓 3">
            <a:extLst>
              <a:ext uri="{FF2B5EF4-FFF2-40B4-BE49-F238E27FC236}">
                <a16:creationId xmlns="" xmlns:a16="http://schemas.microsoft.com/office/drawing/2014/main" id="{1B31CB40-C2B8-4D52-BC39-9BFE2D6FABA6}"/>
              </a:ext>
            </a:extLst>
          </p:cNvPr>
          <p:cNvSpPr/>
          <p:nvPr/>
        </p:nvSpPr>
        <p:spPr>
          <a:xfrm>
            <a:off x="4867226" y="2492944"/>
            <a:ext cx="2444713" cy="2444713"/>
          </a:xfrm>
          <a:prstGeom prst="ellipse">
            <a:avLst/>
          </a:prstGeom>
          <a:solidFill>
            <a:srgbClr val="E9F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橢圓 4">
            <a:extLst>
              <a:ext uri="{FF2B5EF4-FFF2-40B4-BE49-F238E27FC236}">
                <a16:creationId xmlns="" xmlns:a16="http://schemas.microsoft.com/office/drawing/2014/main" id="{077778FD-A6FA-452C-BC47-CBD0A264BF18}"/>
              </a:ext>
            </a:extLst>
          </p:cNvPr>
          <p:cNvSpPr/>
          <p:nvPr/>
        </p:nvSpPr>
        <p:spPr>
          <a:xfrm>
            <a:off x="8709111" y="2415940"/>
            <a:ext cx="2444713" cy="2444713"/>
          </a:xfrm>
          <a:prstGeom prst="ellipse">
            <a:avLst/>
          </a:prstGeom>
          <a:solidFill>
            <a:srgbClr val="C8E2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＋">
            <a:extLst>
              <a:ext uri="{FF2B5EF4-FFF2-40B4-BE49-F238E27FC236}">
                <a16:creationId xmlns="" xmlns:a16="http://schemas.microsoft.com/office/drawing/2014/main" id="{E3A91C19-4A98-4AD7-B851-0985FDFE57FA}"/>
              </a:ext>
            </a:extLst>
          </p:cNvPr>
          <p:cNvSpPr txBox="1"/>
          <p:nvPr/>
        </p:nvSpPr>
        <p:spPr>
          <a:xfrm>
            <a:off x="3543146" y="3089166"/>
            <a:ext cx="1067599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lnSpc>
                <a:spcPts val="21900"/>
              </a:lnSpc>
              <a:defRPr sz="10000" b="0">
                <a:solidFill>
                  <a:srgbClr val="434343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lvl1pPr>
          </a:lstStyle>
          <a:p>
            <a:pPr algn="ctr">
              <a:lnSpc>
                <a:spcPct val="100000"/>
              </a:lnSpc>
            </a:pPr>
            <a:r>
              <a:rPr sz="7200" dirty="0"/>
              <a:t>＋</a:t>
            </a:r>
          </a:p>
        </p:txBody>
      </p:sp>
      <p:sp>
        <p:nvSpPr>
          <p:cNvPr id="8" name="＋">
            <a:extLst>
              <a:ext uri="{FF2B5EF4-FFF2-40B4-BE49-F238E27FC236}">
                <a16:creationId xmlns="" xmlns:a16="http://schemas.microsoft.com/office/drawing/2014/main" id="{5954FB64-63D6-4237-9CAC-FBEBBCC77C32}"/>
              </a:ext>
            </a:extLst>
          </p:cNvPr>
          <p:cNvSpPr txBox="1"/>
          <p:nvPr/>
        </p:nvSpPr>
        <p:spPr>
          <a:xfrm>
            <a:off x="7708359" y="3089166"/>
            <a:ext cx="604331" cy="125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algn="l" defTabSz="642937">
              <a:lnSpc>
                <a:spcPts val="21900"/>
              </a:lnSpc>
              <a:defRPr sz="10000" b="0">
                <a:solidFill>
                  <a:srgbClr val="434343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TW" sz="7200" dirty="0"/>
              <a:t>=</a:t>
            </a:r>
            <a:endParaRPr sz="7200" dirty="0"/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3DF5A2BF-A3C7-42FF-AF82-C6110995170E}"/>
              </a:ext>
            </a:extLst>
          </p:cNvPr>
          <p:cNvSpPr txBox="1"/>
          <p:nvPr/>
        </p:nvSpPr>
        <p:spPr>
          <a:xfrm>
            <a:off x="1257682" y="3453688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TW" altLang="en-US" sz="28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認知不完全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154FC88E-9769-461A-BEE7-840A22440A1D}"/>
              </a:ext>
            </a:extLst>
          </p:cNvPr>
          <p:cNvSpPr txBox="1"/>
          <p:nvPr/>
        </p:nvSpPr>
        <p:spPr>
          <a:xfrm>
            <a:off x="5105985" y="3482510"/>
            <a:ext cx="19800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8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興趣不合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="" xmlns:a16="http://schemas.microsoft.com/office/drawing/2014/main" id="{91722068-0063-4237-9414-4EAFA05C1B4F}"/>
              </a:ext>
            </a:extLst>
          </p:cNvPr>
          <p:cNvSpPr txBox="1"/>
          <p:nvPr/>
        </p:nvSpPr>
        <p:spPr>
          <a:xfrm>
            <a:off x="8820607" y="3267066"/>
            <a:ext cx="23487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8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轉系、轉學、</a:t>
            </a:r>
            <a:endParaRPr lang="en-US" altLang="zh-TW" sz="28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ctr"/>
            <a:r>
              <a:rPr lang="zh-TW" altLang="en-US" sz="28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重考普遍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AA7E3CCD-DD59-4877-B3A2-622AB9F7F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7000" y="6184900"/>
            <a:ext cx="419100" cy="4730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6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3189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問題分析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16492C0E-2E4D-4AC5-91B9-F4D36E15D3FF}"/>
              </a:ext>
            </a:extLst>
          </p:cNvPr>
          <p:cNvSpPr txBox="1"/>
          <p:nvPr/>
        </p:nvSpPr>
        <p:spPr>
          <a:xfrm>
            <a:off x="4814060" y="5169004"/>
            <a:ext cx="256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就讀科系和原先</a:t>
            </a:r>
            <a:endParaRPr lang="en-US" altLang="zh-TW" sz="2000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認知的符合程度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="" xmlns:a16="http://schemas.microsoft.com/office/drawing/2014/main" id="{9C5B6630-A61A-4F92-AE52-73D05C46383E}"/>
              </a:ext>
            </a:extLst>
          </p:cNvPr>
          <p:cNvSpPr txBox="1"/>
          <p:nvPr/>
        </p:nvSpPr>
        <p:spPr>
          <a:xfrm>
            <a:off x="1304097" y="5169003"/>
            <a:ext cx="256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就讀科系是否為</a:t>
            </a:r>
            <a:endParaRPr lang="en-US" altLang="zh-TW" sz="2000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原先想念科系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78D82C5D-4B3D-4E90-8EE5-65897AFCFBB4}"/>
              </a:ext>
            </a:extLst>
          </p:cNvPr>
          <p:cNvSpPr txBox="1"/>
          <p:nvPr/>
        </p:nvSpPr>
        <p:spPr>
          <a:xfrm>
            <a:off x="8324023" y="5169002"/>
            <a:ext cx="256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轉系、轉學或</a:t>
            </a:r>
            <a:endParaRPr lang="en-US" altLang="zh-TW" sz="2000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重考意願</a:t>
            </a:r>
          </a:p>
        </p:txBody>
      </p:sp>
      <p:graphicFrame>
        <p:nvGraphicFramePr>
          <p:cNvPr id="8" name="圖表 7">
            <a:extLst>
              <a:ext uri="{FF2B5EF4-FFF2-40B4-BE49-F238E27FC236}">
                <a16:creationId xmlns="" xmlns:a16="http://schemas.microsoft.com/office/drawing/2014/main" id="{98D09A8C-4D41-4112-AD6F-42D79CB11E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4137467"/>
              </p:ext>
            </p:extLst>
          </p:nvPr>
        </p:nvGraphicFramePr>
        <p:xfrm>
          <a:off x="308642" y="1890330"/>
          <a:ext cx="5337584" cy="327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圖表 8">
            <a:extLst>
              <a:ext uri="{FF2B5EF4-FFF2-40B4-BE49-F238E27FC236}">
                <a16:creationId xmlns="" xmlns:a16="http://schemas.microsoft.com/office/drawing/2014/main" id="{3FC21536-61A8-405C-8ED3-6BC5DA940A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2076300"/>
              </p:ext>
            </p:extLst>
          </p:nvPr>
        </p:nvGraphicFramePr>
        <p:xfrm>
          <a:off x="4495869" y="1591907"/>
          <a:ext cx="4888763" cy="3577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圖表 9">
            <a:extLst>
              <a:ext uri="{FF2B5EF4-FFF2-40B4-BE49-F238E27FC236}">
                <a16:creationId xmlns="" xmlns:a16="http://schemas.microsoft.com/office/drawing/2014/main" id="{12CCDDEA-C95C-4DBF-9909-D4594C6537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2077736"/>
              </p:ext>
            </p:extLst>
          </p:nvPr>
        </p:nvGraphicFramePr>
        <p:xfrm>
          <a:off x="7610477" y="954881"/>
          <a:ext cx="5371622" cy="4098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48EC07DA-1DF5-4244-9342-8CBBB4B8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07800" y="6261100"/>
            <a:ext cx="368300" cy="3841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7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2333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問題分析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90061199-A68B-49EA-A225-BF872A749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2759559"/>
            <a:ext cx="5505450" cy="3030037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DE344F46-A461-4AAA-94FC-78F3DE00B9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008" y="2759559"/>
            <a:ext cx="5505450" cy="3030037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CC789928-A369-4265-B508-C59583D550AF}"/>
              </a:ext>
            </a:extLst>
          </p:cNvPr>
          <p:cNvSpPr txBox="1"/>
          <p:nvPr/>
        </p:nvSpPr>
        <p:spPr>
          <a:xfrm>
            <a:off x="6993657" y="1916462"/>
            <a:ext cx="3151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本校</a:t>
            </a:r>
            <a:r>
              <a:rPr lang="en-US" altLang="zh-TW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105</a:t>
            </a:r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年至</a:t>
            </a:r>
            <a:r>
              <a:rPr lang="en-US" altLang="zh-TW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107</a:t>
            </a:r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年度</a:t>
            </a:r>
            <a:endParaRPr lang="en-US" altLang="zh-TW" sz="2000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轉系數據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127D857A-D95F-4998-B002-030B9756A049}"/>
              </a:ext>
            </a:extLst>
          </p:cNvPr>
          <p:cNvSpPr txBox="1"/>
          <p:nvPr/>
        </p:nvSpPr>
        <p:spPr>
          <a:xfrm>
            <a:off x="1361274" y="1916462"/>
            <a:ext cx="3151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台灣大學</a:t>
            </a:r>
            <a:r>
              <a:rPr lang="en-US" altLang="zh-TW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105</a:t>
            </a:r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年至</a:t>
            </a:r>
            <a:r>
              <a:rPr lang="en-US" altLang="zh-TW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107</a:t>
            </a:r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年度</a:t>
            </a:r>
            <a:endParaRPr lang="en-US" altLang="zh-TW" sz="2000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轉系數據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0845E2F1-EFE8-461B-BEC4-1F9D7EA9B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5608" y="6223000"/>
            <a:ext cx="393700" cy="4222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8</a:t>
            </a:fld>
            <a:endParaRPr lang="zh-TW" altLang="en-US" sz="1600" b="1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6597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0512" y="1425464"/>
            <a:ext cx="3990975" cy="928689"/>
          </a:xfrm>
        </p:spPr>
        <p:txBody>
          <a:bodyPr>
            <a:normAutofit/>
          </a:bodyPr>
          <a:lstStyle/>
          <a:p>
            <a:pPr algn="dist"/>
            <a:r>
              <a:rPr lang="zh-TW" altLang="en-US" sz="5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小結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287319AD-D712-434C-90DB-589C5A206EEC}"/>
              </a:ext>
            </a:extLst>
          </p:cNvPr>
          <p:cNvSpPr txBox="1"/>
          <p:nvPr/>
        </p:nvSpPr>
        <p:spPr>
          <a:xfrm>
            <a:off x="2051464" y="2967335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1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092F33A8-85BA-4351-B75E-5EEF0F2AD060}"/>
              </a:ext>
            </a:extLst>
          </p:cNvPr>
          <p:cNvSpPr txBox="1"/>
          <p:nvPr/>
        </p:nvSpPr>
        <p:spPr>
          <a:xfrm>
            <a:off x="6647093" y="2967335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2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09D22DEE-44F4-4703-B816-4D40BC1C5EC4}"/>
              </a:ext>
            </a:extLst>
          </p:cNvPr>
          <p:cNvSpPr/>
          <p:nvPr/>
        </p:nvSpPr>
        <p:spPr>
          <a:xfrm>
            <a:off x="2051464" y="3890665"/>
            <a:ext cx="349344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大學生涯內於原系</a:t>
            </a:r>
            <a:endParaRPr lang="en-US" altLang="zh-TW" sz="2800" dirty="0">
              <a:solidFill>
                <a:prstClr val="black"/>
              </a:solidFill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就讀時的</a:t>
            </a:r>
            <a:r>
              <a:rPr lang="zh-TW" altLang="en-US" sz="2800" dirty="0">
                <a:solidFill>
                  <a:prstClr val="black"/>
                </a:solidFill>
                <a:highlight>
                  <a:srgbClr val="E9FF7D"/>
                </a:highlight>
                <a:latin typeface="FZYouXian-Z09" panose="03000509000000000000" pitchFamily="65" charset="-122"/>
                <a:ea typeface="FZYouXian-Z09" panose="03000509000000000000" pitchFamily="65" charset="-122"/>
              </a:rPr>
              <a:t>內在學習</a:t>
            </a:r>
            <a:endParaRPr lang="en-US" altLang="zh-TW" sz="2800" dirty="0">
              <a:solidFill>
                <a:prstClr val="black"/>
              </a:solidFill>
              <a:highlight>
                <a:srgbClr val="E9FF7D"/>
              </a:highlight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r>
              <a:rPr lang="zh-TW" altLang="en-US" sz="2800" dirty="0">
                <a:solidFill>
                  <a:prstClr val="black"/>
                </a:solidFill>
                <a:highlight>
                  <a:srgbClr val="E9FF7D"/>
                </a:highlight>
                <a:latin typeface="FZYouXian-Z09" panose="03000509000000000000" pitchFamily="65" charset="-122"/>
                <a:ea typeface="FZYouXian-Z09" panose="03000509000000000000" pitchFamily="65" charset="-122"/>
              </a:rPr>
              <a:t>動力低落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BCCE7944-7733-4546-A84B-FAF99B56E69C}"/>
              </a:ext>
            </a:extLst>
          </p:cNvPr>
          <p:cNvSpPr/>
          <p:nvPr/>
        </p:nvSpPr>
        <p:spPr>
          <a:xfrm>
            <a:off x="6647093" y="3890665"/>
            <a:ext cx="349344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高教資源</a:t>
            </a:r>
            <a:r>
              <a:rPr lang="zh-TW" altLang="en-US" sz="2800" dirty="0">
                <a:solidFill>
                  <a:prstClr val="black"/>
                </a:solidFill>
                <a:highlight>
                  <a:srgbClr val="E9FF7D"/>
                </a:highlight>
                <a:latin typeface="FZYouXian-Z09" panose="03000509000000000000" pitchFamily="65" charset="-122"/>
                <a:ea typeface="FZYouXian-Z09" panose="03000509000000000000" pitchFamily="65" charset="-122"/>
              </a:rPr>
              <a:t>無法</a:t>
            </a:r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達成</a:t>
            </a:r>
            <a:endParaRPr lang="en-US" altLang="zh-TW" sz="2800" dirty="0">
              <a:solidFill>
                <a:prstClr val="black"/>
              </a:solidFill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最有效率之利用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A2CE14DA-2ACF-4AD6-92E3-2DF1B5E93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2400" y="6235700"/>
            <a:ext cx="419100" cy="4476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9</a:t>
            </a:fld>
            <a:endParaRPr lang="zh-TW" altLang="en-US" sz="1600" b="1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943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487FBDDE-0CC3-4D4F-9A1C-52AE7D239182}"/>
              </a:ext>
            </a:extLst>
          </p:cNvPr>
          <p:cNvSpPr/>
          <p:nvPr/>
        </p:nvSpPr>
        <p:spPr>
          <a:xfrm>
            <a:off x="0" y="3267075"/>
            <a:ext cx="4090987" cy="35909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8016B8D-C208-4577-810C-46D1BB473594}"/>
              </a:ext>
            </a:extLst>
          </p:cNvPr>
          <p:cNvSpPr/>
          <p:nvPr/>
        </p:nvSpPr>
        <p:spPr>
          <a:xfrm>
            <a:off x="4090987" y="1666875"/>
            <a:ext cx="4081463" cy="5191125"/>
          </a:xfrm>
          <a:prstGeom prst="rect">
            <a:avLst/>
          </a:prstGeom>
          <a:solidFill>
            <a:srgbClr val="C2F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53B659FE-6651-440F-B140-3FD8768390B6}"/>
              </a:ext>
            </a:extLst>
          </p:cNvPr>
          <p:cNvSpPr/>
          <p:nvPr/>
        </p:nvSpPr>
        <p:spPr>
          <a:xfrm>
            <a:off x="8172450" y="0"/>
            <a:ext cx="401955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DB38CC04-721F-4783-92F0-0E1D665F1FB2}"/>
              </a:ext>
            </a:extLst>
          </p:cNvPr>
          <p:cNvSpPr txBox="1"/>
          <p:nvPr/>
        </p:nvSpPr>
        <p:spPr>
          <a:xfrm>
            <a:off x="4483893" y="2202001"/>
            <a:ext cx="3295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第二步驟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7BCC06A8-4D5C-4D5C-AA7F-B84514F08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5400" y="6235700"/>
            <a:ext cx="609600" cy="4349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10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05323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AC859F5D-06B7-46D8-AA07-7114BDA82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589" y="1698023"/>
            <a:ext cx="4091572" cy="409157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國內可行政策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="" xmlns:a16="http://schemas.microsoft.com/office/drawing/2014/main" id="{9F392F32-7741-4CBF-AF22-2EDB16D2EE94}"/>
              </a:ext>
            </a:extLst>
          </p:cNvPr>
          <p:cNvSpPr txBox="1"/>
          <p:nvPr/>
        </p:nvSpPr>
        <p:spPr>
          <a:xfrm>
            <a:off x="1550938" y="2323318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1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="" xmlns:a16="http://schemas.microsoft.com/office/drawing/2014/main" id="{2C4829DE-CF1B-4797-9B32-AD3DC5704348}"/>
              </a:ext>
            </a:extLst>
          </p:cNvPr>
          <p:cNvSpPr txBox="1"/>
          <p:nvPr/>
        </p:nvSpPr>
        <p:spPr>
          <a:xfrm>
            <a:off x="7839459" y="1832777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2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="" xmlns:a16="http://schemas.microsoft.com/office/drawing/2014/main" id="{DC6D491C-3E3D-4610-AE68-27291EF6E6D3}"/>
              </a:ext>
            </a:extLst>
          </p:cNvPr>
          <p:cNvSpPr txBox="1"/>
          <p:nvPr/>
        </p:nvSpPr>
        <p:spPr>
          <a:xfrm>
            <a:off x="7234805" y="3774586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3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61C4578A-12C2-4FDE-9AD7-DE61C5224D08}"/>
              </a:ext>
            </a:extLst>
          </p:cNvPr>
          <p:cNvSpPr/>
          <p:nvPr/>
        </p:nvSpPr>
        <p:spPr>
          <a:xfrm>
            <a:off x="1471687" y="3282144"/>
            <a:ext cx="28019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青年教育與</a:t>
            </a:r>
            <a:b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</a:br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就業儲蓄專戶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11D1D67A-4370-4C2B-B46A-E1C23B794DF5}"/>
              </a:ext>
            </a:extLst>
          </p:cNvPr>
          <p:cNvSpPr/>
          <p:nvPr/>
        </p:nvSpPr>
        <p:spPr>
          <a:xfrm>
            <a:off x="7839132" y="2756106"/>
            <a:ext cx="28019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大學校系博覽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438442AF-B3F6-49EA-AC27-90CD0E8CCBE7}"/>
              </a:ext>
            </a:extLst>
          </p:cNvPr>
          <p:cNvSpPr/>
          <p:nvPr/>
        </p:nvSpPr>
        <p:spPr>
          <a:xfrm>
            <a:off x="7234478" y="4697915"/>
            <a:ext cx="28019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五校高中</a:t>
            </a:r>
            <a:b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</a:br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聯盟微課程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FC300EE2-E108-4DA3-B735-237B85835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0800" y="6235700"/>
            <a:ext cx="457200" cy="4349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11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0583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國內可行政策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D558DD95-11C1-459A-AE7B-22268E76FFD3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青年教育與就業儲蓄專戶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3BFBE555-7F9D-40C9-8634-6E3272D2F7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694" y="2916737"/>
            <a:ext cx="2172561" cy="2172561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62B5114C-D95C-40EF-BF76-645CD43B0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429" y="2469357"/>
            <a:ext cx="2657170" cy="2657170"/>
          </a:xfrm>
          <a:prstGeom prst="rect">
            <a:avLst/>
          </a:prstGeom>
        </p:spPr>
      </p:pic>
      <p:sp>
        <p:nvSpPr>
          <p:cNvPr id="10" name="標題 1">
            <a:extLst>
              <a:ext uri="{FF2B5EF4-FFF2-40B4-BE49-F238E27FC236}">
                <a16:creationId xmlns="" xmlns:a16="http://schemas.microsoft.com/office/drawing/2014/main" id="{A465FF6A-4BCA-47B2-BFE1-E57868CB818E}"/>
              </a:ext>
            </a:extLst>
          </p:cNvPr>
          <p:cNvSpPr txBox="1">
            <a:spLocks/>
          </p:cNvSpPr>
          <p:nvPr/>
        </p:nvSpPr>
        <p:spPr>
          <a:xfrm>
            <a:off x="1346215" y="5255266"/>
            <a:ext cx="2409597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8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勞動部</a:t>
            </a:r>
          </a:p>
        </p:txBody>
      </p:sp>
      <p:sp>
        <p:nvSpPr>
          <p:cNvPr id="11" name="標題 1">
            <a:extLst>
              <a:ext uri="{FF2B5EF4-FFF2-40B4-BE49-F238E27FC236}">
                <a16:creationId xmlns="" xmlns:a16="http://schemas.microsoft.com/office/drawing/2014/main" id="{E1224798-49BB-4F05-89E2-D22E0C73895A}"/>
              </a:ext>
            </a:extLst>
          </p:cNvPr>
          <p:cNvSpPr txBox="1">
            <a:spLocks/>
          </p:cNvSpPr>
          <p:nvPr/>
        </p:nvSpPr>
        <p:spPr>
          <a:xfrm>
            <a:off x="8312175" y="5255265"/>
            <a:ext cx="2409597" cy="823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8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學生</a:t>
            </a:r>
          </a:p>
        </p:txBody>
      </p:sp>
      <p:grpSp>
        <p:nvGrpSpPr>
          <p:cNvPr id="25" name="群組 24">
            <a:extLst>
              <a:ext uri="{FF2B5EF4-FFF2-40B4-BE49-F238E27FC236}">
                <a16:creationId xmlns="" xmlns:a16="http://schemas.microsoft.com/office/drawing/2014/main" id="{B90C0912-8906-4555-B2EC-7E2E54C1244B}"/>
              </a:ext>
            </a:extLst>
          </p:cNvPr>
          <p:cNvGrpSpPr/>
          <p:nvPr/>
        </p:nvGrpSpPr>
        <p:grpSpPr>
          <a:xfrm>
            <a:off x="4455228" y="2678499"/>
            <a:ext cx="2982145" cy="805183"/>
            <a:chOff x="4455227" y="2795390"/>
            <a:chExt cx="2982145" cy="805183"/>
          </a:xfrm>
        </p:grpSpPr>
        <p:grpSp>
          <p:nvGrpSpPr>
            <p:cNvPr id="20" name="群組 19">
              <a:extLst>
                <a:ext uri="{FF2B5EF4-FFF2-40B4-BE49-F238E27FC236}">
                  <a16:creationId xmlns="" xmlns:a16="http://schemas.microsoft.com/office/drawing/2014/main" id="{E7EBAA8D-6759-4A2E-A8E7-52DF093E35D1}"/>
                </a:ext>
              </a:extLst>
            </p:cNvPr>
            <p:cNvGrpSpPr/>
            <p:nvPr/>
          </p:nvGrpSpPr>
          <p:grpSpPr>
            <a:xfrm>
              <a:off x="4455227" y="3257426"/>
              <a:ext cx="2909765" cy="343147"/>
              <a:chOff x="4328930" y="3257303"/>
              <a:chExt cx="2909765" cy="343147"/>
            </a:xfrm>
          </p:grpSpPr>
          <p:sp>
            <p:nvSpPr>
              <p:cNvPr id="16" name="矩形 15">
                <a:extLst>
                  <a:ext uri="{FF2B5EF4-FFF2-40B4-BE49-F238E27FC236}">
                    <a16:creationId xmlns="" xmlns:a16="http://schemas.microsoft.com/office/drawing/2014/main" id="{6713F750-9FCE-4166-A1B0-3ED8352393A3}"/>
                  </a:ext>
                </a:extLst>
              </p:cNvPr>
              <p:cNvSpPr/>
              <p:nvPr/>
            </p:nvSpPr>
            <p:spPr>
              <a:xfrm>
                <a:off x="4581525" y="3257550"/>
                <a:ext cx="2657170" cy="342900"/>
              </a:xfrm>
              <a:prstGeom prst="rect">
                <a:avLst/>
              </a:prstGeom>
              <a:solidFill>
                <a:srgbClr val="C2F2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18" name="等腰三角形 17">
                <a:extLst>
                  <a:ext uri="{FF2B5EF4-FFF2-40B4-BE49-F238E27FC236}">
                    <a16:creationId xmlns="" xmlns:a16="http://schemas.microsoft.com/office/drawing/2014/main" id="{433BEC8E-8A7A-4488-9758-3B45D9B3081A}"/>
                  </a:ext>
                </a:extLst>
              </p:cNvPr>
              <p:cNvSpPr/>
              <p:nvPr/>
            </p:nvSpPr>
            <p:spPr>
              <a:xfrm>
                <a:off x="4328930" y="3257303"/>
                <a:ext cx="505189" cy="343147"/>
              </a:xfrm>
              <a:prstGeom prst="triangle">
                <a:avLst/>
              </a:prstGeom>
              <a:solidFill>
                <a:srgbClr val="C2F2F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A9C4315A-1DA1-462F-8B78-AA062CC4C563}"/>
                </a:ext>
              </a:extLst>
            </p:cNvPr>
            <p:cNvSpPr/>
            <p:nvPr/>
          </p:nvSpPr>
          <p:spPr>
            <a:xfrm>
              <a:off x="4635442" y="2795390"/>
              <a:ext cx="28019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TW" altLang="en-US" sz="2400" dirty="0">
                  <a:solidFill>
                    <a:prstClr val="black"/>
                  </a:solidFill>
                  <a:latin typeface="FZYouXian-Z09" panose="03000509000000000000" pitchFamily="65" charset="-122"/>
                  <a:ea typeface="FZYouXian-Z09" panose="03000509000000000000" pitchFamily="65" charset="-122"/>
                </a:rPr>
                <a:t>青年儲蓄帳戶</a:t>
              </a:r>
            </a:p>
          </p:txBody>
        </p:sp>
      </p:grpSp>
      <p:grpSp>
        <p:nvGrpSpPr>
          <p:cNvPr id="24" name="群組 23">
            <a:extLst>
              <a:ext uri="{FF2B5EF4-FFF2-40B4-BE49-F238E27FC236}">
                <a16:creationId xmlns="" xmlns:a16="http://schemas.microsoft.com/office/drawing/2014/main" id="{BC98DC4A-AEE2-4FF2-9F55-D6CDF145854C}"/>
              </a:ext>
            </a:extLst>
          </p:cNvPr>
          <p:cNvGrpSpPr/>
          <p:nvPr/>
        </p:nvGrpSpPr>
        <p:grpSpPr>
          <a:xfrm>
            <a:off x="4455229" y="4284362"/>
            <a:ext cx="2909764" cy="804936"/>
            <a:chOff x="4455228" y="3988520"/>
            <a:chExt cx="2909764" cy="804936"/>
          </a:xfrm>
        </p:grpSpPr>
        <p:grpSp>
          <p:nvGrpSpPr>
            <p:cNvPr id="21" name="群組 20">
              <a:extLst>
                <a:ext uri="{FF2B5EF4-FFF2-40B4-BE49-F238E27FC236}">
                  <a16:creationId xmlns="" xmlns:a16="http://schemas.microsoft.com/office/drawing/2014/main" id="{6D1E079E-55F3-4DD1-BDFC-0DFA52AA9AEA}"/>
                </a:ext>
              </a:extLst>
            </p:cNvPr>
            <p:cNvGrpSpPr/>
            <p:nvPr/>
          </p:nvGrpSpPr>
          <p:grpSpPr>
            <a:xfrm>
              <a:off x="4455228" y="4450309"/>
              <a:ext cx="2909764" cy="343147"/>
              <a:chOff x="4581525" y="4450309"/>
              <a:chExt cx="2909764" cy="343147"/>
            </a:xfrm>
          </p:grpSpPr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AFE5B003-22B0-47A0-A4EE-F1EC691EF787}"/>
                  </a:ext>
                </a:extLst>
              </p:cNvPr>
              <p:cNvSpPr/>
              <p:nvPr/>
            </p:nvSpPr>
            <p:spPr>
              <a:xfrm>
                <a:off x="4581525" y="4450556"/>
                <a:ext cx="2657170" cy="342900"/>
              </a:xfrm>
              <a:prstGeom prst="rect">
                <a:avLst/>
              </a:prstGeom>
              <a:solidFill>
                <a:srgbClr val="C8DD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9" name="等腰三角形 18">
                <a:extLst>
                  <a:ext uri="{FF2B5EF4-FFF2-40B4-BE49-F238E27FC236}">
                    <a16:creationId xmlns="" xmlns:a16="http://schemas.microsoft.com/office/drawing/2014/main" id="{99B5BFBC-EBC8-488F-8739-19770002E897}"/>
                  </a:ext>
                </a:extLst>
              </p:cNvPr>
              <p:cNvSpPr/>
              <p:nvPr/>
            </p:nvSpPr>
            <p:spPr>
              <a:xfrm>
                <a:off x="6986100" y="4450309"/>
                <a:ext cx="505189" cy="343147"/>
              </a:xfrm>
              <a:prstGeom prst="triangle">
                <a:avLst/>
              </a:prstGeom>
              <a:solidFill>
                <a:srgbClr val="C8DDF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965E2D1E-1C0E-4AEA-9B25-8DA84BCFC190}"/>
                </a:ext>
              </a:extLst>
            </p:cNvPr>
            <p:cNvSpPr/>
            <p:nvPr/>
          </p:nvSpPr>
          <p:spPr>
            <a:xfrm>
              <a:off x="4507715" y="3988520"/>
              <a:ext cx="280193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TW" altLang="en-US" sz="2400" dirty="0">
                  <a:solidFill>
                    <a:prstClr val="black"/>
                  </a:solidFill>
                  <a:latin typeface="FZYouXian-Z09" panose="03000509000000000000" pitchFamily="65" charset="-122"/>
                  <a:ea typeface="FZYouXian-Z09" panose="03000509000000000000" pitchFamily="65" charset="-122"/>
                </a:rPr>
                <a:t>青年就業領航計畫</a:t>
              </a:r>
            </a:p>
          </p:txBody>
        </p:sp>
      </p:grp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F1221396-B820-4866-A256-21CD7A00F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6200" y="6223000"/>
            <a:ext cx="469900" cy="4222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12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8196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國內可行政策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DA229171-B9D4-429F-9E38-B804319350DB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大學校系博覽會</a:t>
            </a:r>
          </a:p>
        </p:txBody>
      </p:sp>
      <p:pic>
        <p:nvPicPr>
          <p:cNvPr id="4" name="S__6628132.jpg" descr="S__6628132.jpg">
            <a:extLst>
              <a:ext uri="{FF2B5EF4-FFF2-40B4-BE49-F238E27FC236}">
                <a16:creationId xmlns="" xmlns:a16="http://schemas.microsoft.com/office/drawing/2014/main" id="{50CDFF1F-EB3D-466E-ABAE-73B984565577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8241" y="1990252"/>
            <a:ext cx="6495518" cy="4324823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606D9AC6-D453-4AD0-9EE3-4EBE973FD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8100" y="6315075"/>
            <a:ext cx="609600" cy="406400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13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3893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國內可行政策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CA397D7E-D3E7-4916-A704-9F5530F12622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五校高中聯盟微課程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07FAAAA0-A615-4A7C-A015-24F8E0F5A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450" y="474448"/>
            <a:ext cx="5059775" cy="590910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11B0A7B7-55FD-4313-8CA0-5E8E94AA9B9C}"/>
              </a:ext>
            </a:extLst>
          </p:cNvPr>
          <p:cNvSpPr/>
          <p:nvPr/>
        </p:nvSpPr>
        <p:spPr>
          <a:xfrm>
            <a:off x="954821" y="5005400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TW" altLang="en-US" sz="24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│適用對象│前五志願</a:t>
            </a:r>
            <a:endParaRPr lang="zh-TW" altLang="en-US" sz="2400" dirty="0">
              <a:solidFill>
                <a:prstClr val="black"/>
              </a:solidFill>
            </a:endParaRP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EAAF824D-6CBD-4DF4-A582-1669745B1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72450" y="6383552"/>
            <a:ext cx="698500" cy="4603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14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9189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國外可行政策</a:t>
            </a:r>
          </a:p>
        </p:txBody>
      </p:sp>
      <p:sp>
        <p:nvSpPr>
          <p:cNvPr id="3" name="・將工作坊推廣至台灣各地區…">
            <a:extLst>
              <a:ext uri="{FF2B5EF4-FFF2-40B4-BE49-F238E27FC236}">
                <a16:creationId xmlns="" xmlns:a16="http://schemas.microsoft.com/office/drawing/2014/main" id="{DF647DE8-FB88-4263-9B50-7DE22A8FFCBB}"/>
              </a:ext>
            </a:extLst>
          </p:cNvPr>
          <p:cNvSpPr txBox="1"/>
          <p:nvPr/>
        </p:nvSpPr>
        <p:spPr>
          <a:xfrm>
            <a:off x="1989340" y="4492525"/>
            <a:ext cx="3298820" cy="723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ctr" defTabSz="457200">
              <a:lnSpc>
                <a:spcPct val="150000"/>
              </a:lnSpc>
              <a:defRPr sz="6000" b="0">
                <a:solidFill>
                  <a:srgbClr val="434343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lang="zh-TW" altLang="en-US" sz="28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進路希望調查票</a:t>
            </a:r>
            <a:endParaRPr sz="2800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47F34E6F-EDA0-45B6-A40F-1245BA00689B}"/>
              </a:ext>
            </a:extLst>
          </p:cNvPr>
          <p:cNvSpPr/>
          <p:nvPr/>
        </p:nvSpPr>
        <p:spPr>
          <a:xfrm>
            <a:off x="6903842" y="4585883"/>
            <a:ext cx="3298819" cy="672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AP</a:t>
            </a:r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課程</a:t>
            </a:r>
            <a:endParaRPr lang="zh-TW" altLang="en-US" sz="2400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A5159922-669D-4C7A-AAC5-8B349E36A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108" y="1922381"/>
            <a:ext cx="2639285" cy="2639285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677C603C-9534-4331-9D8B-D44168C54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608" y="1853240"/>
            <a:ext cx="2639285" cy="2639285"/>
          </a:xfrm>
          <a:prstGeom prst="rect">
            <a:avLst/>
          </a:prstGeom>
        </p:spPr>
      </p:pic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8BE869CD-4EAE-4D5F-BACA-D42B3F8F6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8100" y="6311900"/>
            <a:ext cx="584200" cy="3714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15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2666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國內外可行政策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3E86A751-BA91-4E19-A344-AB0C30BC0C15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│優點│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="" xmlns:a16="http://schemas.microsoft.com/office/drawing/2014/main" id="{FE984B64-0418-4DA2-89C3-6A3D43CDB530}"/>
              </a:ext>
            </a:extLst>
          </p:cNvPr>
          <p:cNvGrpSpPr/>
          <p:nvPr/>
        </p:nvGrpSpPr>
        <p:grpSpPr>
          <a:xfrm>
            <a:off x="653257" y="1993900"/>
            <a:ext cx="10885487" cy="4321174"/>
            <a:chOff x="620713" y="1993900"/>
            <a:chExt cx="7300384" cy="4321174"/>
          </a:xfrm>
        </p:grpSpPr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AEB76758-2FAD-4D66-A57D-41A0A3CF3CFD}"/>
                </a:ext>
              </a:extLst>
            </p:cNvPr>
            <p:cNvSpPr/>
            <p:nvPr/>
          </p:nvSpPr>
          <p:spPr>
            <a:xfrm>
              <a:off x="620713" y="1993900"/>
              <a:ext cx="3650192" cy="4321173"/>
            </a:xfrm>
            <a:prstGeom prst="rect">
              <a:avLst/>
            </a:prstGeom>
            <a:solidFill>
              <a:srgbClr val="C2F2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0D73A1FE-5A37-4DBD-A1D6-9536860E4220}"/>
                </a:ext>
              </a:extLst>
            </p:cNvPr>
            <p:cNvSpPr/>
            <p:nvPr/>
          </p:nvSpPr>
          <p:spPr>
            <a:xfrm>
              <a:off x="4270905" y="1993901"/>
              <a:ext cx="3650192" cy="4321173"/>
            </a:xfrm>
            <a:prstGeom prst="rect">
              <a:avLst/>
            </a:prstGeom>
            <a:solidFill>
              <a:srgbClr val="C8DD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7" name="・訪問 張智瑋先生 內容：…">
            <a:extLst>
              <a:ext uri="{FF2B5EF4-FFF2-40B4-BE49-F238E27FC236}">
                <a16:creationId xmlns="" xmlns:a16="http://schemas.microsoft.com/office/drawing/2014/main" id="{696E781B-D050-47A8-AF3C-99731C36005A}"/>
              </a:ext>
            </a:extLst>
          </p:cNvPr>
          <p:cNvSpPr txBox="1"/>
          <p:nvPr/>
        </p:nvSpPr>
        <p:spPr>
          <a:xfrm>
            <a:off x="1494166" y="3197494"/>
            <a:ext cx="3760925" cy="1913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提早認識</a:t>
            </a:r>
            <a:endParaRPr lang="en-US" altLang="zh-TW" sz="40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大學科系</a:t>
            </a:r>
          </a:p>
        </p:txBody>
      </p:sp>
      <p:sp>
        <p:nvSpPr>
          <p:cNvPr id="8" name="・訪問 張智瑋先生 內容：…">
            <a:extLst>
              <a:ext uri="{FF2B5EF4-FFF2-40B4-BE49-F238E27FC236}">
                <a16:creationId xmlns="" xmlns:a16="http://schemas.microsoft.com/office/drawing/2014/main" id="{92D96609-E6BC-4741-80D0-A409F82F374D}"/>
              </a:ext>
            </a:extLst>
          </p:cNvPr>
          <p:cNvSpPr txBox="1"/>
          <p:nvPr/>
        </p:nvSpPr>
        <p:spPr>
          <a:xfrm>
            <a:off x="6936910" y="3197494"/>
            <a:ext cx="3760925" cy="1913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增進高中生對於學習之興趣</a:t>
            </a:r>
          </a:p>
        </p:txBody>
      </p:sp>
      <p:sp>
        <p:nvSpPr>
          <p:cNvPr id="9" name="投影片編號版面配置區 8">
            <a:extLst>
              <a:ext uri="{FF2B5EF4-FFF2-40B4-BE49-F238E27FC236}">
                <a16:creationId xmlns="" xmlns:a16="http://schemas.microsoft.com/office/drawing/2014/main" id="{A3A7E1CD-B51B-49DB-A384-E93A20B2B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8743" y="6315073"/>
            <a:ext cx="533400" cy="406402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16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62076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國內外可行政策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E7DD3DC0-163F-4945-A152-96BF41C22843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│缺點│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9BF57F6-7B48-41A6-BB4F-DD247CDB2A30}"/>
              </a:ext>
            </a:extLst>
          </p:cNvPr>
          <p:cNvSpPr/>
          <p:nvPr/>
        </p:nvSpPr>
        <p:spPr>
          <a:xfrm>
            <a:off x="620713" y="1993900"/>
            <a:ext cx="3650192" cy="4321173"/>
          </a:xfrm>
          <a:prstGeom prst="rect">
            <a:avLst/>
          </a:prstGeom>
          <a:solidFill>
            <a:srgbClr val="C2F2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C705BA1-4B06-4BFA-B5BF-C459AC189149}"/>
              </a:ext>
            </a:extLst>
          </p:cNvPr>
          <p:cNvSpPr/>
          <p:nvPr/>
        </p:nvSpPr>
        <p:spPr>
          <a:xfrm>
            <a:off x="4270905" y="1993901"/>
            <a:ext cx="3650192" cy="4321173"/>
          </a:xfrm>
          <a:prstGeom prst="rect">
            <a:avLst/>
          </a:prstGeom>
          <a:solidFill>
            <a:srgbClr val="C8DD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CDAC153-3EDD-4FC9-AC24-D4EFD5B61A75}"/>
              </a:ext>
            </a:extLst>
          </p:cNvPr>
          <p:cNvSpPr/>
          <p:nvPr/>
        </p:nvSpPr>
        <p:spPr>
          <a:xfrm>
            <a:off x="7921096" y="1993900"/>
            <a:ext cx="3650192" cy="432117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・訪問 張智瑋先生 內容：…">
            <a:extLst>
              <a:ext uri="{FF2B5EF4-FFF2-40B4-BE49-F238E27FC236}">
                <a16:creationId xmlns="" xmlns:a16="http://schemas.microsoft.com/office/drawing/2014/main" id="{792B5A05-14D3-4C4E-B4B3-DDB0D18E6909}"/>
              </a:ext>
            </a:extLst>
          </p:cNvPr>
          <p:cNvSpPr txBox="1"/>
          <p:nvPr/>
        </p:nvSpPr>
        <p:spPr>
          <a:xfrm>
            <a:off x="923656" y="3285979"/>
            <a:ext cx="3044307" cy="1737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對於科系之介紹不夠深入</a:t>
            </a:r>
          </a:p>
        </p:txBody>
      </p:sp>
      <p:sp>
        <p:nvSpPr>
          <p:cNvPr id="8" name="・訪問 張智瑋先生 內容：…">
            <a:extLst>
              <a:ext uri="{FF2B5EF4-FFF2-40B4-BE49-F238E27FC236}">
                <a16:creationId xmlns="" xmlns:a16="http://schemas.microsoft.com/office/drawing/2014/main" id="{E4E13E83-1692-4FC6-AA8F-AE969B22552E}"/>
              </a:ext>
            </a:extLst>
          </p:cNvPr>
          <p:cNvSpPr txBox="1"/>
          <p:nvPr/>
        </p:nvSpPr>
        <p:spPr>
          <a:xfrm>
            <a:off x="4573846" y="3701477"/>
            <a:ext cx="3044307" cy="906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影響範圍有限</a:t>
            </a:r>
          </a:p>
        </p:txBody>
      </p:sp>
      <p:sp>
        <p:nvSpPr>
          <p:cNvPr id="9" name="・訪問 張智瑋先生 內容：…">
            <a:extLst>
              <a:ext uri="{FF2B5EF4-FFF2-40B4-BE49-F238E27FC236}">
                <a16:creationId xmlns="" xmlns:a16="http://schemas.microsoft.com/office/drawing/2014/main" id="{DA3166E6-00B4-457C-BA1D-D12779528B30}"/>
              </a:ext>
            </a:extLst>
          </p:cNvPr>
          <p:cNvSpPr txBox="1"/>
          <p:nvPr/>
        </p:nvSpPr>
        <p:spPr>
          <a:xfrm>
            <a:off x="8224037" y="3285978"/>
            <a:ext cx="3044307" cy="1737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制度性措施</a:t>
            </a:r>
            <a:endParaRPr lang="en-US" altLang="zh-TW" sz="36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未為完整</a:t>
            </a: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="" xmlns:a16="http://schemas.microsoft.com/office/drawing/2014/main" id="{7F377457-688C-4BEF-A2FF-89CD8C19F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1288" y="6502394"/>
            <a:ext cx="571500" cy="2825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17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2695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DBD3D869-85F0-4FCE-A299-DA7373E85FC6}"/>
              </a:ext>
            </a:extLst>
          </p:cNvPr>
          <p:cNvSpPr/>
          <p:nvPr/>
        </p:nvSpPr>
        <p:spPr>
          <a:xfrm>
            <a:off x="0" y="3267075"/>
            <a:ext cx="4090987" cy="35909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D74AD6DF-7B20-4570-9630-B0CCEFA02241}"/>
              </a:ext>
            </a:extLst>
          </p:cNvPr>
          <p:cNvSpPr/>
          <p:nvPr/>
        </p:nvSpPr>
        <p:spPr>
          <a:xfrm>
            <a:off x="4090987" y="1666875"/>
            <a:ext cx="4081463" cy="51911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FB3CD4F-6C62-4374-89FF-6F9C62F8C31F}"/>
              </a:ext>
            </a:extLst>
          </p:cNvPr>
          <p:cNvSpPr/>
          <p:nvPr/>
        </p:nvSpPr>
        <p:spPr>
          <a:xfrm>
            <a:off x="8172450" y="0"/>
            <a:ext cx="4019551" cy="6858000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3D300820-56BB-447C-AF58-EF801FCEA3FB}"/>
              </a:ext>
            </a:extLst>
          </p:cNvPr>
          <p:cNvSpPr txBox="1"/>
          <p:nvPr/>
        </p:nvSpPr>
        <p:spPr>
          <a:xfrm>
            <a:off x="8534400" y="636726"/>
            <a:ext cx="3295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第三、四步驟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5BFA0CE0-7759-403E-BEBC-67DB563A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0650" y="6346686"/>
            <a:ext cx="558800" cy="4095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18</a:t>
            </a:fld>
            <a:endParaRPr lang="zh-TW" altLang="en-US" sz="1600" b="1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1358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解決方案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F2D16E7E-4EC8-4FD6-B98A-8C91404FDEC0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要解決什麼問題？</a:t>
            </a:r>
          </a:p>
        </p:txBody>
      </p:sp>
      <p:sp>
        <p:nvSpPr>
          <p:cNvPr id="4" name="等腰三角形 3">
            <a:extLst>
              <a:ext uri="{FF2B5EF4-FFF2-40B4-BE49-F238E27FC236}">
                <a16:creationId xmlns="" xmlns:a16="http://schemas.microsoft.com/office/drawing/2014/main" id="{83C35164-C1F5-4110-B068-E31D0AA9F57E}"/>
              </a:ext>
            </a:extLst>
          </p:cNvPr>
          <p:cNvSpPr/>
          <p:nvPr/>
        </p:nvSpPr>
        <p:spPr>
          <a:xfrm rot="5400000">
            <a:off x="9124951" y="900114"/>
            <a:ext cx="3967163" cy="2166935"/>
          </a:xfrm>
          <a:prstGeom prst="triangle">
            <a:avLst/>
          </a:prstGeom>
          <a:solidFill>
            <a:srgbClr val="FF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48554C0E-7575-4A53-9D43-16D0245C737F}"/>
              </a:ext>
            </a:extLst>
          </p:cNvPr>
          <p:cNvSpPr/>
          <p:nvPr/>
        </p:nvSpPr>
        <p:spPr>
          <a:xfrm>
            <a:off x="0" y="1989667"/>
            <a:ext cx="4090987" cy="4868333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2BD5EF8-9362-4458-B6DD-1908831C593F}"/>
              </a:ext>
            </a:extLst>
          </p:cNvPr>
          <p:cNvSpPr/>
          <p:nvPr/>
        </p:nvSpPr>
        <p:spPr>
          <a:xfrm>
            <a:off x="4090988" y="1989666"/>
            <a:ext cx="4010026" cy="4868333"/>
          </a:xfrm>
          <a:prstGeom prst="rect">
            <a:avLst/>
          </a:prstGeom>
          <a:solidFill>
            <a:srgbClr val="FEEC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2F348D5D-84A0-461D-8A42-8FE44FF59EE1}"/>
              </a:ext>
            </a:extLst>
          </p:cNvPr>
          <p:cNvSpPr/>
          <p:nvPr/>
        </p:nvSpPr>
        <p:spPr>
          <a:xfrm>
            <a:off x="8101013" y="1989667"/>
            <a:ext cx="4090987" cy="4868333"/>
          </a:xfrm>
          <a:prstGeom prst="rect">
            <a:avLst/>
          </a:prstGeom>
          <a:solidFill>
            <a:srgbClr val="FFE5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・訪問 張智瑋先生 內容：…">
            <a:extLst>
              <a:ext uri="{FF2B5EF4-FFF2-40B4-BE49-F238E27FC236}">
                <a16:creationId xmlns="" xmlns:a16="http://schemas.microsoft.com/office/drawing/2014/main" id="{ACBAD766-86B8-4A04-A9E1-A131020B2BF5}"/>
              </a:ext>
            </a:extLst>
          </p:cNvPr>
          <p:cNvSpPr txBox="1"/>
          <p:nvPr/>
        </p:nvSpPr>
        <p:spPr>
          <a:xfrm>
            <a:off x="390777" y="3504526"/>
            <a:ext cx="3309431" cy="1737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升學輔導</a:t>
            </a:r>
            <a:endParaRPr lang="en-US" altLang="zh-TW" sz="36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整合機制不足</a:t>
            </a:r>
          </a:p>
        </p:txBody>
      </p:sp>
      <p:sp>
        <p:nvSpPr>
          <p:cNvPr id="9" name="・訪問 張智瑋先生 內容：…">
            <a:extLst>
              <a:ext uri="{FF2B5EF4-FFF2-40B4-BE49-F238E27FC236}">
                <a16:creationId xmlns="" xmlns:a16="http://schemas.microsoft.com/office/drawing/2014/main" id="{1741B08D-8FE4-4D2D-8704-B7BC1D070559}"/>
              </a:ext>
            </a:extLst>
          </p:cNvPr>
          <p:cNvSpPr txBox="1"/>
          <p:nvPr/>
        </p:nvSpPr>
        <p:spPr>
          <a:xfrm>
            <a:off x="4441284" y="3504526"/>
            <a:ext cx="3309431" cy="17370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對於科系理解有所落差</a:t>
            </a:r>
          </a:p>
        </p:txBody>
      </p:sp>
      <p:sp>
        <p:nvSpPr>
          <p:cNvPr id="10" name="・訪問 張智瑋先生 內容：…">
            <a:extLst>
              <a:ext uri="{FF2B5EF4-FFF2-40B4-BE49-F238E27FC236}">
                <a16:creationId xmlns="" xmlns:a16="http://schemas.microsoft.com/office/drawing/2014/main" id="{6A512DDD-69BB-4A90-9C07-935983B10381}"/>
              </a:ext>
            </a:extLst>
          </p:cNvPr>
          <p:cNvSpPr txBox="1"/>
          <p:nvPr/>
        </p:nvSpPr>
        <p:spPr>
          <a:xfrm>
            <a:off x="8491790" y="3920023"/>
            <a:ext cx="3309431" cy="9060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做出錯誤選擇</a:t>
            </a:r>
          </a:p>
        </p:txBody>
      </p:sp>
      <p:sp>
        <p:nvSpPr>
          <p:cNvPr id="11" name="投影片編號版面配置區 10">
            <a:extLst>
              <a:ext uri="{FF2B5EF4-FFF2-40B4-BE49-F238E27FC236}">
                <a16:creationId xmlns="" xmlns:a16="http://schemas.microsoft.com/office/drawing/2014/main" id="{50B21D12-31AB-4E04-84BD-EC3BF1B90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15740" y="6372220"/>
            <a:ext cx="495300" cy="3841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19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9841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解決方案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8D52EED3-4F0B-458E-87D0-0A82C4814CFC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大學「升」了沒</a:t>
            </a:r>
            <a:r>
              <a:rPr lang="en-US" altLang="zh-TW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——</a:t>
            </a: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學涯探索工作坊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D619225B-6495-4D7A-81A4-6921BFC922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99"/>
          <a:stretch/>
        </p:blipFill>
        <p:spPr>
          <a:xfrm>
            <a:off x="2952379" y="1993108"/>
            <a:ext cx="6287241" cy="4317329"/>
          </a:xfrm>
          <a:prstGeom prst="rect">
            <a:avLst/>
          </a:prstGeom>
        </p:spPr>
      </p:pic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4D3BF2A5-4D49-4A0C-943B-E69E2133F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0500" y="6310437"/>
            <a:ext cx="571500" cy="411038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20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497793F8-E36C-427D-8FC1-7617E97AEEE4}"/>
              </a:ext>
            </a:extLst>
          </p:cNvPr>
          <p:cNvSpPr/>
          <p:nvPr/>
        </p:nvSpPr>
        <p:spPr>
          <a:xfrm>
            <a:off x="5021263" y="5100320"/>
            <a:ext cx="295275" cy="147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99933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宣傳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="" xmlns:a16="http://schemas.microsoft.com/office/drawing/2014/main" id="{19066BAF-48C4-41A4-85B7-40A73CC48D53}"/>
              </a:ext>
            </a:extLst>
          </p:cNvPr>
          <p:cNvGrpSpPr/>
          <p:nvPr/>
        </p:nvGrpSpPr>
        <p:grpSpPr>
          <a:xfrm>
            <a:off x="781050" y="542925"/>
            <a:ext cx="10629900" cy="5772150"/>
            <a:chOff x="781050" y="542925"/>
            <a:chExt cx="10629900" cy="5772150"/>
          </a:xfrm>
        </p:grpSpPr>
        <p:pic>
          <p:nvPicPr>
            <p:cNvPr id="3" name="圖片 2">
              <a:extLst>
                <a:ext uri="{FF2B5EF4-FFF2-40B4-BE49-F238E27FC236}">
                  <a16:creationId xmlns="" xmlns:a16="http://schemas.microsoft.com/office/drawing/2014/main" id="{CF36DD8B-9B78-44E8-AE3E-430564D38E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801" r="9695" b="4698"/>
            <a:stretch/>
          </p:blipFill>
          <p:spPr>
            <a:xfrm>
              <a:off x="781050" y="1701800"/>
              <a:ext cx="6987455" cy="4613275"/>
            </a:xfrm>
            <a:prstGeom prst="rect">
              <a:avLst/>
            </a:prstGeom>
          </p:spPr>
        </p:pic>
        <p:pic>
          <p:nvPicPr>
            <p:cNvPr id="4" name="內容版面配置區 4">
              <a:extLst>
                <a:ext uri="{FF2B5EF4-FFF2-40B4-BE49-F238E27FC236}">
                  <a16:creationId xmlns="" xmlns:a16="http://schemas.microsoft.com/office/drawing/2014/main" id="{DC9B324D-5902-422F-802F-099B79895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4751" y="542925"/>
              <a:ext cx="3246199" cy="5772150"/>
            </a:xfrm>
            <a:prstGeom prst="rect">
              <a:avLst/>
            </a:prstGeom>
          </p:spPr>
        </p:pic>
      </p:grp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00011614-A20D-4952-AB1C-C658DD75A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8596" y="6315075"/>
            <a:ext cx="457200" cy="406400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21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018965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活動流程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1104CA92-500A-4B98-A3EE-9599E321583D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│開幕式│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DEE8F349-A4B0-4BC7-84AC-64EE389E0A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21"/>
          <a:stretch/>
        </p:blipFill>
        <p:spPr>
          <a:xfrm>
            <a:off x="2384143" y="1941934"/>
            <a:ext cx="7423714" cy="4373141"/>
          </a:xfrm>
          <a:prstGeom prst="rect">
            <a:avLst/>
          </a:prstGeom>
        </p:spPr>
      </p:pic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7A2E2AC8-A42A-4D10-AD4E-295FD4AD5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84000" y="6315075"/>
            <a:ext cx="508000" cy="406401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22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84048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活動流程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69C18330-E72A-4B3F-9249-F38B4007B3E1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│規則講解│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="" xmlns:a16="http://schemas.microsoft.com/office/drawing/2014/main" id="{30B21FA0-A7E5-42B1-9525-A2C952D50D71}"/>
              </a:ext>
            </a:extLst>
          </p:cNvPr>
          <p:cNvGrpSpPr/>
          <p:nvPr/>
        </p:nvGrpSpPr>
        <p:grpSpPr>
          <a:xfrm>
            <a:off x="691103" y="1054100"/>
            <a:ext cx="10809795" cy="5260975"/>
            <a:chOff x="590551" y="1054100"/>
            <a:chExt cx="10809795" cy="5260975"/>
          </a:xfrm>
        </p:grpSpPr>
        <p:pic>
          <p:nvPicPr>
            <p:cNvPr id="4" name="圖片 3">
              <a:extLst>
                <a:ext uri="{FF2B5EF4-FFF2-40B4-BE49-F238E27FC236}">
                  <a16:creationId xmlns="" xmlns:a16="http://schemas.microsoft.com/office/drawing/2014/main" id="{1624027C-F91F-4FF4-8F8E-7E38B7E70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02" r="11937"/>
            <a:stretch/>
          </p:blipFill>
          <p:spPr>
            <a:xfrm>
              <a:off x="590551" y="2567619"/>
              <a:ext cx="5779714" cy="3747455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="" xmlns:a16="http://schemas.microsoft.com/office/drawing/2014/main" id="{74974DA0-A82E-411B-A1C8-DAC49972715B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9796" y="1054100"/>
              <a:ext cx="4500550" cy="5260975"/>
            </a:xfrm>
            <a:prstGeom prst="rect">
              <a:avLst/>
            </a:prstGeom>
          </p:spPr>
        </p:pic>
      </p:grp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3F38482F-6CB0-4BB4-B426-B9D7B0DD2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0500" y="6315074"/>
            <a:ext cx="571500" cy="406401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23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0090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活動流程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6E94E035-F66C-4F58-B679-AFE73E584172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│三輪咖啡館│</a:t>
            </a:r>
          </a:p>
        </p:txBody>
      </p:sp>
      <p:pic>
        <p:nvPicPr>
          <p:cNvPr id="4" name="內容版面配置區 3">
            <a:extLst>
              <a:ext uri="{FF2B5EF4-FFF2-40B4-BE49-F238E27FC236}">
                <a16:creationId xmlns="" xmlns:a16="http://schemas.microsoft.com/office/drawing/2014/main" id="{E4D3115C-9ED7-452E-8B98-1C4AFEF089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75" y="2124076"/>
            <a:ext cx="5272967" cy="3932579"/>
          </a:xfrm>
          <a:prstGeom prst="rect">
            <a:avLst/>
          </a:prstGeom>
        </p:spPr>
      </p:pic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343C0513-3941-4C1F-A8E4-C85814840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45900" y="6235700"/>
            <a:ext cx="546100" cy="4730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24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7EF037F4-D94F-4631-9F14-874624F075D7}"/>
              </a:ext>
            </a:extLst>
          </p:cNvPr>
          <p:cNvSpPr txBox="1"/>
          <p:nvPr/>
        </p:nvSpPr>
        <p:spPr>
          <a:xfrm>
            <a:off x="6887166" y="2341859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1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="" xmlns:a16="http://schemas.microsoft.com/office/drawing/2014/main" id="{217BB103-948F-452D-9F62-CD936EC55E8B}"/>
              </a:ext>
            </a:extLst>
          </p:cNvPr>
          <p:cNvSpPr txBox="1"/>
          <p:nvPr/>
        </p:nvSpPr>
        <p:spPr>
          <a:xfrm>
            <a:off x="6887166" y="3592811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2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="" xmlns:a16="http://schemas.microsoft.com/office/drawing/2014/main" id="{137B5CD2-F771-4B7C-BF58-641357564457}"/>
              </a:ext>
            </a:extLst>
          </p:cNvPr>
          <p:cNvSpPr txBox="1"/>
          <p:nvPr/>
        </p:nvSpPr>
        <p:spPr>
          <a:xfrm>
            <a:off x="6887166" y="4843960"/>
            <a:ext cx="604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5400" dirty="0">
                <a:latin typeface="Aachen BT" panose="02040806020206050204" pitchFamily="18" charset="0"/>
                <a:ea typeface="FZLanTingHei-H-GBK" panose="02000000000000000000" pitchFamily="2" charset="-122"/>
              </a:rPr>
              <a:t>3</a:t>
            </a:r>
            <a:endParaRPr lang="zh-TW" altLang="en-US" sz="5400" dirty="0">
              <a:latin typeface="Aachen BT" panose="02040806020206050204" pitchFamily="18" charset="0"/>
              <a:ea typeface="FZLanTingHei-H-GBK" panose="02000000000000000000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26E25B8F-8B6A-4B0F-B95B-EAF2C5898072}"/>
              </a:ext>
            </a:extLst>
          </p:cNvPr>
          <p:cNvSpPr/>
          <p:nvPr/>
        </p:nvSpPr>
        <p:spPr>
          <a:xfrm>
            <a:off x="7842843" y="2541914"/>
            <a:ext cx="28019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自由選擇科系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C35E6BD-08B0-4D7C-9969-1BE16D3EEF67}"/>
              </a:ext>
            </a:extLst>
          </p:cNvPr>
          <p:cNvSpPr/>
          <p:nvPr/>
        </p:nvSpPr>
        <p:spPr>
          <a:xfrm>
            <a:off x="7842843" y="3792866"/>
            <a:ext cx="28019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科系解說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6B5847FB-6FB3-4D3A-87D9-7B9FCF56C671}"/>
              </a:ext>
            </a:extLst>
          </p:cNvPr>
          <p:cNvSpPr/>
          <p:nvPr/>
        </p:nvSpPr>
        <p:spPr>
          <a:xfrm>
            <a:off x="7842843" y="5043818"/>
            <a:ext cx="28019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TW" altLang="en-US" sz="28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彼此交流</a:t>
            </a:r>
          </a:p>
        </p:txBody>
      </p:sp>
    </p:spTree>
    <p:extLst>
      <p:ext uri="{BB962C8B-B14F-4D97-AF65-F5344CB8AC3E}">
        <p14:creationId xmlns:p14="http://schemas.microsoft.com/office/powerpoint/2010/main" val="26342149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活動流程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77052FED-F578-4E5F-9A7E-578425D52700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│自由交流│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7AD91AEF-43FE-49CC-991E-F537E4930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1926480"/>
            <a:ext cx="6591300" cy="4388595"/>
          </a:xfrm>
          <a:prstGeom prst="rect">
            <a:avLst/>
          </a:prstGeom>
        </p:spPr>
      </p:pic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8FE2A1DD-3CD3-4706-AFC0-CFD91CC3D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4600" y="6318250"/>
            <a:ext cx="622300" cy="406400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25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53008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活動流程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AB4E4877-0F1F-4283-BFE3-CC2CEF923DF5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│回饋問卷│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0122E50F-C78A-4917-AB1B-1A9874E6A2F8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5" b="11314"/>
          <a:stretch/>
        </p:blipFill>
        <p:spPr>
          <a:xfrm>
            <a:off x="6555974" y="1962468"/>
            <a:ext cx="3783381" cy="4352607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517C8583-A246-457F-A048-8472BD08074C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2" b="3913"/>
          <a:stretch/>
        </p:blipFill>
        <p:spPr>
          <a:xfrm>
            <a:off x="2076852" y="1962468"/>
            <a:ext cx="3559175" cy="4352607"/>
          </a:xfrm>
          <a:prstGeom prst="rect">
            <a:avLst/>
          </a:prstGeom>
        </p:spPr>
      </p:pic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CDF689DE-4D05-4FF3-AA74-B1D2B4F62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80800" y="6315075"/>
            <a:ext cx="571500" cy="406400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26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76262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解決方案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A8D37D8E-F9D2-4342-A844-037F8ECB7504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│優點│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B9FB6909-2BFF-483E-9915-815033B307D8}"/>
              </a:ext>
            </a:extLst>
          </p:cNvPr>
          <p:cNvSpPr/>
          <p:nvPr/>
        </p:nvSpPr>
        <p:spPr>
          <a:xfrm>
            <a:off x="606425" y="1993902"/>
            <a:ext cx="2744788" cy="4321173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D5BFCF4-7D84-43FC-AE03-A57FDDB8183E}"/>
              </a:ext>
            </a:extLst>
          </p:cNvPr>
          <p:cNvSpPr/>
          <p:nvPr/>
        </p:nvSpPr>
        <p:spPr>
          <a:xfrm>
            <a:off x="3351213" y="1993901"/>
            <a:ext cx="2744788" cy="4321173"/>
          </a:xfrm>
          <a:prstGeom prst="rect">
            <a:avLst/>
          </a:prstGeom>
          <a:solidFill>
            <a:srgbClr val="FEEC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3B4131C-C1F5-4181-A9D5-68D546CB8275}"/>
              </a:ext>
            </a:extLst>
          </p:cNvPr>
          <p:cNvSpPr/>
          <p:nvPr/>
        </p:nvSpPr>
        <p:spPr>
          <a:xfrm>
            <a:off x="6096000" y="1993900"/>
            <a:ext cx="2744788" cy="4321173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26AF08A2-E210-4CEC-854E-E14ED4D615A8}"/>
              </a:ext>
            </a:extLst>
          </p:cNvPr>
          <p:cNvSpPr/>
          <p:nvPr/>
        </p:nvSpPr>
        <p:spPr>
          <a:xfrm>
            <a:off x="8840788" y="1993900"/>
            <a:ext cx="2744788" cy="4321173"/>
          </a:xfrm>
          <a:prstGeom prst="rect">
            <a:avLst/>
          </a:prstGeom>
          <a:solidFill>
            <a:srgbClr val="FEEC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・訪問 張智瑋先生 內容：…">
            <a:extLst>
              <a:ext uri="{FF2B5EF4-FFF2-40B4-BE49-F238E27FC236}">
                <a16:creationId xmlns="" xmlns:a16="http://schemas.microsoft.com/office/drawing/2014/main" id="{628DB10A-EF78-4D81-817E-02B2D5AA6987}"/>
              </a:ext>
            </a:extLst>
          </p:cNvPr>
          <p:cNvSpPr txBox="1"/>
          <p:nvPr/>
        </p:nvSpPr>
        <p:spPr>
          <a:xfrm>
            <a:off x="940460" y="3274437"/>
            <a:ext cx="2076719" cy="1760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限制人數</a:t>
            </a:r>
            <a:endParaRPr lang="en-US" altLang="zh-TW" sz="24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小團體討論</a:t>
            </a:r>
            <a:endParaRPr lang="en-US" altLang="zh-TW" sz="24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highlight>
                  <a:srgbClr val="FFFBFB"/>
                </a:highlight>
                <a:latin typeface="FZLanTingHei-H-GBK" panose="02000000000000000000" pitchFamily="2" charset="-122"/>
                <a:ea typeface="FZLanTingHei-H-GBK" panose="02000000000000000000" pitchFamily="2" charset="-122"/>
              </a:rPr>
              <a:t>雙向交流</a:t>
            </a:r>
          </a:p>
        </p:txBody>
      </p:sp>
      <p:sp>
        <p:nvSpPr>
          <p:cNvPr id="9" name="・訪問 張智瑋先生 內容：…">
            <a:extLst>
              <a:ext uri="{FF2B5EF4-FFF2-40B4-BE49-F238E27FC236}">
                <a16:creationId xmlns="" xmlns:a16="http://schemas.microsoft.com/office/drawing/2014/main" id="{41997FA7-4617-4150-A109-5959D2C5C712}"/>
              </a:ext>
            </a:extLst>
          </p:cNvPr>
          <p:cNvSpPr txBox="1"/>
          <p:nvPr/>
        </p:nvSpPr>
        <p:spPr>
          <a:xfrm>
            <a:off x="3685247" y="3274437"/>
            <a:ext cx="2076719" cy="1760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一次比較</a:t>
            </a:r>
            <a:endParaRPr lang="en-US" altLang="zh-TW" sz="24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多個科系</a:t>
            </a:r>
            <a:endParaRPr lang="en-US" altLang="zh-TW" sz="24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highlight>
                  <a:srgbClr val="FBCFCF"/>
                </a:highlight>
                <a:latin typeface="FZLanTingHei-H-GBK" panose="02000000000000000000" pitchFamily="2" charset="-122"/>
                <a:ea typeface="FZLanTingHei-H-GBK" panose="02000000000000000000" pitchFamily="2" charset="-122"/>
              </a:rPr>
              <a:t>多方思考</a:t>
            </a:r>
          </a:p>
        </p:txBody>
      </p:sp>
      <p:sp>
        <p:nvSpPr>
          <p:cNvPr id="10" name="・訪問 張智瑋先生 內容：…">
            <a:extLst>
              <a:ext uri="{FF2B5EF4-FFF2-40B4-BE49-F238E27FC236}">
                <a16:creationId xmlns="" xmlns:a16="http://schemas.microsoft.com/office/drawing/2014/main" id="{E677F524-D97E-458C-99CC-E029E52E35E2}"/>
              </a:ext>
            </a:extLst>
          </p:cNvPr>
          <p:cNvSpPr txBox="1"/>
          <p:nvPr/>
        </p:nvSpPr>
        <p:spPr>
          <a:xfrm>
            <a:off x="6430035" y="3551436"/>
            <a:ext cx="2076719" cy="1206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講師以大二、大三以上為主</a:t>
            </a:r>
          </a:p>
        </p:txBody>
      </p:sp>
      <p:sp>
        <p:nvSpPr>
          <p:cNvPr id="11" name="・訪問 張智瑋先生 內容：…">
            <a:extLst>
              <a:ext uri="{FF2B5EF4-FFF2-40B4-BE49-F238E27FC236}">
                <a16:creationId xmlns="" xmlns:a16="http://schemas.microsoft.com/office/drawing/2014/main" id="{AD8653BF-EE0B-47EC-8FAE-5001E9E6E899}"/>
              </a:ext>
            </a:extLst>
          </p:cNvPr>
          <p:cNvSpPr txBox="1"/>
          <p:nvPr/>
        </p:nvSpPr>
        <p:spPr>
          <a:xfrm>
            <a:off x="9174822" y="3274437"/>
            <a:ext cx="2076719" cy="17600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持續調查</a:t>
            </a:r>
            <a:endParaRPr lang="en-US" altLang="zh-TW" sz="24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參與者心得</a:t>
            </a:r>
            <a:endParaRPr lang="en-US" altLang="zh-TW" sz="24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進行改進調整</a:t>
            </a:r>
          </a:p>
        </p:txBody>
      </p:sp>
      <p:sp>
        <p:nvSpPr>
          <p:cNvPr id="12" name="投影片編號版面配置區 11">
            <a:extLst>
              <a:ext uri="{FF2B5EF4-FFF2-40B4-BE49-F238E27FC236}">
                <a16:creationId xmlns="" xmlns:a16="http://schemas.microsoft.com/office/drawing/2014/main" id="{27802A05-CA92-4539-A554-1CC1635F3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9700" y="6315073"/>
            <a:ext cx="622300" cy="40640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27</a:t>
            </a:fld>
            <a:endParaRPr lang="zh-TW" altLang="en-US" sz="1600" b="1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52128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解決方案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FE6C829E-0898-4489-8884-642BCB9CAA30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│缺點改善│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79233B82-0242-4122-8EC0-6FC925AAE626}"/>
              </a:ext>
            </a:extLst>
          </p:cNvPr>
          <p:cNvSpPr/>
          <p:nvPr/>
        </p:nvSpPr>
        <p:spPr>
          <a:xfrm>
            <a:off x="620713" y="1993902"/>
            <a:ext cx="3650192" cy="4321173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03EC5DB4-86EA-42F8-BCCB-681AB1393269}"/>
              </a:ext>
            </a:extLst>
          </p:cNvPr>
          <p:cNvSpPr/>
          <p:nvPr/>
        </p:nvSpPr>
        <p:spPr>
          <a:xfrm>
            <a:off x="4270905" y="1993901"/>
            <a:ext cx="3650192" cy="4321173"/>
          </a:xfrm>
          <a:prstGeom prst="rect">
            <a:avLst/>
          </a:prstGeom>
          <a:solidFill>
            <a:srgbClr val="FEEC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B1F356EA-BA71-4536-96FD-832EF993D72B}"/>
              </a:ext>
            </a:extLst>
          </p:cNvPr>
          <p:cNvSpPr/>
          <p:nvPr/>
        </p:nvSpPr>
        <p:spPr>
          <a:xfrm>
            <a:off x="7921096" y="1993900"/>
            <a:ext cx="3650192" cy="4321173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・訪問 張智瑋先生 內容：…">
            <a:extLst>
              <a:ext uri="{FF2B5EF4-FFF2-40B4-BE49-F238E27FC236}">
                <a16:creationId xmlns="" xmlns:a16="http://schemas.microsoft.com/office/drawing/2014/main" id="{DF73489A-E850-4C07-9D20-ABD1398742A1}"/>
              </a:ext>
            </a:extLst>
          </p:cNvPr>
          <p:cNvSpPr txBox="1"/>
          <p:nvPr/>
        </p:nvSpPr>
        <p:spPr>
          <a:xfrm>
            <a:off x="923656" y="3416784"/>
            <a:ext cx="3044307" cy="1475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2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講師注重質量</a:t>
            </a:r>
            <a:endParaRPr lang="en-US" altLang="zh-TW" sz="32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8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導致人數稍嫌不足</a:t>
            </a:r>
          </a:p>
        </p:txBody>
      </p:sp>
      <p:sp>
        <p:nvSpPr>
          <p:cNvPr id="8" name="・訪問 張智瑋先生 內容：…">
            <a:extLst>
              <a:ext uri="{FF2B5EF4-FFF2-40B4-BE49-F238E27FC236}">
                <a16:creationId xmlns="" xmlns:a16="http://schemas.microsoft.com/office/drawing/2014/main" id="{96D091FD-58E2-44FC-AED8-703DF4051E2D}"/>
              </a:ext>
            </a:extLst>
          </p:cNvPr>
          <p:cNvSpPr txBox="1"/>
          <p:nvPr/>
        </p:nvSpPr>
        <p:spPr>
          <a:xfrm>
            <a:off x="4573846" y="3416783"/>
            <a:ext cx="3044307" cy="1475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2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主題不夠全面</a:t>
            </a:r>
            <a:endParaRPr lang="en-US" altLang="zh-TW" sz="32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8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需要其他元素相輔</a:t>
            </a:r>
          </a:p>
        </p:txBody>
      </p:sp>
      <p:sp>
        <p:nvSpPr>
          <p:cNvPr id="9" name="・訪問 張智瑋先生 內容：…">
            <a:extLst>
              <a:ext uri="{FF2B5EF4-FFF2-40B4-BE49-F238E27FC236}">
                <a16:creationId xmlns="" xmlns:a16="http://schemas.microsoft.com/office/drawing/2014/main" id="{F0DAB925-73DF-460E-B9FB-ED08E4C7C77A}"/>
              </a:ext>
            </a:extLst>
          </p:cNvPr>
          <p:cNvSpPr txBox="1"/>
          <p:nvPr/>
        </p:nvSpPr>
        <p:spPr>
          <a:xfrm>
            <a:off x="8224037" y="3416783"/>
            <a:ext cx="3044307" cy="1475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32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需要經濟支援</a:t>
            </a:r>
            <a:endParaRPr lang="en-US" altLang="zh-TW" sz="32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8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得以永續經營</a:t>
            </a:r>
          </a:p>
        </p:txBody>
      </p:sp>
      <p:sp>
        <p:nvSpPr>
          <p:cNvPr id="10" name="投影片編號版面配置區 9">
            <a:extLst>
              <a:ext uri="{FF2B5EF4-FFF2-40B4-BE49-F238E27FC236}">
                <a16:creationId xmlns="" xmlns:a16="http://schemas.microsoft.com/office/drawing/2014/main" id="{95759B9C-38EB-4F92-A5C6-4DD2835AC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3200" y="6315073"/>
            <a:ext cx="558800" cy="406406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28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276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前測樣本分析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434434B9-B46B-4783-B9CA-448DF3FA5E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79" t="19238" r="29862" b="15494"/>
          <a:stretch/>
        </p:blipFill>
        <p:spPr>
          <a:xfrm>
            <a:off x="5320309" y="1039579"/>
            <a:ext cx="5459239" cy="5059132"/>
          </a:xfrm>
          <a:prstGeom prst="rect">
            <a:avLst/>
          </a:prstGeom>
        </p:spPr>
      </p:pic>
      <p:sp>
        <p:nvSpPr>
          <p:cNvPr id="4" name="標題 1">
            <a:extLst>
              <a:ext uri="{FF2B5EF4-FFF2-40B4-BE49-F238E27FC236}">
                <a16:creationId xmlns="" xmlns:a16="http://schemas.microsoft.com/office/drawing/2014/main" id="{15C80475-413B-4DF0-972E-234CE9F0987D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填答者所屬年級</a:t>
            </a:r>
          </a:p>
        </p:txBody>
      </p:sp>
      <p:sp>
        <p:nvSpPr>
          <p:cNvPr id="5" name="投影片編號版面配置區 4">
            <a:extLst>
              <a:ext uri="{FF2B5EF4-FFF2-40B4-BE49-F238E27FC236}">
                <a16:creationId xmlns="" xmlns:a16="http://schemas.microsoft.com/office/drawing/2014/main" id="{B66B0FF8-977F-4C6B-9354-30861E308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448" y="6248400"/>
            <a:ext cx="574252" cy="4095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29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679350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前測樣本分析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EB34278B-F2ED-47AF-B54B-D08B943D26D5}"/>
              </a:ext>
            </a:extLst>
          </p:cNvPr>
          <p:cNvSpPr txBox="1">
            <a:spLocks/>
          </p:cNvSpPr>
          <p:nvPr/>
        </p:nvSpPr>
        <p:spPr>
          <a:xfrm>
            <a:off x="1495422" y="1783557"/>
            <a:ext cx="3548063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我想了解特定科系</a:t>
            </a:r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98C5C4E4-A0F2-4784-9AC3-A88318ECB111}"/>
              </a:ext>
            </a:extLst>
          </p:cNvPr>
          <p:cNvSpPr txBox="1">
            <a:spLocks/>
          </p:cNvSpPr>
          <p:nvPr/>
        </p:nvSpPr>
        <p:spPr>
          <a:xfrm>
            <a:off x="7148516" y="1334691"/>
            <a:ext cx="3383143" cy="130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我想知道相關科系</a:t>
            </a:r>
            <a:endParaRPr lang="en-US" altLang="zh-TW" sz="20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未來的職涯選擇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4D6C2B1D-1071-475E-B891-8407FF8A5A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68" t="22127" r="32102" b="14608"/>
          <a:stretch/>
        </p:blipFill>
        <p:spPr>
          <a:xfrm>
            <a:off x="1497009" y="2469357"/>
            <a:ext cx="3319463" cy="3415861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4D10A1BB-FAAD-4AFE-B1F5-D6C170D6E5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4" t="16519" r="30630" b="14500"/>
          <a:stretch/>
        </p:blipFill>
        <p:spPr>
          <a:xfrm>
            <a:off x="7148516" y="2469356"/>
            <a:ext cx="3383143" cy="3415861"/>
          </a:xfrm>
          <a:prstGeom prst="rect">
            <a:avLst/>
          </a:prstGeom>
        </p:spPr>
      </p:pic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CDF74841-A5C2-4324-97B6-80E2BA70C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7000" y="6299200"/>
            <a:ext cx="520700" cy="3714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30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405088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前測樣本分析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83B9C580-6CBB-4E35-BA98-D4416705B9E0}"/>
              </a:ext>
            </a:extLst>
          </p:cNvPr>
          <p:cNvSpPr txBox="1">
            <a:spLocks/>
          </p:cNvSpPr>
          <p:nvPr/>
        </p:nvSpPr>
        <p:spPr>
          <a:xfrm>
            <a:off x="1495422" y="1783557"/>
            <a:ext cx="3548063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我對未來科系選擇清楚</a:t>
            </a:r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E2FB986C-A323-46AD-8AE1-E092EF65CF38}"/>
              </a:ext>
            </a:extLst>
          </p:cNvPr>
          <p:cNvSpPr txBox="1">
            <a:spLocks/>
          </p:cNvSpPr>
          <p:nvPr/>
        </p:nvSpPr>
        <p:spPr>
          <a:xfrm>
            <a:off x="7148516" y="1334691"/>
            <a:ext cx="3383143" cy="130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我了解大學科系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48256C84-0BFE-4A72-B385-0C10B2D7D2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4" t="14817" r="31483" b="15244"/>
          <a:stretch/>
        </p:blipFill>
        <p:spPr>
          <a:xfrm>
            <a:off x="1618753" y="2195513"/>
            <a:ext cx="3301400" cy="3615752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E6846860-84A3-4AA8-AC00-DBC13CE28B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46" t="12719" r="30967" b="15806"/>
          <a:stretch/>
        </p:blipFill>
        <p:spPr>
          <a:xfrm>
            <a:off x="7271848" y="2195513"/>
            <a:ext cx="3301400" cy="3615752"/>
          </a:xfrm>
          <a:prstGeom prst="rect">
            <a:avLst/>
          </a:prstGeom>
        </p:spPr>
      </p:pic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A608DF92-0510-4F77-8FFE-08F7077D6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9700" y="6346825"/>
            <a:ext cx="482600" cy="4095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31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48017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前測樣本分析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635B1C88-C29E-4828-8344-70118B4E1947}"/>
              </a:ext>
            </a:extLst>
          </p:cNvPr>
          <p:cNvSpPr txBox="1">
            <a:spLocks/>
          </p:cNvSpPr>
          <p:nvPr/>
        </p:nvSpPr>
        <p:spPr>
          <a:xfrm>
            <a:off x="1495422" y="1783557"/>
            <a:ext cx="3548063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我對未來科系選擇清楚</a:t>
            </a:r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E8D1946B-3D41-427A-A537-DE16E73BC4A1}"/>
              </a:ext>
            </a:extLst>
          </p:cNvPr>
          <p:cNvSpPr txBox="1">
            <a:spLocks/>
          </p:cNvSpPr>
          <p:nvPr/>
        </p:nvSpPr>
        <p:spPr>
          <a:xfrm>
            <a:off x="7148516" y="1334691"/>
            <a:ext cx="3383143" cy="130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我了解大學科系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9BD15510-E762-4320-AB19-6D326D4701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88"/>
          <a:stretch/>
        </p:blipFill>
        <p:spPr>
          <a:xfrm>
            <a:off x="418095" y="2521757"/>
            <a:ext cx="5561376" cy="379331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B0E1DB6B-7250-47FE-9F24-866CB6D0F7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84"/>
          <a:stretch/>
        </p:blipFill>
        <p:spPr>
          <a:xfrm>
            <a:off x="6151926" y="2521757"/>
            <a:ext cx="5548778" cy="3793317"/>
          </a:xfrm>
          <a:prstGeom prst="rect">
            <a:avLst/>
          </a:prstGeom>
        </p:spPr>
      </p:pic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C928AC7D-111B-400B-9B90-836827074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3500" y="6413500"/>
            <a:ext cx="596900" cy="3079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32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6634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461962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前後樣本比較分析</a:t>
            </a:r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93FFBC2D-AE53-4179-87BC-65860EFF3B11}"/>
              </a:ext>
            </a:extLst>
          </p:cNvPr>
          <p:cNvSpPr txBox="1">
            <a:spLocks/>
          </p:cNvSpPr>
          <p:nvPr/>
        </p:nvSpPr>
        <p:spPr>
          <a:xfrm>
            <a:off x="7148516" y="1334691"/>
            <a:ext cx="3383143" cy="130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參與活動</a:t>
            </a:r>
            <a:r>
              <a:rPr lang="zh-TW" altLang="en-US" sz="2000" b="1" dirty="0">
                <a:highlight>
                  <a:srgbClr val="FBCFCF"/>
                </a:highlight>
                <a:latin typeface="FZYouXian-Z09" panose="03000509000000000000" pitchFamily="65" charset="-122"/>
                <a:ea typeface="FZYouXian-Z09" panose="03000509000000000000" pitchFamily="65" charset="-122"/>
              </a:rPr>
              <a:t>後</a:t>
            </a: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對特定科系</a:t>
            </a:r>
            <a:endParaRPr lang="en-US" altLang="zh-TW" sz="20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感興趣程度</a:t>
            </a:r>
          </a:p>
        </p:txBody>
      </p:sp>
      <p:sp>
        <p:nvSpPr>
          <p:cNvPr id="5" name="標題 1">
            <a:extLst>
              <a:ext uri="{FF2B5EF4-FFF2-40B4-BE49-F238E27FC236}">
                <a16:creationId xmlns="" xmlns:a16="http://schemas.microsoft.com/office/drawing/2014/main" id="{13EDE72F-2989-4487-AE1B-A173BECA6F1A}"/>
              </a:ext>
            </a:extLst>
          </p:cNvPr>
          <p:cNvSpPr txBox="1">
            <a:spLocks/>
          </p:cNvSpPr>
          <p:nvPr/>
        </p:nvSpPr>
        <p:spPr>
          <a:xfrm>
            <a:off x="1577881" y="1334691"/>
            <a:ext cx="3383143" cy="130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參與活動</a:t>
            </a:r>
            <a:r>
              <a:rPr lang="zh-TW" altLang="en-US" sz="2000" b="1" dirty="0">
                <a:highlight>
                  <a:srgbClr val="FBCFCF"/>
                </a:highlight>
                <a:latin typeface="FZYouXian-Z09" panose="03000509000000000000" pitchFamily="65" charset="-122"/>
                <a:ea typeface="FZYouXian-Z09" panose="03000509000000000000" pitchFamily="65" charset="-122"/>
              </a:rPr>
              <a:t>前</a:t>
            </a: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對特定科系</a:t>
            </a:r>
            <a:endParaRPr lang="en-US" altLang="zh-TW" sz="20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感興趣程度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D0CAA0FE-0D00-49AC-89BE-DD4D0A3F9F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5" t="15445" r="31620" b="15396"/>
          <a:stretch/>
        </p:blipFill>
        <p:spPr>
          <a:xfrm>
            <a:off x="1690036" y="2475806"/>
            <a:ext cx="3158832" cy="347563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F9654233-1724-41CD-81F3-2AA80CD0309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45" t="15420" r="32061" b="15420"/>
          <a:stretch/>
        </p:blipFill>
        <p:spPr>
          <a:xfrm>
            <a:off x="7260671" y="2475806"/>
            <a:ext cx="3158832" cy="3475632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FBD9CF6B-D65A-446E-8EC2-EB2E76919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7000" y="6248400"/>
            <a:ext cx="520700" cy="4476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33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17313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461962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前後樣本比較分析</a:t>
            </a:r>
          </a:p>
        </p:txBody>
      </p:sp>
      <p:sp>
        <p:nvSpPr>
          <p:cNvPr id="5" name="標題 1">
            <a:extLst>
              <a:ext uri="{FF2B5EF4-FFF2-40B4-BE49-F238E27FC236}">
                <a16:creationId xmlns="" xmlns:a16="http://schemas.microsoft.com/office/drawing/2014/main" id="{04A3DF12-C9B6-4766-B9B7-9107CBDAE232}"/>
              </a:ext>
            </a:extLst>
          </p:cNvPr>
          <p:cNvSpPr txBox="1">
            <a:spLocks/>
          </p:cNvSpPr>
          <p:nvPr/>
        </p:nvSpPr>
        <p:spPr>
          <a:xfrm>
            <a:off x="7148516" y="1334691"/>
            <a:ext cx="3383143" cy="130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參與活動</a:t>
            </a:r>
            <a:r>
              <a:rPr lang="zh-TW" altLang="en-US" sz="2000" b="1" dirty="0">
                <a:highlight>
                  <a:srgbClr val="FBCFCF"/>
                </a:highlight>
                <a:latin typeface="FZYouXian-Z09" panose="03000509000000000000" pitchFamily="65" charset="-122"/>
                <a:ea typeface="FZYouXian-Z09" panose="03000509000000000000" pitchFamily="65" charset="-122"/>
              </a:rPr>
              <a:t>後</a:t>
            </a: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對特定科系</a:t>
            </a:r>
            <a:endParaRPr lang="en-US" altLang="zh-TW" sz="20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感興趣程度</a:t>
            </a:r>
          </a:p>
        </p:txBody>
      </p:sp>
      <p:sp>
        <p:nvSpPr>
          <p:cNvPr id="6" name="標題 1">
            <a:extLst>
              <a:ext uri="{FF2B5EF4-FFF2-40B4-BE49-F238E27FC236}">
                <a16:creationId xmlns="" xmlns:a16="http://schemas.microsoft.com/office/drawing/2014/main" id="{D3278E18-CA31-4554-8B09-1F52ACD2D189}"/>
              </a:ext>
            </a:extLst>
          </p:cNvPr>
          <p:cNvSpPr txBox="1">
            <a:spLocks/>
          </p:cNvSpPr>
          <p:nvPr/>
        </p:nvSpPr>
        <p:spPr>
          <a:xfrm>
            <a:off x="1577881" y="1334691"/>
            <a:ext cx="3383143" cy="1309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參與活動</a:t>
            </a:r>
            <a:r>
              <a:rPr lang="zh-TW" altLang="en-US" sz="2000" b="1" dirty="0">
                <a:highlight>
                  <a:srgbClr val="FBCFCF"/>
                </a:highlight>
                <a:latin typeface="FZYouXian-Z09" panose="03000509000000000000" pitchFamily="65" charset="-122"/>
                <a:ea typeface="FZYouXian-Z09" panose="03000509000000000000" pitchFamily="65" charset="-122"/>
              </a:rPr>
              <a:t>前</a:t>
            </a: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對特定科系</a:t>
            </a:r>
            <a:endParaRPr lang="en-US" altLang="zh-TW" sz="20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感興趣程度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4FC64189-5899-45B9-AB7B-C32BB4EE4B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33"/>
          <a:stretch/>
        </p:blipFill>
        <p:spPr>
          <a:xfrm>
            <a:off x="590137" y="2495944"/>
            <a:ext cx="5568046" cy="3813116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="" xmlns:a16="http://schemas.microsoft.com/office/drawing/2014/main" id="{A885A545-EC26-4645-9CAE-FF767F4F92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78"/>
          <a:stretch/>
        </p:blipFill>
        <p:spPr>
          <a:xfrm>
            <a:off x="6238388" y="2644379"/>
            <a:ext cx="5342313" cy="3664681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2C2AEE9A-6399-4561-B3AC-AE7DE5DCB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5400" y="6309060"/>
            <a:ext cx="609600" cy="41241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34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80460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後測：推論統計</a:t>
            </a:r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E2F5D536-0C5E-4410-9BAE-3F7AE4433ED8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成對樣本統計量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="" xmlns:a16="http://schemas.microsoft.com/office/drawing/2014/main" id="{D35F073E-E55D-4428-8DB7-3AC5A479D1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120651"/>
              </p:ext>
            </p:extLst>
          </p:nvPr>
        </p:nvGraphicFramePr>
        <p:xfrm>
          <a:off x="644526" y="2832100"/>
          <a:ext cx="10902948" cy="23241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01650">
                  <a:extLst>
                    <a:ext uri="{9D8B030D-6E8A-4147-A177-3AD203B41FA5}">
                      <a16:colId xmlns="" xmlns:a16="http://schemas.microsoft.com/office/drawing/2014/main" val="1382045349"/>
                    </a:ext>
                  </a:extLst>
                </a:gridCol>
                <a:gridCol w="4178300">
                  <a:extLst>
                    <a:ext uri="{9D8B030D-6E8A-4147-A177-3AD203B41FA5}">
                      <a16:colId xmlns="" xmlns:a16="http://schemas.microsoft.com/office/drawing/2014/main" val="1991527158"/>
                    </a:ext>
                  </a:extLst>
                </a:gridCol>
                <a:gridCol w="1498600">
                  <a:extLst>
                    <a:ext uri="{9D8B030D-6E8A-4147-A177-3AD203B41FA5}">
                      <a16:colId xmlns="" xmlns:a16="http://schemas.microsoft.com/office/drawing/2014/main" val="750786937"/>
                    </a:ext>
                  </a:extLst>
                </a:gridCol>
                <a:gridCol w="1041400">
                  <a:extLst>
                    <a:ext uri="{9D8B030D-6E8A-4147-A177-3AD203B41FA5}">
                      <a16:colId xmlns="" xmlns:a16="http://schemas.microsoft.com/office/drawing/2014/main" val="296403448"/>
                    </a:ext>
                  </a:extLst>
                </a:gridCol>
                <a:gridCol w="1333500">
                  <a:extLst>
                    <a:ext uri="{9D8B030D-6E8A-4147-A177-3AD203B41FA5}">
                      <a16:colId xmlns="" xmlns:a16="http://schemas.microsoft.com/office/drawing/2014/main" val="3108390149"/>
                    </a:ext>
                  </a:extLst>
                </a:gridCol>
                <a:gridCol w="2349498">
                  <a:extLst>
                    <a:ext uri="{9D8B030D-6E8A-4147-A177-3AD203B41FA5}">
                      <a16:colId xmlns="" xmlns:a16="http://schemas.microsoft.com/office/drawing/2014/main" val="489951892"/>
                    </a:ext>
                  </a:extLst>
                </a:gridCol>
              </a:tblGrid>
              <a:tr h="77470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平均值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400" dirty="0">
                          <a:solidFill>
                            <a:schemeClr val="tx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N</a:t>
                      </a:r>
                      <a:endParaRPr lang="zh-TW" altLang="en-US" sz="2400" dirty="0">
                        <a:solidFill>
                          <a:schemeClr val="tx1"/>
                        </a:solidFill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標準差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400" dirty="0">
                          <a:solidFill>
                            <a:schemeClr val="tx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標準誤平均值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84496336"/>
                  </a:ext>
                </a:extLst>
              </a:tr>
              <a:tr h="77470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配</a:t>
                      </a:r>
                      <a:endParaRPr lang="en-US" altLang="zh-TW" sz="2400" b="1" dirty="0">
                        <a:solidFill>
                          <a:schemeClr val="bg1"/>
                        </a:solidFill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400" b="1" dirty="0">
                          <a:solidFill>
                            <a:schemeClr val="bg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對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400" dirty="0">
                          <a:solidFill>
                            <a:schemeClr val="bg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參與活動前對科系感興趣程度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4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3.632</a:t>
                      </a:r>
                      <a:endParaRPr lang="zh-TW" altLang="en-US" sz="24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4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68</a:t>
                      </a:r>
                      <a:endParaRPr lang="zh-TW" altLang="en-US" sz="24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4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.5437</a:t>
                      </a:r>
                      <a:endParaRPr lang="zh-TW" altLang="en-US" sz="24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4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.0659</a:t>
                      </a:r>
                      <a:endParaRPr lang="zh-TW" altLang="en-US" sz="24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2124016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FZYouXian-Z09" panose="03000509000000000000" pitchFamily="65" charset="-122"/>
                          <a:ea typeface="FZYouXian-Z09" panose="03000509000000000000" pitchFamily="65" charset="-122"/>
                          <a:cs typeface="+mn-cs"/>
                        </a:rPr>
                        <a:t>參與活動後對科系感興趣程度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4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4.059</a:t>
                      </a:r>
                      <a:endParaRPr lang="zh-TW" altLang="en-US" sz="24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4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68</a:t>
                      </a:r>
                      <a:endParaRPr lang="zh-TW" altLang="en-US" sz="24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4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.7306</a:t>
                      </a:r>
                      <a:endParaRPr lang="zh-TW" altLang="en-US" sz="24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24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.0886</a:t>
                      </a:r>
                      <a:endParaRPr lang="zh-TW" altLang="en-US" sz="24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0506563"/>
                  </a:ext>
                </a:extLst>
              </a:tr>
            </a:tbl>
          </a:graphicData>
        </a:graphic>
      </p:graphicFrame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EBF1215F-E773-417F-A979-1DD3593D8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7474" y="6276181"/>
            <a:ext cx="571500" cy="445294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35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72113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後測：推論統計</a:t>
            </a:r>
          </a:p>
        </p:txBody>
      </p:sp>
      <p:sp>
        <p:nvSpPr>
          <p:cNvPr id="4" name="標題 1">
            <a:extLst>
              <a:ext uri="{FF2B5EF4-FFF2-40B4-BE49-F238E27FC236}">
                <a16:creationId xmlns="" xmlns:a16="http://schemas.microsoft.com/office/drawing/2014/main" id="{53D64811-E69A-4617-897F-167E6119101D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成對樣本統計量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="" xmlns:a16="http://schemas.microsoft.com/office/drawing/2014/main" id="{3F05527E-0D8D-4DB1-A7EF-8A46FE01CB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7569708"/>
              </p:ext>
            </p:extLst>
          </p:nvPr>
        </p:nvGraphicFramePr>
        <p:xfrm>
          <a:off x="544512" y="2837657"/>
          <a:ext cx="11102976" cy="243176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05200">
                  <a:extLst>
                    <a:ext uri="{9D8B030D-6E8A-4147-A177-3AD203B41FA5}">
                      <a16:colId xmlns="" xmlns:a16="http://schemas.microsoft.com/office/drawing/2014/main" val="2172811312"/>
                    </a:ext>
                  </a:extLst>
                </a:gridCol>
                <a:gridCol w="942976">
                  <a:extLst>
                    <a:ext uri="{9D8B030D-6E8A-4147-A177-3AD203B41FA5}">
                      <a16:colId xmlns="" xmlns:a16="http://schemas.microsoft.com/office/drawing/2014/main" val="1985501242"/>
                    </a:ext>
                  </a:extLst>
                </a:gridCol>
                <a:gridCol w="1308100">
                  <a:extLst>
                    <a:ext uri="{9D8B030D-6E8A-4147-A177-3AD203B41FA5}">
                      <a16:colId xmlns="" xmlns:a16="http://schemas.microsoft.com/office/drawing/2014/main" val="2358615218"/>
                    </a:ext>
                  </a:extLst>
                </a:gridCol>
                <a:gridCol w="1054100">
                  <a:extLst>
                    <a:ext uri="{9D8B030D-6E8A-4147-A177-3AD203B41FA5}">
                      <a16:colId xmlns="" xmlns:a16="http://schemas.microsoft.com/office/drawing/2014/main" val="2445643569"/>
                    </a:ext>
                  </a:extLst>
                </a:gridCol>
                <a:gridCol w="1054100">
                  <a:extLst>
                    <a:ext uri="{9D8B030D-6E8A-4147-A177-3AD203B41FA5}">
                      <a16:colId xmlns="" xmlns:a16="http://schemas.microsoft.com/office/drawing/2014/main" val="841327486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587518833"/>
                    </a:ext>
                  </a:extLst>
                </a:gridCol>
                <a:gridCol w="876300">
                  <a:extLst>
                    <a:ext uri="{9D8B030D-6E8A-4147-A177-3AD203B41FA5}">
                      <a16:colId xmlns="" xmlns:a16="http://schemas.microsoft.com/office/drawing/2014/main" val="3602784879"/>
                    </a:ext>
                  </a:extLst>
                </a:gridCol>
                <a:gridCol w="1524000">
                  <a:extLst>
                    <a:ext uri="{9D8B030D-6E8A-4147-A177-3AD203B41FA5}">
                      <a16:colId xmlns="" xmlns:a16="http://schemas.microsoft.com/office/drawing/2014/main" val="3721425926"/>
                    </a:ext>
                  </a:extLst>
                </a:gridCol>
              </a:tblGrid>
              <a:tr h="511522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3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b="1" dirty="0">
                          <a:solidFill>
                            <a:schemeClr val="tx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配對</a:t>
                      </a:r>
                      <a:r>
                        <a:rPr lang="en-US" altLang="zh-TW" sz="2000" b="1" dirty="0">
                          <a:solidFill>
                            <a:schemeClr val="tx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1</a:t>
                      </a:r>
                      <a:endParaRPr lang="zh-TW" altLang="en-US" sz="2000" b="1" dirty="0">
                        <a:solidFill>
                          <a:schemeClr val="tx1"/>
                        </a:solidFill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800" dirty="0">
                          <a:solidFill>
                            <a:schemeClr val="bg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成對差異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600" dirty="0">
                        <a:solidFill>
                          <a:schemeClr val="tx1"/>
                        </a:solidFill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600" dirty="0">
                        <a:solidFill>
                          <a:schemeClr val="tx1"/>
                        </a:solidFill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600" dirty="0">
                        <a:solidFill>
                          <a:schemeClr val="tx1"/>
                        </a:solidFill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66805216"/>
                  </a:ext>
                </a:extLst>
              </a:tr>
              <a:tr h="583503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6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差異的</a:t>
                      </a:r>
                      <a:r>
                        <a:rPr lang="en-US" altLang="zh-TW" sz="1600" b="1" dirty="0">
                          <a:solidFill>
                            <a:schemeClr val="tx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95%</a:t>
                      </a:r>
                      <a:r>
                        <a:rPr lang="zh-TW" altLang="en-US" sz="1600" b="1" dirty="0">
                          <a:solidFill>
                            <a:schemeClr val="tx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信賴區間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6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6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zh-TW" altLang="en-US" sz="16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29044897"/>
                  </a:ext>
                </a:extLst>
              </a:tr>
              <a:tr h="192167">
                <a:tc v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zh-TW" altLang="en-US" sz="2400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平均值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標準差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上限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下限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t</a:t>
                      </a:r>
                      <a:endParaRPr lang="zh-TW" altLang="en-US" sz="16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自由度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顯著性（雙尾）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72912085"/>
                  </a:ext>
                </a:extLst>
              </a:tr>
              <a:tr h="59802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solidFill>
                            <a:schemeClr val="bg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參與活動前對科系感興趣程度 </a:t>
                      </a:r>
                      <a:r>
                        <a:rPr lang="en-US" altLang="zh-TW" sz="1600" dirty="0">
                          <a:solidFill>
                            <a:schemeClr val="bg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– </a:t>
                      </a: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zh-TW" altLang="en-US" sz="1600" dirty="0">
                          <a:solidFill>
                            <a:schemeClr val="bg1"/>
                          </a:solidFill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參與活動後對科系感興趣程度</a:t>
                      </a: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altLang="zh-TW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-.4265</a:t>
                      </a:r>
                      <a:endParaRPr lang="zh-TW" altLang="en-US" sz="16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altLang="zh-TW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.7593</a:t>
                      </a:r>
                      <a:endParaRPr lang="zh-TW" altLang="en-US" sz="16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altLang="zh-TW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-.6103</a:t>
                      </a:r>
                      <a:endParaRPr lang="zh-TW" altLang="en-US" sz="16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altLang="zh-TW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-.2427</a:t>
                      </a:r>
                      <a:endParaRPr lang="zh-TW" altLang="en-US" sz="16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altLang="zh-TW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-4.631</a:t>
                      </a:r>
                      <a:endParaRPr lang="zh-TW" altLang="en-US" sz="16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altLang="zh-TW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67</a:t>
                      </a:r>
                      <a:endParaRPr lang="zh-TW" altLang="en-US" sz="16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300000"/>
                        </a:lnSpc>
                      </a:pPr>
                      <a:r>
                        <a:rPr lang="en-US" altLang="zh-TW" sz="1600" b="1" dirty="0">
                          <a:latin typeface="FZYouXian-Z09" panose="03000509000000000000" pitchFamily="65" charset="-122"/>
                          <a:ea typeface="FZYouXian-Z09" panose="03000509000000000000" pitchFamily="65" charset="-122"/>
                        </a:rPr>
                        <a:t>.000</a:t>
                      </a:r>
                      <a:endParaRPr lang="zh-TW" altLang="en-US" sz="1600" b="1" dirty="0">
                        <a:latin typeface="FZYouXian-Z09" panose="03000509000000000000" pitchFamily="65" charset="-122"/>
                        <a:ea typeface="FZYouXian-Z09" panose="03000509000000000000" pitchFamily="65" charset="-122"/>
                      </a:endParaRPr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23566591"/>
                  </a:ext>
                </a:extLst>
              </a:tr>
            </a:tbl>
          </a:graphicData>
        </a:graphic>
      </p:graphicFrame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8D01E8EF-94DE-497B-9E1B-CC872601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4300" y="6263070"/>
            <a:ext cx="533400" cy="45840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36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9204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是否還想再來？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="" xmlns:a16="http://schemas.microsoft.com/office/drawing/2014/main" id="{5E5EC438-87CC-4000-B550-781FD73D68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9" t="14401" r="33496" b="15444"/>
          <a:stretch/>
        </p:blipFill>
        <p:spPr>
          <a:xfrm>
            <a:off x="6096000" y="542925"/>
            <a:ext cx="4470400" cy="5496477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F4CFAA06-DC2A-423F-85E8-E9B10D337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5400" y="6248400"/>
            <a:ext cx="558800" cy="4476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37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539627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39909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40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解決方案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A71675A2-C75E-4405-BAE5-15C232DDCC42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39909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憲法意見表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A89AE1A0-A0CF-4CEF-B348-EC9A6EAB680F}"/>
              </a:ext>
            </a:extLst>
          </p:cNvPr>
          <p:cNvSpPr/>
          <p:nvPr/>
        </p:nvSpPr>
        <p:spPr>
          <a:xfrm>
            <a:off x="331" y="2006600"/>
            <a:ext cx="2438334" cy="4851400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77F8C5F-3566-43AF-9D62-B6B22FF12E2A}"/>
              </a:ext>
            </a:extLst>
          </p:cNvPr>
          <p:cNvSpPr/>
          <p:nvPr/>
        </p:nvSpPr>
        <p:spPr>
          <a:xfrm>
            <a:off x="2438665" y="2006600"/>
            <a:ext cx="2438334" cy="4851400"/>
          </a:xfrm>
          <a:prstGeom prst="rect">
            <a:avLst/>
          </a:prstGeom>
          <a:solidFill>
            <a:srgbClr val="FEEC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BCCE249-ED2F-4211-BB29-0AAD5CB42F2B}"/>
              </a:ext>
            </a:extLst>
          </p:cNvPr>
          <p:cNvSpPr/>
          <p:nvPr/>
        </p:nvSpPr>
        <p:spPr>
          <a:xfrm>
            <a:off x="4890532" y="2006600"/>
            <a:ext cx="2438334" cy="4851400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F23EE1AE-597B-484A-BA46-5287A1506758}"/>
              </a:ext>
            </a:extLst>
          </p:cNvPr>
          <p:cNvSpPr/>
          <p:nvPr/>
        </p:nvSpPr>
        <p:spPr>
          <a:xfrm>
            <a:off x="7315332" y="2006600"/>
            <a:ext cx="2438334" cy="4851400"/>
          </a:xfrm>
          <a:prstGeom prst="rect">
            <a:avLst/>
          </a:prstGeom>
          <a:solidFill>
            <a:srgbClr val="FEEC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1264CAC-26FB-4566-970B-E350996174E0}"/>
              </a:ext>
            </a:extLst>
          </p:cNvPr>
          <p:cNvSpPr/>
          <p:nvPr/>
        </p:nvSpPr>
        <p:spPr>
          <a:xfrm>
            <a:off x="9753666" y="2006600"/>
            <a:ext cx="2438334" cy="4851400"/>
          </a:xfrm>
          <a:prstGeom prst="rect">
            <a:avLst/>
          </a:prstGeom>
          <a:solidFill>
            <a:srgbClr val="FBC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1" name="群組 10">
            <a:extLst>
              <a:ext uri="{FF2B5EF4-FFF2-40B4-BE49-F238E27FC236}">
                <a16:creationId xmlns="" xmlns:a16="http://schemas.microsoft.com/office/drawing/2014/main" id="{9B622785-241F-463B-BF12-5B2091C4A8F6}"/>
              </a:ext>
            </a:extLst>
          </p:cNvPr>
          <p:cNvGrpSpPr/>
          <p:nvPr/>
        </p:nvGrpSpPr>
        <p:grpSpPr>
          <a:xfrm>
            <a:off x="993184" y="2563813"/>
            <a:ext cx="808875" cy="510710"/>
            <a:chOff x="1590408" y="2655924"/>
            <a:chExt cx="935327" cy="590550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510CE6E7-A59F-429E-92F5-CACFB2510F14}"/>
                </a:ext>
              </a:extLst>
            </p:cNvPr>
            <p:cNvSpPr/>
            <p:nvPr/>
          </p:nvSpPr>
          <p:spPr>
            <a:xfrm rot="18900000">
              <a:off x="1590408" y="2655924"/>
              <a:ext cx="114300" cy="5905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083E6EE5-AF59-4C0F-9893-DB8708A9C668}"/>
                </a:ext>
              </a:extLst>
            </p:cNvPr>
            <p:cNvSpPr/>
            <p:nvPr/>
          </p:nvSpPr>
          <p:spPr>
            <a:xfrm rot="2700000">
              <a:off x="2031519" y="2409592"/>
              <a:ext cx="114702" cy="8737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="" xmlns:a16="http://schemas.microsoft.com/office/drawing/2014/main" id="{C4D16EE5-4A55-4F0F-84A8-EF7371DF22A3}"/>
              </a:ext>
            </a:extLst>
          </p:cNvPr>
          <p:cNvGrpSpPr/>
          <p:nvPr/>
        </p:nvGrpSpPr>
        <p:grpSpPr>
          <a:xfrm>
            <a:off x="3431584" y="2563813"/>
            <a:ext cx="808875" cy="510710"/>
            <a:chOff x="1590408" y="2655924"/>
            <a:chExt cx="935327" cy="590550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6651A56C-2170-462F-B598-743FEF14E826}"/>
                </a:ext>
              </a:extLst>
            </p:cNvPr>
            <p:cNvSpPr/>
            <p:nvPr/>
          </p:nvSpPr>
          <p:spPr>
            <a:xfrm rot="18900000">
              <a:off x="1590408" y="2655924"/>
              <a:ext cx="114300" cy="5905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C39987D2-AF42-4EC1-B04C-B110F62B101D}"/>
                </a:ext>
              </a:extLst>
            </p:cNvPr>
            <p:cNvSpPr/>
            <p:nvPr/>
          </p:nvSpPr>
          <p:spPr>
            <a:xfrm rot="2700000">
              <a:off x="2031519" y="2409592"/>
              <a:ext cx="114702" cy="8737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="" xmlns:a16="http://schemas.microsoft.com/office/drawing/2014/main" id="{D958BC2D-8CC2-4F3F-B752-E5F66B3D2BC2}"/>
              </a:ext>
            </a:extLst>
          </p:cNvPr>
          <p:cNvGrpSpPr/>
          <p:nvPr/>
        </p:nvGrpSpPr>
        <p:grpSpPr>
          <a:xfrm>
            <a:off x="5861825" y="2520096"/>
            <a:ext cx="808875" cy="510710"/>
            <a:chOff x="1590408" y="2655924"/>
            <a:chExt cx="935327" cy="590550"/>
          </a:xfrm>
        </p:grpSpPr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F9F4934A-6767-451F-B29D-DAB83C198391}"/>
                </a:ext>
              </a:extLst>
            </p:cNvPr>
            <p:cNvSpPr/>
            <p:nvPr/>
          </p:nvSpPr>
          <p:spPr>
            <a:xfrm rot="18900000">
              <a:off x="1590408" y="2655924"/>
              <a:ext cx="114300" cy="5905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C207DB6E-A6A9-4DB3-924E-0E9BDCB9982D}"/>
                </a:ext>
              </a:extLst>
            </p:cNvPr>
            <p:cNvSpPr/>
            <p:nvPr/>
          </p:nvSpPr>
          <p:spPr>
            <a:xfrm rot="2700000">
              <a:off x="2031519" y="2409592"/>
              <a:ext cx="114702" cy="8737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="" xmlns:a16="http://schemas.microsoft.com/office/drawing/2014/main" id="{7D913405-AFBD-4FBF-92BA-0CAAB5569103}"/>
              </a:ext>
            </a:extLst>
          </p:cNvPr>
          <p:cNvGrpSpPr/>
          <p:nvPr/>
        </p:nvGrpSpPr>
        <p:grpSpPr>
          <a:xfrm>
            <a:off x="8250388" y="2520096"/>
            <a:ext cx="808875" cy="510710"/>
            <a:chOff x="1590408" y="2655924"/>
            <a:chExt cx="935327" cy="590550"/>
          </a:xfrm>
        </p:grpSpPr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543D2083-3AD4-4FFE-B0B8-269B1069BBDD}"/>
                </a:ext>
              </a:extLst>
            </p:cNvPr>
            <p:cNvSpPr/>
            <p:nvPr/>
          </p:nvSpPr>
          <p:spPr>
            <a:xfrm rot="18900000">
              <a:off x="1590408" y="2655924"/>
              <a:ext cx="114300" cy="5905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9B30355D-033B-4942-B37E-F63E6876869A}"/>
                </a:ext>
              </a:extLst>
            </p:cNvPr>
            <p:cNvSpPr/>
            <p:nvPr/>
          </p:nvSpPr>
          <p:spPr>
            <a:xfrm rot="2700000">
              <a:off x="2031519" y="2409592"/>
              <a:ext cx="114702" cy="8737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="" xmlns:a16="http://schemas.microsoft.com/office/drawing/2014/main" id="{0355071C-DBE6-4C88-980A-FC29695524C2}"/>
              </a:ext>
            </a:extLst>
          </p:cNvPr>
          <p:cNvGrpSpPr/>
          <p:nvPr/>
        </p:nvGrpSpPr>
        <p:grpSpPr>
          <a:xfrm>
            <a:off x="10703275" y="2520096"/>
            <a:ext cx="808875" cy="510710"/>
            <a:chOff x="1590408" y="2655924"/>
            <a:chExt cx="935327" cy="590550"/>
          </a:xfrm>
        </p:grpSpPr>
        <p:sp>
          <p:nvSpPr>
            <p:cNvPr id="22" name="矩形 21">
              <a:extLst>
                <a:ext uri="{FF2B5EF4-FFF2-40B4-BE49-F238E27FC236}">
                  <a16:creationId xmlns="" xmlns:a16="http://schemas.microsoft.com/office/drawing/2014/main" id="{861A76AB-D0F5-4888-AAE8-2A96292EFF7C}"/>
                </a:ext>
              </a:extLst>
            </p:cNvPr>
            <p:cNvSpPr/>
            <p:nvPr/>
          </p:nvSpPr>
          <p:spPr>
            <a:xfrm rot="18900000">
              <a:off x="1590408" y="2655924"/>
              <a:ext cx="114300" cy="5905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="" xmlns:a16="http://schemas.microsoft.com/office/drawing/2014/main" id="{83D54DC6-F1E1-4772-9024-4FA455364B80}"/>
                </a:ext>
              </a:extLst>
            </p:cNvPr>
            <p:cNvSpPr/>
            <p:nvPr/>
          </p:nvSpPr>
          <p:spPr>
            <a:xfrm rot="2700000">
              <a:off x="2031519" y="2409592"/>
              <a:ext cx="114702" cy="8737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4" name="・訪問 張智瑋先生 內容：…">
            <a:extLst>
              <a:ext uri="{FF2B5EF4-FFF2-40B4-BE49-F238E27FC236}">
                <a16:creationId xmlns="" xmlns:a16="http://schemas.microsoft.com/office/drawing/2014/main" id="{1B884632-A6A9-4D6B-B3F6-73F943660681}"/>
              </a:ext>
            </a:extLst>
          </p:cNvPr>
          <p:cNvSpPr txBox="1"/>
          <p:nvPr/>
        </p:nvSpPr>
        <p:spPr>
          <a:xfrm>
            <a:off x="10094296" y="3752850"/>
            <a:ext cx="1795425" cy="2298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defTabSz="457200"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無依據人種、宗教、年齡、國籍或性別等因素，制訂對人民有不合理或不公平差別待遇之法律。</a:t>
            </a:r>
          </a:p>
        </p:txBody>
      </p:sp>
      <p:sp>
        <p:nvSpPr>
          <p:cNvPr id="25" name="・訪問 張智瑋先生 內容：…">
            <a:extLst>
              <a:ext uri="{FF2B5EF4-FFF2-40B4-BE49-F238E27FC236}">
                <a16:creationId xmlns="" xmlns:a16="http://schemas.microsoft.com/office/drawing/2014/main" id="{115D9DBB-CE6C-4386-8A91-37E11A61CE43}"/>
              </a:ext>
            </a:extLst>
          </p:cNvPr>
          <p:cNvSpPr txBox="1"/>
          <p:nvPr/>
        </p:nvSpPr>
        <p:spPr>
          <a:xfrm>
            <a:off x="7680427" y="3906737"/>
            <a:ext cx="1795425" cy="19909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defTabSz="457200"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無依法組成法庭或者主管機關，進行正當法定程序前，即剝奪生命、 自由或財產。</a:t>
            </a:r>
          </a:p>
        </p:txBody>
      </p:sp>
      <p:sp>
        <p:nvSpPr>
          <p:cNvPr id="26" name="・訪問 張智瑋先生 內容：…">
            <a:extLst>
              <a:ext uri="{FF2B5EF4-FFF2-40B4-BE49-F238E27FC236}">
                <a16:creationId xmlns="" xmlns:a16="http://schemas.microsoft.com/office/drawing/2014/main" id="{35C74C84-4038-4536-9453-CCADFC302E21}"/>
              </a:ext>
            </a:extLst>
          </p:cNvPr>
          <p:cNvSpPr txBox="1"/>
          <p:nvPr/>
        </p:nvSpPr>
        <p:spPr>
          <a:xfrm>
            <a:off x="5229047" y="4522291"/>
            <a:ext cx="1795425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ctr" defTabSz="457200"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無侵犯</a:t>
            </a:r>
            <a:endParaRPr lang="en-US" altLang="zh-TW" sz="20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ctr" defTabSz="457200"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宗教信仰自由</a:t>
            </a:r>
          </a:p>
        </p:txBody>
      </p:sp>
      <p:sp>
        <p:nvSpPr>
          <p:cNvPr id="27" name="・訪問 張智瑋先生 內容：…">
            <a:extLst>
              <a:ext uri="{FF2B5EF4-FFF2-40B4-BE49-F238E27FC236}">
                <a16:creationId xmlns="" xmlns:a16="http://schemas.microsoft.com/office/drawing/2014/main" id="{1D8CAB18-89E8-47BA-8030-438F757D596A}"/>
              </a:ext>
            </a:extLst>
          </p:cNvPr>
          <p:cNvSpPr txBox="1"/>
          <p:nvPr/>
        </p:nvSpPr>
        <p:spPr>
          <a:xfrm>
            <a:off x="2790713" y="4522291"/>
            <a:ext cx="1795425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ctr" defTabSz="457200"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無侵犯</a:t>
            </a:r>
            <a:endParaRPr lang="en-US" altLang="zh-TW" sz="20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ctr" defTabSz="457200"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人民隱私權</a:t>
            </a:r>
          </a:p>
        </p:txBody>
      </p:sp>
      <p:sp>
        <p:nvSpPr>
          <p:cNvPr id="28" name="・訪問 張智瑋先生 內容：…">
            <a:extLst>
              <a:ext uri="{FF2B5EF4-FFF2-40B4-BE49-F238E27FC236}">
                <a16:creationId xmlns="" xmlns:a16="http://schemas.microsoft.com/office/drawing/2014/main" id="{5D6377A6-E97F-4C59-B7BB-493448BBE1B4}"/>
              </a:ext>
            </a:extLst>
          </p:cNvPr>
          <p:cNvSpPr txBox="1"/>
          <p:nvPr/>
        </p:nvSpPr>
        <p:spPr>
          <a:xfrm>
            <a:off x="352380" y="4522291"/>
            <a:ext cx="1795425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ctr" defTabSz="457200"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無侵犯</a:t>
            </a:r>
            <a:endParaRPr lang="en-US" altLang="zh-TW" sz="20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ctr" defTabSz="457200"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言論自由</a:t>
            </a:r>
          </a:p>
        </p:txBody>
      </p:sp>
      <p:sp>
        <p:nvSpPr>
          <p:cNvPr id="29" name="投影片編號版面配置區 28">
            <a:extLst>
              <a:ext uri="{FF2B5EF4-FFF2-40B4-BE49-F238E27FC236}">
                <a16:creationId xmlns="" xmlns:a16="http://schemas.microsoft.com/office/drawing/2014/main" id="{9D107D60-E2F8-4143-A0AD-929A3FCB2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0066" y="6264624"/>
            <a:ext cx="521671" cy="3968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38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81718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52863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具體成效與目標規劃</a:t>
            </a:r>
          </a:p>
        </p:txBody>
      </p:sp>
      <p:sp>
        <p:nvSpPr>
          <p:cNvPr id="3" name="等腰三角形 2">
            <a:extLst>
              <a:ext uri="{FF2B5EF4-FFF2-40B4-BE49-F238E27FC236}">
                <a16:creationId xmlns="" xmlns:a16="http://schemas.microsoft.com/office/drawing/2014/main" id="{6D26AD48-7A48-4101-905F-96DAF0DCAB45}"/>
              </a:ext>
            </a:extLst>
          </p:cNvPr>
          <p:cNvSpPr/>
          <p:nvPr/>
        </p:nvSpPr>
        <p:spPr>
          <a:xfrm rot="5400000">
            <a:off x="9124951" y="900114"/>
            <a:ext cx="3967163" cy="2166935"/>
          </a:xfrm>
          <a:prstGeom prst="triangl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38522C0E-662A-4925-B9B1-A19FA5A0827C}"/>
              </a:ext>
            </a:extLst>
          </p:cNvPr>
          <p:cNvSpPr/>
          <p:nvPr/>
        </p:nvSpPr>
        <p:spPr>
          <a:xfrm>
            <a:off x="0" y="1989668"/>
            <a:ext cx="4090987" cy="486833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1F979F65-E8D8-4261-A68D-8BB16348978A}"/>
              </a:ext>
            </a:extLst>
          </p:cNvPr>
          <p:cNvSpPr/>
          <p:nvPr/>
        </p:nvSpPr>
        <p:spPr>
          <a:xfrm>
            <a:off x="4090987" y="1989667"/>
            <a:ext cx="4090987" cy="486833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86D6AB5E-EFE9-447B-ADBA-A901F5DB0386}"/>
              </a:ext>
            </a:extLst>
          </p:cNvPr>
          <p:cNvSpPr/>
          <p:nvPr/>
        </p:nvSpPr>
        <p:spPr>
          <a:xfrm>
            <a:off x="8101013" y="1989668"/>
            <a:ext cx="4090987" cy="48683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・訪問 張智瑋先生 內容：…">
            <a:extLst>
              <a:ext uri="{FF2B5EF4-FFF2-40B4-BE49-F238E27FC236}">
                <a16:creationId xmlns="" xmlns:a16="http://schemas.microsoft.com/office/drawing/2014/main" id="{BE3163A5-2937-4C39-9929-AA7EA8A98D46}"/>
              </a:ext>
            </a:extLst>
          </p:cNvPr>
          <p:cNvSpPr txBox="1"/>
          <p:nvPr/>
        </p:nvSpPr>
        <p:spPr>
          <a:xfrm>
            <a:off x="322769" y="3267074"/>
            <a:ext cx="3526410" cy="2210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4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短期目標</a:t>
            </a:r>
            <a:endParaRPr lang="en-US" altLang="zh-TW" sz="44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ctr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│舉辦工作坊│</a:t>
            </a:r>
            <a:endParaRPr lang="en-US" altLang="zh-TW" sz="24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ctr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zh-TW" sz="2400" dirty="0">
                <a:latin typeface="FZYouXian-Z09" panose="03000509000000000000" pitchFamily="65" charset="-122"/>
                <a:ea typeface="FZYouXian-Z09" panose="03000509000000000000" pitchFamily="65" charset="-122"/>
                <a:cs typeface="Times"/>
                <a:sym typeface="Times"/>
              </a:rPr>
              <a:t>2019</a:t>
            </a:r>
            <a:r>
              <a:rPr lang="zh-TW" altLang="en-US" sz="2400" dirty="0">
                <a:latin typeface="FZYouXian-Z09" panose="03000509000000000000" pitchFamily="65" charset="-122"/>
                <a:ea typeface="FZYouXian-Z09" panose="03000509000000000000" pitchFamily="65" charset="-122"/>
                <a:cs typeface="Times"/>
                <a:sym typeface="Times"/>
              </a:rPr>
              <a:t>／</a:t>
            </a:r>
            <a:r>
              <a:rPr lang="en-US" altLang="zh-TW" sz="2400" dirty="0">
                <a:latin typeface="FZYouXian-Z09" panose="03000509000000000000" pitchFamily="65" charset="-122"/>
                <a:ea typeface="FZYouXian-Z09" panose="03000509000000000000" pitchFamily="65" charset="-122"/>
                <a:cs typeface="Times"/>
                <a:sym typeface="Times"/>
              </a:rPr>
              <a:t>3</a:t>
            </a:r>
            <a:r>
              <a:rPr lang="zh-TW" altLang="en-US" sz="2400" dirty="0">
                <a:latin typeface="FZYouXian-Z09" panose="03000509000000000000" pitchFamily="65" charset="-122"/>
                <a:ea typeface="FZYouXian-Z09" panose="03000509000000000000" pitchFamily="65" charset="-122"/>
                <a:cs typeface="Times"/>
                <a:sym typeface="Times"/>
              </a:rPr>
              <a:t>／</a:t>
            </a:r>
            <a:r>
              <a:rPr lang="en-US" altLang="zh-TW" sz="2400" dirty="0">
                <a:latin typeface="FZYouXian-Z09" panose="03000509000000000000" pitchFamily="65" charset="-122"/>
                <a:ea typeface="FZYouXian-Z09" panose="03000509000000000000" pitchFamily="65" charset="-122"/>
                <a:cs typeface="Times"/>
                <a:sym typeface="Times"/>
              </a:rPr>
              <a:t>30</a:t>
            </a:r>
            <a:endParaRPr sz="2400" dirty="0">
              <a:latin typeface="FZYouXian-Z09" panose="03000509000000000000" pitchFamily="65" charset="-122"/>
              <a:ea typeface="FZYouXian-Z09" panose="03000509000000000000" pitchFamily="65" charset="-122"/>
              <a:cs typeface="Times"/>
              <a:sym typeface="Times"/>
            </a:endParaRPr>
          </a:p>
        </p:txBody>
      </p:sp>
      <p:sp>
        <p:nvSpPr>
          <p:cNvPr id="9" name="・訪問 張智瑋先生 內容：…">
            <a:extLst>
              <a:ext uri="{FF2B5EF4-FFF2-40B4-BE49-F238E27FC236}">
                <a16:creationId xmlns="" xmlns:a16="http://schemas.microsoft.com/office/drawing/2014/main" id="{F27F975D-DD66-47C4-A95E-F3162B3FD658}"/>
              </a:ext>
            </a:extLst>
          </p:cNvPr>
          <p:cNvSpPr txBox="1"/>
          <p:nvPr/>
        </p:nvSpPr>
        <p:spPr>
          <a:xfrm>
            <a:off x="4332795" y="3267073"/>
            <a:ext cx="3526410" cy="1656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4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中期目標</a:t>
            </a:r>
            <a:endParaRPr lang="en-US" altLang="zh-TW" sz="44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algn="ctr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│推廣辦理工作坊│</a:t>
            </a:r>
            <a:endParaRPr lang="en-US" altLang="zh-TW" sz="24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</p:txBody>
      </p:sp>
      <p:sp>
        <p:nvSpPr>
          <p:cNvPr id="10" name="・訪問 張智瑋先生 內容：…">
            <a:extLst>
              <a:ext uri="{FF2B5EF4-FFF2-40B4-BE49-F238E27FC236}">
                <a16:creationId xmlns="" xmlns:a16="http://schemas.microsoft.com/office/drawing/2014/main" id="{96ADFF55-984B-4D9C-9D67-121544F49920}"/>
              </a:ext>
            </a:extLst>
          </p:cNvPr>
          <p:cNvSpPr txBox="1"/>
          <p:nvPr/>
        </p:nvSpPr>
        <p:spPr>
          <a:xfrm>
            <a:off x="8342821" y="3276597"/>
            <a:ext cx="3526410" cy="2210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dist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44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長期目標</a:t>
            </a:r>
          </a:p>
          <a:p>
            <a:pPr algn="ctr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遊說各大學辦理工作坊</a:t>
            </a:r>
            <a:endParaRPr lang="en-US" altLang="zh-TW" sz="24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  <a:p>
            <a:pPr algn="ctr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4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遊說政府設立專責小組</a:t>
            </a:r>
            <a:endParaRPr lang="en-US" altLang="zh-TW" sz="2400" b="1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</p:txBody>
      </p:sp>
      <p:sp>
        <p:nvSpPr>
          <p:cNvPr id="7" name="投影片編號版面配置區 6">
            <a:extLst>
              <a:ext uri="{FF2B5EF4-FFF2-40B4-BE49-F238E27FC236}">
                <a16:creationId xmlns="" xmlns:a16="http://schemas.microsoft.com/office/drawing/2014/main" id="{B28C2D28-9D8B-4C43-8064-E1E9B4E3D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324600"/>
            <a:ext cx="520700" cy="3333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39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97928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52863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具體成效與目標規劃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149C7BAE-15CF-4447-8786-B9DE8B831849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52863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中期：推廣辦理工作坊</a:t>
            </a:r>
          </a:p>
        </p:txBody>
      </p:sp>
      <p:sp>
        <p:nvSpPr>
          <p:cNvPr id="5" name="・將工作坊推廣至台灣各地區…">
            <a:extLst>
              <a:ext uri="{FF2B5EF4-FFF2-40B4-BE49-F238E27FC236}">
                <a16:creationId xmlns="" xmlns:a16="http://schemas.microsoft.com/office/drawing/2014/main" id="{AD98348D-BA30-4109-94EE-A542C4ED9515}"/>
              </a:ext>
            </a:extLst>
          </p:cNvPr>
          <p:cNvSpPr txBox="1"/>
          <p:nvPr/>
        </p:nvSpPr>
        <p:spPr>
          <a:xfrm>
            <a:off x="1989340" y="5085623"/>
            <a:ext cx="3298820" cy="556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 defTabSz="457200">
              <a:lnSpc>
                <a:spcPct val="150000"/>
              </a:lnSpc>
              <a:defRPr sz="6000" b="0">
                <a:solidFill>
                  <a:srgbClr val="434343"/>
                </a:solidFill>
                <a:latin typeface="PingFang TC Semibold"/>
                <a:ea typeface="PingFang TC Semibold"/>
                <a:cs typeface="PingFang TC Semibold"/>
                <a:sym typeface="PingFang TC Semibold"/>
              </a:defRPr>
            </a:pPr>
            <a:r>
              <a:rPr sz="2000" dirty="0" err="1">
                <a:latin typeface="FZYouXian-Z09" panose="03000509000000000000" pitchFamily="65" charset="-122"/>
                <a:ea typeface="FZYouXian-Z09" panose="03000509000000000000" pitchFamily="65" charset="-122"/>
              </a:rPr>
              <a:t>將工作坊推廣至台灣各地區</a:t>
            </a:r>
            <a:endParaRPr sz="2000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2539EE4-F20D-4669-BA4D-BDB442A0C847}"/>
              </a:ext>
            </a:extLst>
          </p:cNvPr>
          <p:cNvSpPr/>
          <p:nvPr/>
        </p:nvSpPr>
        <p:spPr>
          <a:xfrm>
            <a:off x="7269716" y="5085623"/>
            <a:ext cx="3298819" cy="968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dirty="0">
                <a:solidFill>
                  <a:prstClr val="black"/>
                </a:solidFill>
                <a:latin typeface="FZYouXian-Z09" panose="03000509000000000000" pitchFamily="65" charset="-122"/>
                <a:ea typeface="FZYouXian-Z09" panose="03000509000000000000" pitchFamily="65" charset="-122"/>
              </a:rPr>
              <a:t>改進方向：增加更多科系、舉辦科系體驗活動</a:t>
            </a:r>
            <a:endParaRPr lang="zh-TW" altLang="en-US" dirty="0">
              <a:latin typeface="FZYouXian-Z09" panose="03000509000000000000" pitchFamily="65" charset="-122"/>
              <a:ea typeface="FZYouXian-Z09" panose="03000509000000000000" pitchFamily="65" charset="-122"/>
            </a:endParaRPr>
          </a:p>
        </p:txBody>
      </p:sp>
      <p:sp>
        <p:nvSpPr>
          <p:cNvPr id="8" name="橢圓 7">
            <a:extLst>
              <a:ext uri="{FF2B5EF4-FFF2-40B4-BE49-F238E27FC236}">
                <a16:creationId xmlns="" xmlns:a16="http://schemas.microsoft.com/office/drawing/2014/main" id="{A9F202F2-E9AC-4D1F-AEC4-BBCE8B59E3EA}"/>
              </a:ext>
            </a:extLst>
          </p:cNvPr>
          <p:cNvSpPr/>
          <p:nvPr/>
        </p:nvSpPr>
        <p:spPr>
          <a:xfrm>
            <a:off x="1989340" y="1962528"/>
            <a:ext cx="2932944" cy="29329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橢圓 8">
            <a:extLst>
              <a:ext uri="{FF2B5EF4-FFF2-40B4-BE49-F238E27FC236}">
                <a16:creationId xmlns="" xmlns:a16="http://schemas.microsoft.com/office/drawing/2014/main" id="{20A21010-F3C9-4D70-9BED-264B0C9D67F8}"/>
              </a:ext>
            </a:extLst>
          </p:cNvPr>
          <p:cNvSpPr/>
          <p:nvPr/>
        </p:nvSpPr>
        <p:spPr>
          <a:xfrm>
            <a:off x="7269716" y="1962528"/>
            <a:ext cx="2932944" cy="293294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089696F4-AD3D-440C-AFB7-B3239B695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921" y="2469357"/>
            <a:ext cx="2161782" cy="2161782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="" xmlns:a16="http://schemas.microsoft.com/office/drawing/2014/main" id="{8FEEB187-8DC5-455E-9B17-47E23D5A7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5206" y="2518018"/>
            <a:ext cx="1821963" cy="1821963"/>
          </a:xfrm>
          <a:prstGeom prst="rect">
            <a:avLst/>
          </a:prstGeom>
        </p:spPr>
      </p:pic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29DF38B1-C878-4094-98D8-EE7F2FA7B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5" y="6261100"/>
            <a:ext cx="530225" cy="4476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40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86491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52863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具體成效與目標規劃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274ACC05-9D58-4C3D-A7E7-A61F8A6A61C8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52863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│長期目標│</a:t>
            </a:r>
          </a:p>
        </p:txBody>
      </p:sp>
      <p:graphicFrame>
        <p:nvGraphicFramePr>
          <p:cNvPr id="5" name="資料庫圖表 4">
            <a:extLst>
              <a:ext uri="{FF2B5EF4-FFF2-40B4-BE49-F238E27FC236}">
                <a16:creationId xmlns="" xmlns:a16="http://schemas.microsoft.com/office/drawing/2014/main" id="{7F6750AD-C4C8-4BE6-AFB3-533623FE60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3769095"/>
              </p:ext>
            </p:extLst>
          </p:nvPr>
        </p:nvGraphicFramePr>
        <p:xfrm>
          <a:off x="3387806" y="1172547"/>
          <a:ext cx="6642019" cy="51591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群組 5">
            <a:extLst>
              <a:ext uri="{FF2B5EF4-FFF2-40B4-BE49-F238E27FC236}">
                <a16:creationId xmlns="" xmlns:a16="http://schemas.microsoft.com/office/drawing/2014/main" id="{07D50EC2-F4CB-4820-BB37-26BCE7AEC5D8}"/>
              </a:ext>
            </a:extLst>
          </p:cNvPr>
          <p:cNvGrpSpPr/>
          <p:nvPr/>
        </p:nvGrpSpPr>
        <p:grpSpPr>
          <a:xfrm>
            <a:off x="1000124" y="2384958"/>
            <a:ext cx="2356204" cy="1367187"/>
            <a:chOff x="0" y="1429214"/>
            <a:chExt cx="5045782" cy="1367187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2494862C-B135-476B-99F4-8A1E8A83CE0D}"/>
                </a:ext>
              </a:extLst>
            </p:cNvPr>
            <p:cNvSpPr/>
            <p:nvPr/>
          </p:nvSpPr>
          <p:spPr>
            <a:xfrm>
              <a:off x="0" y="1429214"/>
              <a:ext cx="5045782" cy="1367187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文字方塊 7">
              <a:extLst>
                <a:ext uri="{FF2B5EF4-FFF2-40B4-BE49-F238E27FC236}">
                  <a16:creationId xmlns="" xmlns:a16="http://schemas.microsoft.com/office/drawing/2014/main" id="{26603C0C-E9A3-4F0F-B108-4DCA4685F5A5}"/>
                </a:ext>
              </a:extLst>
            </p:cNvPr>
            <p:cNvSpPr txBox="1"/>
            <p:nvPr/>
          </p:nvSpPr>
          <p:spPr>
            <a:xfrm>
              <a:off x="0" y="1429214"/>
              <a:ext cx="5045782" cy="13671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TW" altLang="en-US" sz="2400" kern="1200" dirty="0">
                  <a:latin typeface="FZYouXian-Z09" panose="03000509000000000000" pitchFamily="65" charset="-122"/>
                  <a:ea typeface="FZYouXian-Z09" panose="03000509000000000000" pitchFamily="65" charset="-122"/>
                </a:rPr>
                <a:t>影響層面有限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zh-TW" altLang="en-US" sz="2400" kern="1200" dirty="0">
                  <a:latin typeface="FZYouXian-Z09" panose="03000509000000000000" pitchFamily="65" charset="-122"/>
                  <a:ea typeface="FZYouXian-Z09" panose="03000509000000000000" pitchFamily="65" charset="-122"/>
                </a:rPr>
                <a:t>缺乏穩定經費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="" xmlns:a16="http://schemas.microsoft.com/office/drawing/2014/main" id="{27BBE050-EC01-44AE-8D47-03C4DBEDD936}"/>
              </a:ext>
            </a:extLst>
          </p:cNvPr>
          <p:cNvGrpSpPr/>
          <p:nvPr/>
        </p:nvGrpSpPr>
        <p:grpSpPr>
          <a:xfrm>
            <a:off x="8046498" y="5407129"/>
            <a:ext cx="4029610" cy="924615"/>
            <a:chOff x="3774459" y="4206701"/>
            <a:chExt cx="4029610" cy="924615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6F8C0463-7203-4646-A8C5-0C0D30EC40AA}"/>
                </a:ext>
              </a:extLst>
            </p:cNvPr>
            <p:cNvSpPr/>
            <p:nvPr/>
          </p:nvSpPr>
          <p:spPr>
            <a:xfrm>
              <a:off x="3774459" y="4206701"/>
              <a:ext cx="4029610" cy="92461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文字方塊 10">
              <a:extLst>
                <a:ext uri="{FF2B5EF4-FFF2-40B4-BE49-F238E27FC236}">
                  <a16:creationId xmlns="" xmlns:a16="http://schemas.microsoft.com/office/drawing/2014/main" id="{9BE64268-F7EA-47E8-9F82-FC06EEC5328B}"/>
                </a:ext>
              </a:extLst>
            </p:cNvPr>
            <p:cNvSpPr txBox="1"/>
            <p:nvPr/>
          </p:nvSpPr>
          <p:spPr>
            <a:xfrm>
              <a:off x="3774459" y="4206701"/>
              <a:ext cx="4029610" cy="9246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zh-TW" altLang="en-US" sz="2400" kern="1200" dirty="0">
                  <a:latin typeface="FZYouXian-Z09" panose="03000509000000000000" pitchFamily="65" charset="-122"/>
                  <a:ea typeface="FZYouXian-Z09" panose="03000509000000000000" pitchFamily="65" charset="-122"/>
                </a:rPr>
                <a:t>遊說各大學辦理工作</a:t>
              </a:r>
            </a:p>
            <a:p>
              <a:pPr marL="228600" lvl="1" indent="-228600" algn="l" defTabSz="10668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 typeface="Arial" panose="020B0604020202020204" pitchFamily="34" charset="0"/>
                <a:buChar char="•"/>
              </a:pPr>
              <a:r>
                <a:rPr lang="zh-TW" altLang="en-US" sz="2400" kern="1200" dirty="0">
                  <a:latin typeface="FZYouXian-Z09" panose="03000509000000000000" pitchFamily="65" charset="-122"/>
                  <a:ea typeface="FZYouXian-Z09" panose="03000509000000000000" pitchFamily="65" charset="-122"/>
                </a:rPr>
                <a:t>遊說政府成立專責小組</a:t>
              </a:r>
            </a:p>
          </p:txBody>
        </p:sp>
      </p:grp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022DE228-6A53-4C55-9FAA-03B627E2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8108" y="6331744"/>
            <a:ext cx="508000" cy="389731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41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242733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52863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具體成效與目標規劃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9ADD39D8-D49E-42BE-B77B-F21194C9330A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52863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長期：遊說政府設立專責小組 </a:t>
            </a:r>
          </a:p>
        </p:txBody>
      </p:sp>
      <p:sp>
        <p:nvSpPr>
          <p:cNvPr id="4" name="・訪問 張智瑋先生 內容：…">
            <a:extLst>
              <a:ext uri="{FF2B5EF4-FFF2-40B4-BE49-F238E27FC236}">
                <a16:creationId xmlns="" xmlns:a16="http://schemas.microsoft.com/office/drawing/2014/main" id="{601911AE-6DD1-4356-98E0-8B160FA8412A}"/>
              </a:ext>
            </a:extLst>
          </p:cNvPr>
          <p:cNvSpPr txBox="1"/>
          <p:nvPr/>
        </p:nvSpPr>
        <p:spPr>
          <a:xfrm>
            <a:off x="1381125" y="2832563"/>
            <a:ext cx="4495800" cy="23126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8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模型參考</a:t>
            </a:r>
            <a:endParaRPr lang="en-US" altLang="zh-TW" sz="28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marL="342900" indent="-342900" defTabSz="457200">
              <a:lnSpc>
                <a:spcPct val="150000"/>
              </a:lnSpc>
              <a:buFont typeface="Arial" panose="020B0604020202020204" pitchFamily="34" charset="0"/>
              <a:buChar char="•"/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dirty="0">
                <a:solidFill>
                  <a:srgbClr val="434343"/>
                </a:solidFill>
                <a:latin typeface="FZYouXian-Z09" panose="03000509000000000000" pitchFamily="65" charset="-122"/>
                <a:ea typeface="FZYouXian-Z09" panose="03000509000000000000" pitchFamily="65" charset="-122"/>
                <a:cs typeface="Helvetica"/>
              </a:rPr>
              <a:t>「智慧財產權校園深耕宣導計畫」</a:t>
            </a:r>
            <a:endParaRPr lang="en-US" altLang="zh-TW" sz="2000" dirty="0">
              <a:solidFill>
                <a:srgbClr val="434343"/>
              </a:solidFill>
              <a:latin typeface="FZYouXian-Z09" panose="03000509000000000000" pitchFamily="65" charset="-122"/>
              <a:ea typeface="FZYouXian-Z09" panose="03000509000000000000" pitchFamily="65" charset="-122"/>
              <a:cs typeface="Helvetica"/>
            </a:endParaRPr>
          </a:p>
          <a:p>
            <a:pPr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800" dirty="0">
                <a:solidFill>
                  <a:srgbClr val="434343"/>
                </a:solidFill>
                <a:latin typeface="FZLanTingHei-H-GBK" panose="02000000000000000000" pitchFamily="2" charset="-122"/>
                <a:ea typeface="FZLanTingHei-H-GBK" panose="02000000000000000000" pitchFamily="2" charset="-122"/>
                <a:cs typeface="Helvetica"/>
                <a:sym typeface="Helvetica"/>
              </a:rPr>
              <a:t>主辦單位</a:t>
            </a:r>
            <a:endParaRPr lang="en-US" altLang="zh-TW" sz="2800" dirty="0">
              <a:solidFill>
                <a:srgbClr val="434343"/>
              </a:solidFill>
              <a:latin typeface="FZLanTingHei-H-GBK" panose="02000000000000000000" pitchFamily="2" charset="-122"/>
              <a:ea typeface="FZLanTingHei-H-GBK" panose="02000000000000000000" pitchFamily="2" charset="-122"/>
              <a:cs typeface="Helvetica"/>
              <a:sym typeface="Helvetica"/>
            </a:endParaRPr>
          </a:p>
          <a:p>
            <a:pPr marL="342900" indent="-342900" defTabSz="457200">
              <a:lnSpc>
                <a:spcPct val="150000"/>
              </a:lnSpc>
              <a:buFont typeface="Arial" panose="020B0604020202020204" pitchFamily="34" charset="0"/>
              <a:buChar char="•"/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dirty="0">
                <a:solidFill>
                  <a:srgbClr val="434343"/>
                </a:solidFill>
                <a:latin typeface="FZYouXian-Z09" panose="03000509000000000000" pitchFamily="65" charset="-122"/>
                <a:ea typeface="FZYouXian-Z09" panose="03000509000000000000" pitchFamily="65" charset="-122"/>
                <a:cs typeface="Helvetica"/>
              </a:rPr>
              <a:t>經濟部智慧財產局</a:t>
            </a:r>
            <a:endParaRPr lang="en-US" altLang="zh-TW" sz="2000" dirty="0">
              <a:solidFill>
                <a:srgbClr val="434343"/>
              </a:solidFill>
              <a:latin typeface="FZYouXian-Z09" panose="03000509000000000000" pitchFamily="65" charset="-122"/>
              <a:ea typeface="FZYouXian-Z09" panose="03000509000000000000" pitchFamily="65" charset="-122"/>
              <a:cs typeface="Helvetica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910056F6-7E53-443C-9A71-CF11C33C78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342" y="542925"/>
            <a:ext cx="4109508" cy="5820530"/>
          </a:xfrm>
          <a:prstGeom prst="rect">
            <a:avLst/>
          </a:prstGeom>
        </p:spPr>
      </p:pic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93CFDC59-6D75-4952-93D0-A54BCADF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9700" y="6363455"/>
            <a:ext cx="622300" cy="358020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42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838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52863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具體成效與目標規劃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9BED98BB-420F-45C2-89F2-B90F4D232C39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52863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長期：遊說政府設立專責小組 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DCEF5C7B-11D7-45AC-8269-1FB0C568C0A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26" r="16691"/>
          <a:stretch/>
        </p:blipFill>
        <p:spPr>
          <a:xfrm>
            <a:off x="922868" y="2469357"/>
            <a:ext cx="4631266" cy="3421728"/>
          </a:xfrm>
          <a:prstGeom prst="rect">
            <a:avLst/>
          </a:prstGeom>
        </p:spPr>
      </p:pic>
      <p:sp>
        <p:nvSpPr>
          <p:cNvPr id="5" name="・訪問 張智瑋先生 內容：…">
            <a:extLst>
              <a:ext uri="{FF2B5EF4-FFF2-40B4-BE49-F238E27FC236}">
                <a16:creationId xmlns="" xmlns:a16="http://schemas.microsoft.com/office/drawing/2014/main" id="{86585160-029D-4991-B001-00CADED7C1C0}"/>
              </a:ext>
            </a:extLst>
          </p:cNvPr>
          <p:cNvSpPr txBox="1"/>
          <p:nvPr/>
        </p:nvSpPr>
        <p:spPr>
          <a:xfrm>
            <a:off x="6637868" y="3279310"/>
            <a:ext cx="4495800" cy="1666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800" dirty="0" err="1">
                <a:latin typeface="FZLanTingHei-H-GBK" panose="02000000000000000000" pitchFamily="2" charset="-122"/>
                <a:ea typeface="FZLanTingHei-H-GBK" panose="02000000000000000000" pitchFamily="2" charset="-122"/>
              </a:rPr>
              <a:t>訪問</a:t>
            </a:r>
            <a:r>
              <a:rPr lang="zh-TW" altLang="en-US" sz="28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對象：張志瑋先生</a:t>
            </a:r>
            <a:endParaRPr lang="en-US" altLang="zh-TW" sz="28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marL="342900" indent="-342900" algn="l" defTabSz="457200">
              <a:lnSpc>
                <a:spcPct val="150000"/>
              </a:lnSpc>
              <a:buFont typeface="Arial" panose="020B0604020202020204" pitchFamily="34" charset="0"/>
              <a:buChar char="•"/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立法委員江啟臣助理</a:t>
            </a:r>
            <a:endParaRPr lang="en-US" altLang="zh-TW" sz="2000" dirty="0">
              <a:latin typeface="FZYouXian-Z09" panose="03000509000000000000" pitchFamily="65" charset="-122"/>
              <a:ea typeface="FZYouXian-Z09" panose="03000509000000000000" pitchFamily="65" charset="-122"/>
              <a:cs typeface="Times"/>
              <a:sym typeface="Times"/>
            </a:endParaRPr>
          </a:p>
          <a:p>
            <a:pPr marL="342900" indent="-342900" algn="l" defTabSz="457200">
              <a:lnSpc>
                <a:spcPct val="150000"/>
              </a:lnSpc>
              <a:buFont typeface="Arial" panose="020B0604020202020204" pitchFamily="34" charset="0"/>
              <a:buChar char="•"/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zh-TW" altLang="en-US" sz="2000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行政院青年署學生會輔導推薦導師</a:t>
            </a:r>
            <a:endParaRPr sz="2000" dirty="0">
              <a:latin typeface="FZYouXian-Z09" panose="03000509000000000000" pitchFamily="65" charset="-122"/>
              <a:ea typeface="FZYouXian-Z09" panose="03000509000000000000" pitchFamily="65" charset="-122"/>
              <a:cs typeface="Times"/>
              <a:sym typeface="Times"/>
            </a:endParaRP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F90BE30F-7E11-444B-BA94-52A2BE4C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9700" y="6375400"/>
            <a:ext cx="520700" cy="3460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43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05189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2F9A31C2-3C1D-49B8-B402-E703404FA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50" y="542925"/>
            <a:ext cx="5286375" cy="823913"/>
          </a:xfrm>
        </p:spPr>
        <p:txBody>
          <a:bodyPr>
            <a:normAutofit/>
          </a:bodyPr>
          <a:lstStyle/>
          <a:p>
            <a:pPr algn="dist"/>
            <a:r>
              <a:rPr lang="zh-TW" altLang="en-US" sz="36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具體成效與目標規劃</a:t>
            </a:r>
          </a:p>
        </p:txBody>
      </p:sp>
      <p:sp>
        <p:nvSpPr>
          <p:cNvPr id="3" name="標題 1">
            <a:extLst>
              <a:ext uri="{FF2B5EF4-FFF2-40B4-BE49-F238E27FC236}">
                <a16:creationId xmlns="" xmlns:a16="http://schemas.microsoft.com/office/drawing/2014/main" id="{50EBB4A7-402A-47DD-875B-A06D366992CB}"/>
              </a:ext>
            </a:extLst>
          </p:cNvPr>
          <p:cNvSpPr txBox="1">
            <a:spLocks/>
          </p:cNvSpPr>
          <p:nvPr/>
        </p:nvSpPr>
        <p:spPr>
          <a:xfrm>
            <a:off x="590550" y="1300163"/>
            <a:ext cx="5286375" cy="4119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2000" b="1" dirty="0">
                <a:latin typeface="FZYouXian-Z09" panose="03000509000000000000" pitchFamily="65" charset="-122"/>
                <a:ea typeface="FZYouXian-Z09" panose="03000509000000000000" pitchFamily="65" charset="-122"/>
              </a:rPr>
              <a:t>長期：遊說政府設立專責小組 </a:t>
            </a:r>
          </a:p>
        </p:txBody>
      </p:sp>
      <p:sp>
        <p:nvSpPr>
          <p:cNvPr id="4" name="・訪問 張智瑋先生 內容：…">
            <a:extLst>
              <a:ext uri="{FF2B5EF4-FFF2-40B4-BE49-F238E27FC236}">
                <a16:creationId xmlns="" xmlns:a16="http://schemas.microsoft.com/office/drawing/2014/main" id="{94A197A7-A22C-4A35-A792-D431CACF2CE1}"/>
              </a:ext>
            </a:extLst>
          </p:cNvPr>
          <p:cNvSpPr txBox="1"/>
          <p:nvPr/>
        </p:nvSpPr>
        <p:spPr>
          <a:xfrm>
            <a:off x="6510867" y="2463229"/>
            <a:ext cx="4495800" cy="30513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 algn="l" defTabSz="457200">
              <a:lnSpc>
                <a:spcPct val="150000"/>
              </a:lnSpc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800" dirty="0" err="1">
                <a:latin typeface="FZLanTingHei-H-GBK" panose="02000000000000000000" pitchFamily="2" charset="-122"/>
                <a:ea typeface="FZLanTingHei-H-GBK" panose="02000000000000000000" pitchFamily="2" charset="-122"/>
              </a:rPr>
              <a:t>訪問內容</a:t>
            </a:r>
            <a:endParaRPr lang="en-US" altLang="zh-TW" sz="2800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  <a:p>
            <a:pPr marL="342900" indent="-342900" algn="l" defTabSz="457200">
              <a:lnSpc>
                <a:spcPct val="150000"/>
              </a:lnSpc>
              <a:buFont typeface="Arial" panose="020B0604020202020204" pitchFamily="34" charset="0"/>
              <a:buChar char="•"/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dirty="0" err="1">
                <a:latin typeface="FZYouXian-Z09" panose="03000509000000000000" pitchFamily="65" charset="-122"/>
                <a:ea typeface="FZYouXian-Z09" panose="03000509000000000000" pitchFamily="65" charset="-122"/>
              </a:rPr>
              <a:t>本案可行性應無問題</a:t>
            </a:r>
            <a:endParaRPr lang="en-US" altLang="zh-TW" sz="2000" dirty="0">
              <a:latin typeface="FZYouXian-Z09" panose="03000509000000000000" pitchFamily="65" charset="-122"/>
              <a:ea typeface="FZYouXian-Z09" panose="03000509000000000000" pitchFamily="65" charset="-122"/>
              <a:cs typeface="Times"/>
              <a:sym typeface="Times"/>
            </a:endParaRPr>
          </a:p>
          <a:p>
            <a:pPr marL="342900" indent="-342900" algn="l" defTabSz="457200">
              <a:lnSpc>
                <a:spcPct val="150000"/>
              </a:lnSpc>
              <a:buFont typeface="Arial" panose="020B0604020202020204" pitchFamily="34" charset="0"/>
              <a:buChar char="•"/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dirty="0" err="1">
                <a:latin typeface="FZYouXian-Z09" panose="03000509000000000000" pitchFamily="65" charset="-122"/>
                <a:ea typeface="FZYouXian-Z09" panose="03000509000000000000" pitchFamily="65" charset="-122"/>
              </a:rPr>
              <a:t>本案主管單位應該是教育部高教司或技職司</a:t>
            </a:r>
            <a:endParaRPr lang="en-US" altLang="zh-TW" sz="2000" dirty="0">
              <a:latin typeface="FZYouXian-Z09" panose="03000509000000000000" pitchFamily="65" charset="-122"/>
              <a:ea typeface="FZYouXian-Z09" panose="03000509000000000000" pitchFamily="65" charset="-122"/>
              <a:cs typeface="Times"/>
              <a:sym typeface="Times"/>
            </a:endParaRPr>
          </a:p>
          <a:p>
            <a:pPr marL="342900" indent="-342900" algn="l" defTabSz="457200">
              <a:lnSpc>
                <a:spcPct val="150000"/>
              </a:lnSpc>
              <a:buFont typeface="Arial" panose="020B0604020202020204" pitchFamily="34" charset="0"/>
              <a:buChar char="•"/>
              <a:defRPr sz="6000">
                <a:solidFill>
                  <a:srgbClr val="434343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2000" dirty="0" err="1">
                <a:latin typeface="FZYouXian-Z09" panose="03000509000000000000" pitchFamily="65" charset="-122"/>
                <a:ea typeface="FZYouXian-Z09" panose="03000509000000000000" pitchFamily="65" charset="-122"/>
              </a:rPr>
              <a:t>工作坊可能會有代表性不足的疑慮→增加量化資料</a:t>
            </a:r>
            <a:endParaRPr sz="2000" dirty="0">
              <a:latin typeface="FZYouXian-Z09" panose="03000509000000000000" pitchFamily="65" charset="-122"/>
              <a:ea typeface="FZYouXian-Z09" panose="03000509000000000000" pitchFamily="65" charset="-122"/>
              <a:cs typeface="Times"/>
              <a:sym typeface="Times"/>
            </a:endParaRPr>
          </a:p>
        </p:txBody>
      </p:sp>
      <p:sp>
        <p:nvSpPr>
          <p:cNvPr id="5" name="橢圓 4">
            <a:extLst>
              <a:ext uri="{FF2B5EF4-FFF2-40B4-BE49-F238E27FC236}">
                <a16:creationId xmlns="" xmlns:a16="http://schemas.microsoft.com/office/drawing/2014/main" id="{1546A2DB-1783-41F1-A4F6-CF84DFB5D19D}"/>
              </a:ext>
            </a:extLst>
          </p:cNvPr>
          <p:cNvSpPr/>
          <p:nvPr/>
        </p:nvSpPr>
        <p:spPr>
          <a:xfrm>
            <a:off x="1497519" y="2252685"/>
            <a:ext cx="3472436" cy="347243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>
            <a:extLst>
              <a:ext uri="{FF2B5EF4-FFF2-40B4-BE49-F238E27FC236}">
                <a16:creationId xmlns="" xmlns:a16="http://schemas.microsoft.com/office/drawing/2014/main" id="{F4E08CC3-EBA0-43E2-A474-1ECD0E99E1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30" y="2772075"/>
            <a:ext cx="2671813" cy="2671813"/>
          </a:xfrm>
          <a:prstGeom prst="rect">
            <a:avLst/>
          </a:prstGeom>
        </p:spPr>
      </p:pic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B4087CB7-32F5-428D-8487-A78416F61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31600" y="6426200"/>
            <a:ext cx="546100" cy="307975"/>
          </a:xfrm>
        </p:spPr>
        <p:txBody>
          <a:bodyPr vert="horz" lIns="91440" tIns="45720" rIns="91440" bIns="45720" rtlCol="0" anchor="ctr"/>
          <a:lstStyle/>
          <a:p>
            <a:pPr algn="ctr"/>
            <a:fld id="{729E1452-D1AF-48D2-99D2-76B4F1767AC7}" type="slidenum">
              <a:rPr lang="zh-TW" altLang="en-US" sz="1600" b="1">
                <a:latin typeface="FZLanTingHei-H-GBK" panose="02000000000000000000" pitchFamily="2" charset="-122"/>
                <a:ea typeface="FZLanTingHei-H-GBK" panose="02000000000000000000" pitchFamily="2" charset="-122"/>
              </a:rPr>
              <a:pPr algn="ctr"/>
              <a:t>44</a:t>
            </a:fld>
            <a:endParaRPr lang="zh-TW" altLang="en-US" sz="1600" b="1" dirty="0">
              <a:latin typeface="FZLanTingHei-H-GBK" panose="02000000000000000000" pitchFamily="2" charset="-122"/>
              <a:ea typeface="FZLanTingHei-H-GBK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9635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="" xmlns:a16="http://schemas.microsoft.com/office/drawing/2014/main" id="{38BFEEE5-0EB3-4ECB-B37A-D29BCA7E8A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04" y="-428016"/>
            <a:ext cx="12477607" cy="702815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C341D577-BE5E-4A1B-B3EA-6BEBC07BA161}"/>
              </a:ext>
            </a:extLst>
          </p:cNvPr>
          <p:cNvSpPr/>
          <p:nvPr/>
        </p:nvSpPr>
        <p:spPr>
          <a:xfrm>
            <a:off x="0" y="5155660"/>
            <a:ext cx="12192000" cy="17023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標題 1">
            <a:extLst>
              <a:ext uri="{FF2B5EF4-FFF2-40B4-BE49-F238E27FC236}">
                <a16:creationId xmlns="" xmlns:a16="http://schemas.microsoft.com/office/drawing/2014/main" id="{9AF31992-A6AA-4FEF-A312-9DF43ACDDBBA}"/>
              </a:ext>
            </a:extLst>
          </p:cNvPr>
          <p:cNvSpPr txBox="1">
            <a:spLocks/>
          </p:cNvSpPr>
          <p:nvPr/>
        </p:nvSpPr>
        <p:spPr>
          <a:xfrm>
            <a:off x="3452813" y="5776227"/>
            <a:ext cx="5286375" cy="82391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dist"/>
            <a:r>
              <a:rPr lang="zh-TW" altLang="en-US" sz="4800" dirty="0">
                <a:latin typeface="FZLanTingHei-H-GBK" panose="02000000000000000000" pitchFamily="2" charset="-122"/>
                <a:ea typeface="FZLanTingHei-H-GBK" panose="02000000000000000000" pitchFamily="2" charset="-122"/>
              </a:rPr>
              <a:t>謝謝大家</a:t>
            </a:r>
          </a:p>
        </p:txBody>
      </p:sp>
    </p:spTree>
    <p:extLst>
      <p:ext uri="{BB962C8B-B14F-4D97-AF65-F5344CB8AC3E}">
        <p14:creationId xmlns:p14="http://schemas.microsoft.com/office/powerpoint/2010/main" val="4110436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884</Words>
  <Application>Microsoft Office PowerPoint</Application>
  <PresentationFormat>寬螢幕</PresentationFormat>
  <Paragraphs>289</Paragraphs>
  <Slides>45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45</vt:i4>
      </vt:variant>
    </vt:vector>
  </HeadingPairs>
  <TitlesOfParts>
    <vt:vector size="56" baseType="lpstr">
      <vt:lpstr>新細明體</vt:lpstr>
      <vt:lpstr>Arial</vt:lpstr>
      <vt:lpstr>Times</vt:lpstr>
      <vt:lpstr>Calibri Light</vt:lpstr>
      <vt:lpstr>PingFang TC Semibold</vt:lpstr>
      <vt:lpstr>FZYouXian-Z09</vt:lpstr>
      <vt:lpstr>Helvetica</vt:lpstr>
      <vt:lpstr>FZLanTingHei-H-GBK</vt:lpstr>
      <vt:lpstr>Calibri</vt:lpstr>
      <vt:lpstr>Aachen BT</vt:lpstr>
      <vt:lpstr>Office 佈景主題</vt:lpstr>
      <vt:lpstr>理律盃 公民行動方案</vt:lpstr>
      <vt:lpstr>大綱</vt:lpstr>
      <vt:lpstr>PowerPoint 簡報</vt:lpstr>
      <vt:lpstr>整合學習定義</vt:lpstr>
      <vt:lpstr>選定問題</vt:lpstr>
      <vt:lpstr>問題分析</vt:lpstr>
      <vt:lpstr>問題分析</vt:lpstr>
      <vt:lpstr>問題分析</vt:lpstr>
      <vt:lpstr>小結</vt:lpstr>
      <vt:lpstr>PowerPoint 簡報</vt:lpstr>
      <vt:lpstr>國內可行政策</vt:lpstr>
      <vt:lpstr>國內可行政策</vt:lpstr>
      <vt:lpstr>國內可行政策</vt:lpstr>
      <vt:lpstr>國內可行政策</vt:lpstr>
      <vt:lpstr>國外可行政策</vt:lpstr>
      <vt:lpstr>國內外可行政策</vt:lpstr>
      <vt:lpstr>國內外可行政策</vt:lpstr>
      <vt:lpstr>PowerPoint 簡報</vt:lpstr>
      <vt:lpstr>解決方案</vt:lpstr>
      <vt:lpstr>解決方案</vt:lpstr>
      <vt:lpstr>宣傳</vt:lpstr>
      <vt:lpstr>活動流程</vt:lpstr>
      <vt:lpstr>活動流程</vt:lpstr>
      <vt:lpstr>活動流程</vt:lpstr>
      <vt:lpstr>活動流程</vt:lpstr>
      <vt:lpstr>活動流程</vt:lpstr>
      <vt:lpstr>解決方案</vt:lpstr>
      <vt:lpstr>解決方案</vt:lpstr>
      <vt:lpstr>前測樣本分析</vt:lpstr>
      <vt:lpstr>前測樣本分析</vt:lpstr>
      <vt:lpstr>前測樣本分析</vt:lpstr>
      <vt:lpstr>前測樣本分析</vt:lpstr>
      <vt:lpstr>前後樣本比較分析</vt:lpstr>
      <vt:lpstr>前後樣本比較分析</vt:lpstr>
      <vt:lpstr>後測：推論統計</vt:lpstr>
      <vt:lpstr>後測：推論統計</vt:lpstr>
      <vt:lpstr>是否還想再來？</vt:lpstr>
      <vt:lpstr>解決方案</vt:lpstr>
      <vt:lpstr>具體成效與目標規劃</vt:lpstr>
      <vt:lpstr>具體成效與目標規劃</vt:lpstr>
      <vt:lpstr>具體成效與目標規劃</vt:lpstr>
      <vt:lpstr>具體成效與目標規劃</vt:lpstr>
      <vt:lpstr>具體成效與目標規劃</vt:lpstr>
      <vt:lpstr>具體成效與目標規劃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甭甭</dc:creator>
  <cp:lastModifiedBy>Custmer-01</cp:lastModifiedBy>
  <cp:revision>333</cp:revision>
  <dcterms:created xsi:type="dcterms:W3CDTF">2019-05-09T23:30:31Z</dcterms:created>
  <dcterms:modified xsi:type="dcterms:W3CDTF">2019-05-10T05:48:49Z</dcterms:modified>
</cp:coreProperties>
</file>