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39"/>
  </p:notesMasterIdLst>
  <p:sldIdLst>
    <p:sldId id="275" r:id="rId2"/>
    <p:sldId id="276" r:id="rId3"/>
    <p:sldId id="277" r:id="rId4"/>
    <p:sldId id="284" r:id="rId5"/>
    <p:sldId id="285" r:id="rId6"/>
    <p:sldId id="287" r:id="rId7"/>
    <p:sldId id="315" r:id="rId8"/>
    <p:sldId id="278" r:id="rId9"/>
    <p:sldId id="288" r:id="rId10"/>
    <p:sldId id="289" r:id="rId11"/>
    <p:sldId id="299" r:id="rId12"/>
    <p:sldId id="279" r:id="rId13"/>
    <p:sldId id="303" r:id="rId14"/>
    <p:sldId id="316" r:id="rId15"/>
    <p:sldId id="290" r:id="rId16"/>
    <p:sldId id="291" r:id="rId17"/>
    <p:sldId id="302" r:id="rId18"/>
    <p:sldId id="306" r:id="rId19"/>
    <p:sldId id="300" r:id="rId20"/>
    <p:sldId id="301" r:id="rId21"/>
    <p:sldId id="307" r:id="rId22"/>
    <p:sldId id="318" r:id="rId23"/>
    <p:sldId id="292" r:id="rId24"/>
    <p:sldId id="319" r:id="rId25"/>
    <p:sldId id="321" r:id="rId26"/>
    <p:sldId id="294" r:id="rId27"/>
    <p:sldId id="281" r:id="rId28"/>
    <p:sldId id="310" r:id="rId29"/>
    <p:sldId id="295" r:id="rId30"/>
    <p:sldId id="304" r:id="rId31"/>
    <p:sldId id="309" r:id="rId32"/>
    <p:sldId id="305" r:id="rId33"/>
    <p:sldId id="311" r:id="rId34"/>
    <p:sldId id="308" r:id="rId35"/>
    <p:sldId id="312" r:id="rId36"/>
    <p:sldId id="297" r:id="rId37"/>
    <p:sldId id="314" r:id="rId3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libri Light" panose="020F0302020204030204" pitchFamily="34" charset="0"/>
      <p:regular r:id="rId44"/>
      <p:italic r:id="rId45"/>
    </p:embeddedFont>
    <p:embeddedFont>
      <p:font typeface="SentyTang" panose="02000500000000000000" pitchFamily="2" charset="-120"/>
      <p:regular r:id="rId46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5" userDrawn="1">
          <p15:clr>
            <a:srgbClr val="A4A3A4"/>
          </p15:clr>
        </p15:guide>
        <p15:guide id="2" pos="1202" userDrawn="1">
          <p15:clr>
            <a:srgbClr val="A4A3A4"/>
          </p15:clr>
        </p15:guide>
        <p15:guide id="3" pos="5602" userDrawn="1">
          <p15:clr>
            <a:srgbClr val="A4A3A4"/>
          </p15:clr>
        </p15:guide>
        <p15:guide id="5" orient="horz" pos="31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B34"/>
    <a:srgbClr val="FFD53B"/>
    <a:srgbClr val="F6F4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深色樣式 2 - 輔色 5/輔色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720" y="72"/>
      </p:cViewPr>
      <p:guideLst>
        <p:guide orient="horz" pos="55"/>
        <p:guide pos="1202"/>
        <p:guide pos="5602"/>
        <p:guide orient="horz" pos="31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C3E2DC-03D8-4DAE-9C50-44325E6EFED2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106B2EEC-141A-450E-A60F-3E37609919F9}">
      <dgm:prSet phldrT="[文字]"/>
      <dgm:spPr/>
      <dgm:t>
        <a:bodyPr vert="vert"/>
        <a:lstStyle/>
        <a:p>
          <a:r>
            <a:rPr lang="en-US" altLang="zh-TW" dirty="0">
              <a:latin typeface="SentyTang" panose="02000500000000000000" pitchFamily="2" charset="-120"/>
              <a:ea typeface="SentyTang" panose="02000500000000000000" pitchFamily="2" charset="-120"/>
            </a:rPr>
            <a:t>AI</a:t>
          </a:r>
          <a:r>
            <a:rPr lang="zh-TW" altLang="en-US" dirty="0">
              <a:latin typeface="SentyTang" panose="02000500000000000000" pitchFamily="2" charset="-120"/>
              <a:ea typeface="SentyTang" panose="02000500000000000000" pitchFamily="2" charset="-120"/>
            </a:rPr>
            <a:t>素養</a:t>
          </a:r>
        </a:p>
      </dgm:t>
    </dgm:pt>
    <dgm:pt modelId="{AE451290-59D6-46F1-8312-1594A213F3C7}" type="parTrans" cxnId="{7B7F2208-89A6-498F-B55D-578825A3D417}">
      <dgm:prSet/>
      <dgm:spPr/>
      <dgm:t>
        <a:bodyPr/>
        <a:lstStyle/>
        <a:p>
          <a:endParaRPr lang="zh-TW" altLang="en-US"/>
        </a:p>
      </dgm:t>
    </dgm:pt>
    <dgm:pt modelId="{B8C227D1-5BB3-4B45-B17B-E80CE9DA6F77}" type="sibTrans" cxnId="{7B7F2208-89A6-498F-B55D-578825A3D417}">
      <dgm:prSet/>
      <dgm:spPr/>
      <dgm:t>
        <a:bodyPr/>
        <a:lstStyle/>
        <a:p>
          <a:endParaRPr lang="zh-TW" altLang="en-US"/>
        </a:p>
      </dgm:t>
    </dgm:pt>
    <dgm:pt modelId="{ABAC08E3-1340-4FD8-9D3B-DE7F5E61DC57}">
      <dgm:prSet phldrT="[文字]" custT="1"/>
      <dgm:spPr/>
      <dgm:t>
        <a:bodyPr/>
        <a:lstStyle/>
        <a:p>
          <a:r>
            <a:rPr lang="zh-TW" altLang="en-US" sz="3600" dirty="0">
              <a:latin typeface="SentyTang" panose="02000500000000000000" pitchFamily="2" charset="-120"/>
              <a:ea typeface="SentyTang" panose="02000500000000000000" pitchFamily="2" charset="-120"/>
            </a:rPr>
            <a:t>跨領域能力整合</a:t>
          </a:r>
        </a:p>
      </dgm:t>
    </dgm:pt>
    <dgm:pt modelId="{AA939B1D-4998-4006-92AB-9F0B715D9469}" type="parTrans" cxnId="{5CC51020-FF6F-44C3-ADE8-4F2794A23CBF}">
      <dgm:prSet/>
      <dgm:spPr/>
      <dgm:t>
        <a:bodyPr/>
        <a:lstStyle/>
        <a:p>
          <a:endParaRPr lang="zh-TW" altLang="en-US"/>
        </a:p>
      </dgm:t>
    </dgm:pt>
    <dgm:pt modelId="{70454932-DCAF-4063-982B-90E1E8558642}" type="sibTrans" cxnId="{5CC51020-FF6F-44C3-ADE8-4F2794A23CBF}">
      <dgm:prSet/>
      <dgm:spPr/>
      <dgm:t>
        <a:bodyPr/>
        <a:lstStyle/>
        <a:p>
          <a:endParaRPr lang="zh-TW" altLang="en-US"/>
        </a:p>
      </dgm:t>
    </dgm:pt>
    <dgm:pt modelId="{6CA28D3A-870D-4466-AAEB-E2C2CE1EA8FB}">
      <dgm:prSet custT="1"/>
      <dgm:spPr/>
      <dgm:t>
        <a:bodyPr/>
        <a:lstStyle/>
        <a:p>
          <a:r>
            <a:rPr lang="zh-TW" altLang="en-US" sz="3600" dirty="0">
              <a:latin typeface="SentyTang" panose="02000500000000000000" pitchFamily="2" charset="-120"/>
              <a:ea typeface="SentyTang" panose="02000500000000000000" pitchFamily="2" charset="-120"/>
            </a:rPr>
            <a:t>貼近人性</a:t>
          </a:r>
        </a:p>
      </dgm:t>
    </dgm:pt>
    <dgm:pt modelId="{A5114E4E-CAD2-4C1D-952C-2970F9DC54C1}" type="parTrans" cxnId="{3089FD0C-4067-4CD6-A02E-1E2D9B0DF443}">
      <dgm:prSet/>
      <dgm:spPr/>
      <dgm:t>
        <a:bodyPr/>
        <a:lstStyle/>
        <a:p>
          <a:endParaRPr lang="zh-TW" altLang="en-US"/>
        </a:p>
      </dgm:t>
    </dgm:pt>
    <dgm:pt modelId="{F561A8DF-32DF-41E6-9A75-EDCEDDFDAC05}" type="sibTrans" cxnId="{3089FD0C-4067-4CD6-A02E-1E2D9B0DF443}">
      <dgm:prSet/>
      <dgm:spPr/>
      <dgm:t>
        <a:bodyPr/>
        <a:lstStyle/>
        <a:p>
          <a:endParaRPr lang="zh-TW" altLang="en-US"/>
        </a:p>
      </dgm:t>
    </dgm:pt>
    <dgm:pt modelId="{DB102929-836C-4F97-8A80-23E3D4E84857}">
      <dgm:prSet custT="1"/>
      <dgm:spPr/>
      <dgm:t>
        <a:bodyPr/>
        <a:lstStyle/>
        <a:p>
          <a:r>
            <a:rPr lang="zh-TW" altLang="en-US" sz="3600" dirty="0">
              <a:latin typeface="SentyTang" panose="02000500000000000000" pitchFamily="2" charset="-120"/>
              <a:ea typeface="SentyTang" panose="02000500000000000000" pitchFamily="2" charset="-120"/>
            </a:rPr>
            <a:t>翻轉思維，改變學習模式</a:t>
          </a:r>
        </a:p>
      </dgm:t>
    </dgm:pt>
    <dgm:pt modelId="{8BCBCF04-CC76-48E5-BF4B-D693D5B6CF90}" type="sibTrans" cxnId="{B6C1661A-1E57-49A5-9B8D-4B5C95C7D20D}">
      <dgm:prSet/>
      <dgm:spPr/>
      <dgm:t>
        <a:bodyPr/>
        <a:lstStyle/>
        <a:p>
          <a:endParaRPr lang="zh-TW" altLang="en-US"/>
        </a:p>
      </dgm:t>
    </dgm:pt>
    <dgm:pt modelId="{27268825-910E-498F-B6DC-4AA250AACA98}" type="parTrans" cxnId="{B6C1661A-1E57-49A5-9B8D-4B5C95C7D20D}">
      <dgm:prSet/>
      <dgm:spPr/>
      <dgm:t>
        <a:bodyPr/>
        <a:lstStyle/>
        <a:p>
          <a:endParaRPr lang="zh-TW" altLang="en-US"/>
        </a:p>
      </dgm:t>
    </dgm:pt>
    <dgm:pt modelId="{D43CC0AB-64E3-4AA7-8E7E-1409DB2E6E19}" type="pres">
      <dgm:prSet presAssocID="{A0C3E2DC-03D8-4DAE-9C50-44325E6EFED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956E892-206B-48BB-93F5-9718DBF0D328}" type="pres">
      <dgm:prSet presAssocID="{106B2EEC-141A-450E-A60F-3E37609919F9}" presName="root1" presStyleCnt="0"/>
      <dgm:spPr/>
    </dgm:pt>
    <dgm:pt modelId="{B8BCC0CB-72D0-40C8-879A-03E5A94E3E19}" type="pres">
      <dgm:prSet presAssocID="{106B2EEC-141A-450E-A60F-3E37609919F9}" presName="LevelOneTextNode" presStyleLbl="node0" presStyleIdx="0" presStyleCnt="1" custScaleY="83647">
        <dgm:presLayoutVars>
          <dgm:chPref val="3"/>
        </dgm:presLayoutVars>
      </dgm:prSet>
      <dgm:spPr/>
    </dgm:pt>
    <dgm:pt modelId="{BFA8FD15-23C4-45E6-9E62-BA963131EB06}" type="pres">
      <dgm:prSet presAssocID="{106B2EEC-141A-450E-A60F-3E37609919F9}" presName="level2hierChild" presStyleCnt="0"/>
      <dgm:spPr/>
    </dgm:pt>
    <dgm:pt modelId="{2EA7EF23-BA99-4B6F-9FD2-93922EF11CBC}" type="pres">
      <dgm:prSet presAssocID="{A5114E4E-CAD2-4C1D-952C-2970F9DC54C1}" presName="conn2-1" presStyleLbl="parChTrans1D2" presStyleIdx="0" presStyleCnt="3"/>
      <dgm:spPr/>
    </dgm:pt>
    <dgm:pt modelId="{D0AFD135-C5DF-47EB-849D-887D001B4FCE}" type="pres">
      <dgm:prSet presAssocID="{A5114E4E-CAD2-4C1D-952C-2970F9DC54C1}" presName="connTx" presStyleLbl="parChTrans1D2" presStyleIdx="0" presStyleCnt="3"/>
      <dgm:spPr/>
    </dgm:pt>
    <dgm:pt modelId="{80751546-30C9-4E02-82D4-E7A779BF397F}" type="pres">
      <dgm:prSet presAssocID="{6CA28D3A-870D-4466-AAEB-E2C2CE1EA8FB}" presName="root2" presStyleCnt="0"/>
      <dgm:spPr/>
    </dgm:pt>
    <dgm:pt modelId="{2E60A377-8830-437F-A24F-4E25245A145B}" type="pres">
      <dgm:prSet presAssocID="{6CA28D3A-870D-4466-AAEB-E2C2CE1EA8FB}" presName="LevelTwoTextNode" presStyleLbl="node2" presStyleIdx="0" presStyleCnt="3" custScaleX="83811">
        <dgm:presLayoutVars>
          <dgm:chPref val="3"/>
        </dgm:presLayoutVars>
      </dgm:prSet>
      <dgm:spPr/>
    </dgm:pt>
    <dgm:pt modelId="{99A93E9A-1760-4818-897A-9435596B664E}" type="pres">
      <dgm:prSet presAssocID="{6CA28D3A-870D-4466-AAEB-E2C2CE1EA8FB}" presName="level3hierChild" presStyleCnt="0"/>
      <dgm:spPr/>
    </dgm:pt>
    <dgm:pt modelId="{E4CF2E79-3027-41EA-8BE8-0812D6850A56}" type="pres">
      <dgm:prSet presAssocID="{27268825-910E-498F-B6DC-4AA250AACA98}" presName="conn2-1" presStyleLbl="parChTrans1D2" presStyleIdx="1" presStyleCnt="3"/>
      <dgm:spPr/>
    </dgm:pt>
    <dgm:pt modelId="{FD056F1B-DC54-4FE8-A8EB-2C19D65FE6B8}" type="pres">
      <dgm:prSet presAssocID="{27268825-910E-498F-B6DC-4AA250AACA98}" presName="connTx" presStyleLbl="parChTrans1D2" presStyleIdx="1" presStyleCnt="3"/>
      <dgm:spPr/>
    </dgm:pt>
    <dgm:pt modelId="{5A43A137-D366-4124-9D61-6B0E40954C30}" type="pres">
      <dgm:prSet presAssocID="{DB102929-836C-4F97-8A80-23E3D4E84857}" presName="root2" presStyleCnt="0"/>
      <dgm:spPr/>
    </dgm:pt>
    <dgm:pt modelId="{8423DE54-85E6-40D3-A18F-C2745E40E32A}" type="pres">
      <dgm:prSet presAssocID="{DB102929-836C-4F97-8A80-23E3D4E84857}" presName="LevelTwoTextNode" presStyleLbl="node2" presStyleIdx="1" presStyleCnt="3" custScaleX="214216">
        <dgm:presLayoutVars>
          <dgm:chPref val="3"/>
        </dgm:presLayoutVars>
      </dgm:prSet>
      <dgm:spPr/>
    </dgm:pt>
    <dgm:pt modelId="{EB527E38-A90D-4429-8520-BC74A1EB5828}" type="pres">
      <dgm:prSet presAssocID="{DB102929-836C-4F97-8A80-23E3D4E84857}" presName="level3hierChild" presStyleCnt="0"/>
      <dgm:spPr/>
    </dgm:pt>
    <dgm:pt modelId="{FE15A8CD-4A13-4D94-995A-99551698B714}" type="pres">
      <dgm:prSet presAssocID="{AA939B1D-4998-4006-92AB-9F0B715D9469}" presName="conn2-1" presStyleLbl="parChTrans1D2" presStyleIdx="2" presStyleCnt="3"/>
      <dgm:spPr/>
    </dgm:pt>
    <dgm:pt modelId="{93B714A4-1D1C-4249-B087-F0D0A7DCC98A}" type="pres">
      <dgm:prSet presAssocID="{AA939B1D-4998-4006-92AB-9F0B715D9469}" presName="connTx" presStyleLbl="parChTrans1D2" presStyleIdx="2" presStyleCnt="3"/>
      <dgm:spPr/>
    </dgm:pt>
    <dgm:pt modelId="{5C04C2B6-2B3E-4740-A0E6-E9A93C5CC420}" type="pres">
      <dgm:prSet presAssocID="{ABAC08E3-1340-4FD8-9D3B-DE7F5E61DC57}" presName="root2" presStyleCnt="0"/>
      <dgm:spPr/>
    </dgm:pt>
    <dgm:pt modelId="{F4E17A0B-BE84-4195-B6F5-651042CC8F47}" type="pres">
      <dgm:prSet presAssocID="{ABAC08E3-1340-4FD8-9D3B-DE7F5E61DC57}" presName="LevelTwoTextNode" presStyleLbl="node2" presStyleIdx="2" presStyleCnt="3" custScaleX="142640">
        <dgm:presLayoutVars>
          <dgm:chPref val="3"/>
        </dgm:presLayoutVars>
      </dgm:prSet>
      <dgm:spPr/>
    </dgm:pt>
    <dgm:pt modelId="{27B15CCB-3521-4111-9A3C-DFA5E2BE18F4}" type="pres">
      <dgm:prSet presAssocID="{ABAC08E3-1340-4FD8-9D3B-DE7F5E61DC57}" presName="level3hierChild" presStyleCnt="0"/>
      <dgm:spPr/>
    </dgm:pt>
  </dgm:ptLst>
  <dgm:cxnLst>
    <dgm:cxn modelId="{7B7F2208-89A6-498F-B55D-578825A3D417}" srcId="{A0C3E2DC-03D8-4DAE-9C50-44325E6EFED2}" destId="{106B2EEC-141A-450E-A60F-3E37609919F9}" srcOrd="0" destOrd="0" parTransId="{AE451290-59D6-46F1-8312-1594A213F3C7}" sibTransId="{B8C227D1-5BB3-4B45-B17B-E80CE9DA6F77}"/>
    <dgm:cxn modelId="{3089FD0C-4067-4CD6-A02E-1E2D9B0DF443}" srcId="{106B2EEC-141A-450E-A60F-3E37609919F9}" destId="{6CA28D3A-870D-4466-AAEB-E2C2CE1EA8FB}" srcOrd="0" destOrd="0" parTransId="{A5114E4E-CAD2-4C1D-952C-2970F9DC54C1}" sibTransId="{F561A8DF-32DF-41E6-9A75-EDCEDDFDAC05}"/>
    <dgm:cxn modelId="{B6C1661A-1E57-49A5-9B8D-4B5C95C7D20D}" srcId="{106B2EEC-141A-450E-A60F-3E37609919F9}" destId="{DB102929-836C-4F97-8A80-23E3D4E84857}" srcOrd="1" destOrd="0" parTransId="{27268825-910E-498F-B6DC-4AA250AACA98}" sibTransId="{8BCBCF04-CC76-48E5-BF4B-D693D5B6CF90}"/>
    <dgm:cxn modelId="{5CC51020-FF6F-44C3-ADE8-4F2794A23CBF}" srcId="{106B2EEC-141A-450E-A60F-3E37609919F9}" destId="{ABAC08E3-1340-4FD8-9D3B-DE7F5E61DC57}" srcOrd="2" destOrd="0" parTransId="{AA939B1D-4998-4006-92AB-9F0B715D9469}" sibTransId="{70454932-DCAF-4063-982B-90E1E8558642}"/>
    <dgm:cxn modelId="{37EB4C40-36D1-46E5-9295-8FF9E96BA9A4}" type="presOf" srcId="{A0C3E2DC-03D8-4DAE-9C50-44325E6EFED2}" destId="{D43CC0AB-64E3-4AA7-8E7E-1409DB2E6E19}" srcOrd="0" destOrd="0" presId="urn:microsoft.com/office/officeart/2008/layout/HorizontalMultiLevelHierarchy"/>
    <dgm:cxn modelId="{570C3272-BBC7-4453-80DB-1D7D0A842493}" type="presOf" srcId="{AA939B1D-4998-4006-92AB-9F0B715D9469}" destId="{93B714A4-1D1C-4249-B087-F0D0A7DCC98A}" srcOrd="1" destOrd="0" presId="urn:microsoft.com/office/officeart/2008/layout/HorizontalMultiLevelHierarchy"/>
    <dgm:cxn modelId="{CC3AE07A-0898-46BD-B508-E98FA8765B7F}" type="presOf" srcId="{DB102929-836C-4F97-8A80-23E3D4E84857}" destId="{8423DE54-85E6-40D3-A18F-C2745E40E32A}" srcOrd="0" destOrd="0" presId="urn:microsoft.com/office/officeart/2008/layout/HorizontalMultiLevelHierarchy"/>
    <dgm:cxn modelId="{F10EE685-B41F-426F-A420-8322BB6FA57C}" type="presOf" srcId="{A5114E4E-CAD2-4C1D-952C-2970F9DC54C1}" destId="{D0AFD135-C5DF-47EB-849D-887D001B4FCE}" srcOrd="1" destOrd="0" presId="urn:microsoft.com/office/officeart/2008/layout/HorizontalMultiLevelHierarchy"/>
    <dgm:cxn modelId="{95D7C08F-4FC2-4F1F-B4A9-26C4CAFAB413}" type="presOf" srcId="{AA939B1D-4998-4006-92AB-9F0B715D9469}" destId="{FE15A8CD-4A13-4D94-995A-99551698B714}" srcOrd="0" destOrd="0" presId="urn:microsoft.com/office/officeart/2008/layout/HorizontalMultiLevelHierarchy"/>
    <dgm:cxn modelId="{CC3F7B91-60C3-4BE8-870B-8E39ECA36F63}" type="presOf" srcId="{ABAC08E3-1340-4FD8-9D3B-DE7F5E61DC57}" destId="{F4E17A0B-BE84-4195-B6F5-651042CC8F47}" srcOrd="0" destOrd="0" presId="urn:microsoft.com/office/officeart/2008/layout/HorizontalMultiLevelHierarchy"/>
    <dgm:cxn modelId="{B3D43694-CBAE-4433-8BBE-BEC0513AF2E7}" type="presOf" srcId="{27268825-910E-498F-B6DC-4AA250AACA98}" destId="{FD056F1B-DC54-4FE8-A8EB-2C19D65FE6B8}" srcOrd="1" destOrd="0" presId="urn:microsoft.com/office/officeart/2008/layout/HorizontalMultiLevelHierarchy"/>
    <dgm:cxn modelId="{5BBAC2A7-ADA8-400B-90DB-AA3381CC7ED0}" type="presOf" srcId="{A5114E4E-CAD2-4C1D-952C-2970F9DC54C1}" destId="{2EA7EF23-BA99-4B6F-9FD2-93922EF11CBC}" srcOrd="0" destOrd="0" presId="urn:microsoft.com/office/officeart/2008/layout/HorizontalMultiLevelHierarchy"/>
    <dgm:cxn modelId="{885989AD-8110-44F0-966D-A69B1EDC6464}" type="presOf" srcId="{106B2EEC-141A-450E-A60F-3E37609919F9}" destId="{B8BCC0CB-72D0-40C8-879A-03E5A94E3E19}" srcOrd="0" destOrd="0" presId="urn:microsoft.com/office/officeart/2008/layout/HorizontalMultiLevelHierarchy"/>
    <dgm:cxn modelId="{5838FBAF-D0AC-4DB7-9030-9AA7A2B46AEC}" type="presOf" srcId="{6CA28D3A-870D-4466-AAEB-E2C2CE1EA8FB}" destId="{2E60A377-8830-437F-A24F-4E25245A145B}" srcOrd="0" destOrd="0" presId="urn:microsoft.com/office/officeart/2008/layout/HorizontalMultiLevelHierarchy"/>
    <dgm:cxn modelId="{357D84EA-445F-4F22-BED4-1705FFF17D5F}" type="presOf" srcId="{27268825-910E-498F-B6DC-4AA250AACA98}" destId="{E4CF2E79-3027-41EA-8BE8-0812D6850A56}" srcOrd="0" destOrd="0" presId="urn:microsoft.com/office/officeart/2008/layout/HorizontalMultiLevelHierarchy"/>
    <dgm:cxn modelId="{ADFC5FCE-3DCB-48E2-8165-6EF05F88BAE6}" type="presParOf" srcId="{D43CC0AB-64E3-4AA7-8E7E-1409DB2E6E19}" destId="{6956E892-206B-48BB-93F5-9718DBF0D328}" srcOrd="0" destOrd="0" presId="urn:microsoft.com/office/officeart/2008/layout/HorizontalMultiLevelHierarchy"/>
    <dgm:cxn modelId="{CA32005E-A09D-4112-B36D-8EC3E678F3FD}" type="presParOf" srcId="{6956E892-206B-48BB-93F5-9718DBF0D328}" destId="{B8BCC0CB-72D0-40C8-879A-03E5A94E3E19}" srcOrd="0" destOrd="0" presId="urn:microsoft.com/office/officeart/2008/layout/HorizontalMultiLevelHierarchy"/>
    <dgm:cxn modelId="{4F844FF2-5430-4EC8-A502-D0CA3410A338}" type="presParOf" srcId="{6956E892-206B-48BB-93F5-9718DBF0D328}" destId="{BFA8FD15-23C4-45E6-9E62-BA963131EB06}" srcOrd="1" destOrd="0" presId="urn:microsoft.com/office/officeart/2008/layout/HorizontalMultiLevelHierarchy"/>
    <dgm:cxn modelId="{472D9B8C-79D6-4915-A587-0227F623B898}" type="presParOf" srcId="{BFA8FD15-23C4-45E6-9E62-BA963131EB06}" destId="{2EA7EF23-BA99-4B6F-9FD2-93922EF11CBC}" srcOrd="0" destOrd="0" presId="urn:microsoft.com/office/officeart/2008/layout/HorizontalMultiLevelHierarchy"/>
    <dgm:cxn modelId="{135FD85C-C49B-4C83-97CE-CDAECD9B280C}" type="presParOf" srcId="{2EA7EF23-BA99-4B6F-9FD2-93922EF11CBC}" destId="{D0AFD135-C5DF-47EB-849D-887D001B4FCE}" srcOrd="0" destOrd="0" presId="urn:microsoft.com/office/officeart/2008/layout/HorizontalMultiLevelHierarchy"/>
    <dgm:cxn modelId="{86758B1C-4536-46F5-A643-54B6340959CF}" type="presParOf" srcId="{BFA8FD15-23C4-45E6-9E62-BA963131EB06}" destId="{80751546-30C9-4E02-82D4-E7A779BF397F}" srcOrd="1" destOrd="0" presId="urn:microsoft.com/office/officeart/2008/layout/HorizontalMultiLevelHierarchy"/>
    <dgm:cxn modelId="{02221C71-8B6A-4BAA-A081-D8043C275622}" type="presParOf" srcId="{80751546-30C9-4E02-82D4-E7A779BF397F}" destId="{2E60A377-8830-437F-A24F-4E25245A145B}" srcOrd="0" destOrd="0" presId="urn:microsoft.com/office/officeart/2008/layout/HorizontalMultiLevelHierarchy"/>
    <dgm:cxn modelId="{486F3143-190A-40B5-9C22-F6DD69B59C84}" type="presParOf" srcId="{80751546-30C9-4E02-82D4-E7A779BF397F}" destId="{99A93E9A-1760-4818-897A-9435596B664E}" srcOrd="1" destOrd="0" presId="urn:microsoft.com/office/officeart/2008/layout/HorizontalMultiLevelHierarchy"/>
    <dgm:cxn modelId="{0D4E8C59-859F-48FC-BC89-264C6D1430EF}" type="presParOf" srcId="{BFA8FD15-23C4-45E6-9E62-BA963131EB06}" destId="{E4CF2E79-3027-41EA-8BE8-0812D6850A56}" srcOrd="2" destOrd="0" presId="urn:microsoft.com/office/officeart/2008/layout/HorizontalMultiLevelHierarchy"/>
    <dgm:cxn modelId="{8E552A63-DB2B-433F-8D9D-B1C33B2A4F32}" type="presParOf" srcId="{E4CF2E79-3027-41EA-8BE8-0812D6850A56}" destId="{FD056F1B-DC54-4FE8-A8EB-2C19D65FE6B8}" srcOrd="0" destOrd="0" presId="urn:microsoft.com/office/officeart/2008/layout/HorizontalMultiLevelHierarchy"/>
    <dgm:cxn modelId="{CD01D8F8-73BA-4CA0-A42E-CE8E076F1496}" type="presParOf" srcId="{BFA8FD15-23C4-45E6-9E62-BA963131EB06}" destId="{5A43A137-D366-4124-9D61-6B0E40954C30}" srcOrd="3" destOrd="0" presId="urn:microsoft.com/office/officeart/2008/layout/HorizontalMultiLevelHierarchy"/>
    <dgm:cxn modelId="{252E938C-A118-4B7E-9FF3-2D8F4A671BEA}" type="presParOf" srcId="{5A43A137-D366-4124-9D61-6B0E40954C30}" destId="{8423DE54-85E6-40D3-A18F-C2745E40E32A}" srcOrd="0" destOrd="0" presId="urn:microsoft.com/office/officeart/2008/layout/HorizontalMultiLevelHierarchy"/>
    <dgm:cxn modelId="{2FF13DF8-6A0C-4D68-92DD-50C0E2F976FB}" type="presParOf" srcId="{5A43A137-D366-4124-9D61-6B0E40954C30}" destId="{EB527E38-A90D-4429-8520-BC74A1EB5828}" srcOrd="1" destOrd="0" presId="urn:microsoft.com/office/officeart/2008/layout/HorizontalMultiLevelHierarchy"/>
    <dgm:cxn modelId="{6FA507E3-CFA6-4FD1-A245-D567FE0CEB09}" type="presParOf" srcId="{BFA8FD15-23C4-45E6-9E62-BA963131EB06}" destId="{FE15A8CD-4A13-4D94-995A-99551698B714}" srcOrd="4" destOrd="0" presId="urn:microsoft.com/office/officeart/2008/layout/HorizontalMultiLevelHierarchy"/>
    <dgm:cxn modelId="{F475CBA6-B7A1-4FB3-93B0-645827599A82}" type="presParOf" srcId="{FE15A8CD-4A13-4D94-995A-99551698B714}" destId="{93B714A4-1D1C-4249-B087-F0D0A7DCC98A}" srcOrd="0" destOrd="0" presId="urn:microsoft.com/office/officeart/2008/layout/HorizontalMultiLevelHierarchy"/>
    <dgm:cxn modelId="{C75E97DD-B091-43A5-BC8E-1F3F6D8B429B}" type="presParOf" srcId="{BFA8FD15-23C4-45E6-9E62-BA963131EB06}" destId="{5C04C2B6-2B3E-4740-A0E6-E9A93C5CC420}" srcOrd="5" destOrd="0" presId="urn:microsoft.com/office/officeart/2008/layout/HorizontalMultiLevelHierarchy"/>
    <dgm:cxn modelId="{6201094C-C827-40CB-A02D-5C4612CD8B74}" type="presParOf" srcId="{5C04C2B6-2B3E-4740-A0E6-E9A93C5CC420}" destId="{F4E17A0B-BE84-4195-B6F5-651042CC8F47}" srcOrd="0" destOrd="0" presId="urn:microsoft.com/office/officeart/2008/layout/HorizontalMultiLevelHierarchy"/>
    <dgm:cxn modelId="{839D477B-FC5E-4FE5-A7EC-A556AA4B002F}" type="presParOf" srcId="{5C04C2B6-2B3E-4740-A0E6-E9A93C5CC420}" destId="{27B15CCB-3521-4111-9A3C-DFA5E2BE18F4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15A8CD-4A13-4D94-995A-99551698B714}">
      <dsp:nvSpPr>
        <dsp:cNvPr id="0" name=""/>
        <dsp:cNvSpPr/>
      </dsp:nvSpPr>
      <dsp:spPr>
        <a:xfrm>
          <a:off x="816210" y="1773623"/>
          <a:ext cx="441265" cy="8408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0632" y="0"/>
              </a:lnTo>
              <a:lnTo>
                <a:pt x="220632" y="840826"/>
              </a:lnTo>
              <a:lnTo>
                <a:pt x="441265" y="84082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1013103" y="2170296"/>
        <a:ext cx="47479" cy="47479"/>
      </dsp:txXfrm>
    </dsp:sp>
    <dsp:sp modelId="{E4CF2E79-3027-41EA-8BE8-0812D6850A56}">
      <dsp:nvSpPr>
        <dsp:cNvPr id="0" name=""/>
        <dsp:cNvSpPr/>
      </dsp:nvSpPr>
      <dsp:spPr>
        <a:xfrm>
          <a:off x="816210" y="1727902"/>
          <a:ext cx="4412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1265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1025811" y="1762591"/>
        <a:ext cx="22063" cy="22063"/>
      </dsp:txXfrm>
    </dsp:sp>
    <dsp:sp modelId="{2EA7EF23-BA99-4B6F-9FD2-93922EF11CBC}">
      <dsp:nvSpPr>
        <dsp:cNvPr id="0" name=""/>
        <dsp:cNvSpPr/>
      </dsp:nvSpPr>
      <dsp:spPr>
        <a:xfrm>
          <a:off x="816210" y="932796"/>
          <a:ext cx="441265" cy="840826"/>
        </a:xfrm>
        <a:custGeom>
          <a:avLst/>
          <a:gdLst/>
          <a:ahLst/>
          <a:cxnLst/>
          <a:rect l="0" t="0" r="0" b="0"/>
          <a:pathLst>
            <a:path>
              <a:moveTo>
                <a:pt x="0" y="840826"/>
              </a:moveTo>
              <a:lnTo>
                <a:pt x="220632" y="840826"/>
              </a:lnTo>
              <a:lnTo>
                <a:pt x="220632" y="0"/>
              </a:lnTo>
              <a:lnTo>
                <a:pt x="441265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500" kern="1200"/>
        </a:p>
      </dsp:txBody>
      <dsp:txXfrm>
        <a:off x="1013103" y="1329470"/>
        <a:ext cx="47479" cy="47479"/>
      </dsp:txXfrm>
    </dsp:sp>
    <dsp:sp modelId="{B8BCC0CB-72D0-40C8-879A-03E5A94E3E19}">
      <dsp:nvSpPr>
        <dsp:cNvPr id="0" name=""/>
        <dsp:cNvSpPr/>
      </dsp:nvSpPr>
      <dsp:spPr>
        <a:xfrm rot="16200000">
          <a:off x="-1000806" y="1437292"/>
          <a:ext cx="2961372" cy="67266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34290" tIns="34290" rIns="34290" bIns="3429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5400" kern="1200" dirty="0">
              <a:latin typeface="SentyTang" panose="02000500000000000000" pitchFamily="2" charset="-120"/>
              <a:ea typeface="SentyTang" panose="02000500000000000000" pitchFamily="2" charset="-120"/>
            </a:rPr>
            <a:t>AI</a:t>
          </a:r>
          <a:r>
            <a:rPr lang="zh-TW" altLang="en-US" sz="5400" kern="1200" dirty="0">
              <a:latin typeface="SentyTang" panose="02000500000000000000" pitchFamily="2" charset="-120"/>
              <a:ea typeface="SentyTang" panose="02000500000000000000" pitchFamily="2" charset="-120"/>
            </a:rPr>
            <a:t>素養</a:t>
          </a:r>
        </a:p>
      </dsp:txBody>
      <dsp:txXfrm>
        <a:off x="-1000806" y="1437292"/>
        <a:ext cx="2961372" cy="672661"/>
      </dsp:txXfrm>
    </dsp:sp>
    <dsp:sp modelId="{2E60A377-8830-437F-A24F-4E25245A145B}">
      <dsp:nvSpPr>
        <dsp:cNvPr id="0" name=""/>
        <dsp:cNvSpPr/>
      </dsp:nvSpPr>
      <dsp:spPr>
        <a:xfrm>
          <a:off x="1257475" y="596466"/>
          <a:ext cx="1849145" cy="67266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kern="1200" dirty="0">
              <a:latin typeface="SentyTang" panose="02000500000000000000" pitchFamily="2" charset="-120"/>
              <a:ea typeface="SentyTang" panose="02000500000000000000" pitchFamily="2" charset="-120"/>
            </a:rPr>
            <a:t>貼近人性</a:t>
          </a:r>
        </a:p>
      </dsp:txBody>
      <dsp:txXfrm>
        <a:off x="1257475" y="596466"/>
        <a:ext cx="1849145" cy="672661"/>
      </dsp:txXfrm>
    </dsp:sp>
    <dsp:sp modelId="{8423DE54-85E6-40D3-A18F-C2745E40E32A}">
      <dsp:nvSpPr>
        <dsp:cNvPr id="0" name=""/>
        <dsp:cNvSpPr/>
      </dsp:nvSpPr>
      <dsp:spPr>
        <a:xfrm>
          <a:off x="1257475" y="1437292"/>
          <a:ext cx="4726307" cy="67266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kern="1200" dirty="0">
              <a:latin typeface="SentyTang" panose="02000500000000000000" pitchFamily="2" charset="-120"/>
              <a:ea typeface="SentyTang" panose="02000500000000000000" pitchFamily="2" charset="-120"/>
            </a:rPr>
            <a:t>翻轉思維，改變學習模式</a:t>
          </a:r>
        </a:p>
      </dsp:txBody>
      <dsp:txXfrm>
        <a:off x="1257475" y="1437292"/>
        <a:ext cx="4726307" cy="672661"/>
      </dsp:txXfrm>
    </dsp:sp>
    <dsp:sp modelId="{F4E17A0B-BE84-4195-B6F5-651042CC8F47}">
      <dsp:nvSpPr>
        <dsp:cNvPr id="0" name=""/>
        <dsp:cNvSpPr/>
      </dsp:nvSpPr>
      <dsp:spPr>
        <a:xfrm>
          <a:off x="1257475" y="2278118"/>
          <a:ext cx="3147106" cy="67266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3600" kern="1200" dirty="0">
              <a:latin typeface="SentyTang" panose="02000500000000000000" pitchFamily="2" charset="-120"/>
              <a:ea typeface="SentyTang" panose="02000500000000000000" pitchFamily="2" charset="-120"/>
            </a:rPr>
            <a:t>跨領域能力整合</a:t>
          </a:r>
        </a:p>
      </dsp:txBody>
      <dsp:txXfrm>
        <a:off x="1257475" y="2278118"/>
        <a:ext cx="3147106" cy="672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59322-6C85-4127-9E81-7F8BF0D70E1A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A76D6-C0AA-410F-9DDC-526F0CB07C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184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2FCF50-3C2B-439D-ACA3-2FD3367F5851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247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2FCF50-3C2B-439D-ACA3-2FD3367F5851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CEFF940-8976-4FD3-B6C0-C5119E122C3C}"/>
              </a:ext>
            </a:extLst>
          </p:cNvPr>
          <p:cNvSpPr/>
          <p:nvPr userDrawn="1"/>
        </p:nvSpPr>
        <p:spPr>
          <a:xfrm>
            <a:off x="178308" y="249174"/>
            <a:ext cx="8787384" cy="464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7808C2C-12D8-49E5-A767-E2D2FD52F0C8}"/>
              </a:ext>
            </a:extLst>
          </p:cNvPr>
          <p:cNvCxnSpPr>
            <a:cxnSpLocks/>
          </p:cNvCxnSpPr>
          <p:nvPr userDrawn="1"/>
        </p:nvCxnSpPr>
        <p:spPr>
          <a:xfrm>
            <a:off x="388823" y="407418"/>
            <a:ext cx="0" cy="5495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id="{2A1F05D5-6AF2-485F-90D3-0D200AD3D2C8}"/>
              </a:ext>
            </a:extLst>
          </p:cNvPr>
          <p:cNvGrpSpPr/>
          <p:nvPr userDrawn="1"/>
        </p:nvGrpSpPr>
        <p:grpSpPr>
          <a:xfrm>
            <a:off x="7904665" y="61196"/>
            <a:ext cx="692443" cy="692443"/>
            <a:chOff x="3963053" y="796069"/>
            <a:chExt cx="1445741" cy="1445741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67B22CB-8808-414D-A143-BD5ED12B2D12}"/>
                </a:ext>
              </a:extLst>
            </p:cNvPr>
            <p:cNvSpPr/>
            <p:nvPr/>
          </p:nvSpPr>
          <p:spPr>
            <a:xfrm>
              <a:off x="3963053" y="796069"/>
              <a:ext cx="1445741" cy="14457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微软雅黑"/>
                <a:cs typeface="+mn-cs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6A7779CB-C061-4F57-9C73-4B712E01C6D3}"/>
                </a:ext>
              </a:extLst>
            </p:cNvPr>
            <p:cNvGrpSpPr/>
            <p:nvPr/>
          </p:nvGrpSpPr>
          <p:grpSpPr>
            <a:xfrm>
              <a:off x="4188168" y="1149945"/>
              <a:ext cx="995510" cy="868332"/>
              <a:chOff x="4675188" y="2882900"/>
              <a:chExt cx="360362" cy="314325"/>
            </a:xfrm>
            <a:solidFill>
              <a:schemeClr val="bg1"/>
            </a:solidFill>
          </p:grpSpPr>
          <p:sp>
            <p:nvSpPr>
              <p:cNvPr id="10" name="AutoShape 43">
                <a:extLst>
                  <a:ext uri="{FF2B5EF4-FFF2-40B4-BE49-F238E27FC236}">
                    <a16:creationId xmlns:a16="http://schemas.microsoft.com/office/drawing/2014/main" id="{A4EBCCF3-1011-4C4E-AC09-1FD950859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5188" y="2882900"/>
                <a:ext cx="360362" cy="2571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/>
                  <a:cs typeface="+mn-cs"/>
                  <a:sym typeface="Gill Sans" charset="0"/>
                </a:endParaRPr>
              </a:p>
            </p:txBody>
          </p:sp>
          <p:sp>
            <p:nvSpPr>
              <p:cNvPr id="11" name="AutoShape 44">
                <a:extLst>
                  <a:ext uri="{FF2B5EF4-FFF2-40B4-BE49-F238E27FC236}">
                    <a16:creationId xmlns:a16="http://schemas.microsoft.com/office/drawing/2014/main" id="{5DEEC6ED-5F8A-497E-87B3-5EC42B6EF4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0625" y="2994025"/>
                <a:ext cx="22225" cy="1238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/>
                  <a:cs typeface="+mn-cs"/>
                  <a:sym typeface="Gill Sans" charset="0"/>
                </a:endParaRPr>
              </a:p>
            </p:txBody>
          </p:sp>
          <p:sp>
            <p:nvSpPr>
              <p:cNvPr id="12" name="AutoShape 45">
                <a:extLst>
                  <a:ext uri="{FF2B5EF4-FFF2-40B4-BE49-F238E27FC236}">
                    <a16:creationId xmlns:a16="http://schemas.microsoft.com/office/drawing/2014/main" id="{EBCBDC78-519F-4DCF-9701-737C2E2998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9513" y="3128963"/>
                <a:ext cx="46037" cy="6826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8600" rtl="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/>
                  <a:cs typeface="+mn-cs"/>
                  <a:sym typeface="Gill Sans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522346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682FCF50-3C2B-439D-ACA3-2FD3367F5851}"/>
              </a:ext>
            </a:extLst>
          </p:cNvPr>
          <p:cNvSpPr/>
          <p:nvPr userDrawn="1"/>
        </p:nvSpPr>
        <p:spPr>
          <a:xfrm>
            <a:off x="0" y="0"/>
            <a:ext cx="4572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CEFF940-8976-4FD3-B6C0-C5119E122C3C}"/>
              </a:ext>
            </a:extLst>
          </p:cNvPr>
          <p:cNvSpPr/>
          <p:nvPr userDrawn="1"/>
        </p:nvSpPr>
        <p:spPr>
          <a:xfrm>
            <a:off x="178308" y="249174"/>
            <a:ext cx="8787384" cy="46451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676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5906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>
                <a:latin typeface="SentyTang" panose="02000500000000000000" pitchFamily="2" charset="-120"/>
                <a:ea typeface="SentyTang" panose="02000500000000000000" pitchFamily="2" charset="-120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49F7-5D90-411E-B63D-8723CE855B03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465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49F7-5D90-411E-B63D-8723CE855B03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40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49F7-5D90-411E-B63D-8723CE855B03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22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49F7-5D90-411E-B63D-8723CE855B03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3326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49F7-5D90-411E-B63D-8723CE855B03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4200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49F7-5D90-411E-B63D-8723CE855B03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456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49F7-5D90-411E-B63D-8723CE855B03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739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49F7-5D90-411E-B63D-8723CE855B03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7290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449F7-5D90-411E-B63D-8723CE855B03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48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1449F7-5D90-411E-B63D-8723CE855B03}" type="datetimeFigureOut">
              <a:rPr lang="zh-CN" altLang="en-US" smtClean="0"/>
              <a:t>2020/4/26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8D03BD-8273-4B2F-9BD5-C1C4F37ADDE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337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2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SentyTang" panose="02000500000000000000" pitchFamily="2" charset="-120"/>
          <a:ea typeface="SentyTang" panose="02000500000000000000" pitchFamily="2" charset="-120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SentyTang" panose="02000500000000000000" pitchFamily="2" charset="-120"/>
          <a:ea typeface="SentyTang" panose="02000500000000000000" pitchFamily="2" charset="-120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ntyTang" panose="02000500000000000000" pitchFamily="2" charset="-120"/>
          <a:ea typeface="SentyTang" panose="02000500000000000000" pitchFamily="2" charset="-120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SentyTang" panose="02000500000000000000" pitchFamily="2" charset="-120"/>
          <a:ea typeface="SentyTang" panose="02000500000000000000" pitchFamily="2" charset="-120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ntyTang" panose="02000500000000000000" pitchFamily="2" charset="-120"/>
          <a:ea typeface="SentyTang" panose="02000500000000000000" pitchFamily="2" charset="-120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SentyTang" panose="02000500000000000000" pitchFamily="2" charset="-120"/>
          <a:ea typeface="SentyTang" panose="02000500000000000000" pitchFamily="2" charset="-120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2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5" Type="http://schemas.microsoft.com/office/2007/relationships/hdphoto" Target="../media/hdphoto5.wdp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5" Type="http://schemas.microsoft.com/office/2007/relationships/hdphoto" Target="../media/hdphoto7.wdp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7.png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C75A8A-E966-49CE-9E74-DD63B4CFAB77}"/>
              </a:ext>
            </a:extLst>
          </p:cNvPr>
          <p:cNvSpPr/>
          <p:nvPr/>
        </p:nvSpPr>
        <p:spPr>
          <a:xfrm>
            <a:off x="548640" y="522351"/>
            <a:ext cx="8046720" cy="409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椭圆 14">
            <a:extLst>
              <a:ext uri="{FF2B5EF4-FFF2-40B4-BE49-F238E27FC236}">
                <a16:creationId xmlns:a16="http://schemas.microsoft.com/office/drawing/2014/main" id="{FDF62170-2ECA-4ED1-87BA-3CE99361A5E7}"/>
              </a:ext>
            </a:extLst>
          </p:cNvPr>
          <p:cNvSpPr/>
          <p:nvPr/>
        </p:nvSpPr>
        <p:spPr>
          <a:xfrm>
            <a:off x="3315722" y="1119461"/>
            <a:ext cx="2521527" cy="1445741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" name="文本框 10">
            <a:extLst>
              <a:ext uri="{FF2B5EF4-FFF2-40B4-BE49-F238E27FC236}">
                <a16:creationId xmlns:a16="http://schemas.microsoft.com/office/drawing/2014/main" id="{EE097527-BC14-4726-B020-46B608E67C55}"/>
              </a:ext>
            </a:extLst>
          </p:cNvPr>
          <p:cNvSpPr txBox="1"/>
          <p:nvPr/>
        </p:nvSpPr>
        <p:spPr>
          <a:xfrm>
            <a:off x="2041499" y="3033302"/>
            <a:ext cx="5287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4800" dirty="0">
                <a:solidFill>
                  <a:srgbClr val="002060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</a:rPr>
              <a:t>理律盃公民行動競賽</a:t>
            </a:r>
            <a:endParaRPr lang="zh-CN" altLang="en-US" sz="4800" dirty="0">
              <a:solidFill>
                <a:srgbClr val="002060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SentyTang" panose="02000500000000000000" pitchFamily="2" charset="-120"/>
              <a:ea typeface="SentyTang" panose="02000500000000000000" pitchFamily="2" charset="-120"/>
            </a:endParaRPr>
          </a:p>
        </p:txBody>
      </p:sp>
      <p:sp>
        <p:nvSpPr>
          <p:cNvPr id="7" name="文本框 25">
            <a:extLst>
              <a:ext uri="{FF2B5EF4-FFF2-40B4-BE49-F238E27FC236}">
                <a16:creationId xmlns:a16="http://schemas.microsoft.com/office/drawing/2014/main" id="{9A9BE67C-860D-4050-A1A0-1DF695EC8F42}"/>
              </a:ext>
            </a:extLst>
          </p:cNvPr>
          <p:cNvSpPr txBox="1"/>
          <p:nvPr/>
        </p:nvSpPr>
        <p:spPr>
          <a:xfrm>
            <a:off x="3253612" y="3746252"/>
            <a:ext cx="2636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TW" altLang="en-US" sz="32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團隊編號 </a:t>
            </a:r>
            <a:r>
              <a:rPr lang="en-US" altLang="zh-TW" sz="40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2005</a:t>
            </a:r>
            <a:endParaRPr lang="zh-CN" altLang="en-US" sz="3200" dirty="0">
              <a:solidFill>
                <a:srgbClr val="002060"/>
              </a:solidFill>
              <a:latin typeface="SentyTang" panose="02000500000000000000" pitchFamily="2" charset="-120"/>
              <a:ea typeface="SentyTang" panose="02000500000000000000" pitchFamily="2" charset="-12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FA08DB05-EC33-4B08-82DD-349CD3AFEC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46" y="1279201"/>
            <a:ext cx="1574705" cy="1574705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250D9C15-0444-40DD-8131-2FC5988FF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5628">
            <a:off x="5090755" y="660712"/>
            <a:ext cx="796634" cy="796634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5B10781B-4E58-41B0-8E18-38BB2A25E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5295">
            <a:off x="3161687" y="764758"/>
            <a:ext cx="769442" cy="769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72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5197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群組 34">
            <a:extLst>
              <a:ext uri="{FF2B5EF4-FFF2-40B4-BE49-F238E27FC236}">
                <a16:creationId xmlns:a16="http://schemas.microsoft.com/office/drawing/2014/main" id="{044E8AFA-124D-4677-A709-2055927DA1E7}"/>
              </a:ext>
            </a:extLst>
          </p:cNvPr>
          <p:cNvGrpSpPr/>
          <p:nvPr/>
        </p:nvGrpSpPr>
        <p:grpSpPr>
          <a:xfrm>
            <a:off x="664571" y="2077898"/>
            <a:ext cx="7814855" cy="1833057"/>
            <a:chOff x="565235" y="1848874"/>
            <a:chExt cx="7814855" cy="1833057"/>
          </a:xfrm>
        </p:grpSpPr>
        <p:sp>
          <p:nvSpPr>
            <p:cNvPr id="13" name="椭圆 5">
              <a:extLst>
                <a:ext uri="{FF2B5EF4-FFF2-40B4-BE49-F238E27FC236}">
                  <a16:creationId xmlns:a16="http://schemas.microsoft.com/office/drawing/2014/main" id="{97957B85-7BE3-4484-A5C2-08F70C259AFC}"/>
                </a:ext>
              </a:extLst>
            </p:cNvPr>
            <p:cNvSpPr/>
            <p:nvPr/>
          </p:nvSpPr>
          <p:spPr>
            <a:xfrm>
              <a:off x="815326" y="1848879"/>
              <a:ext cx="1040625" cy="104062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14910989-C3FF-45F2-80F5-1BFA577AC0AC}"/>
                </a:ext>
              </a:extLst>
            </p:cNvPr>
            <p:cNvSpPr/>
            <p:nvPr/>
          </p:nvSpPr>
          <p:spPr>
            <a:xfrm>
              <a:off x="565235" y="3281821"/>
              <a:ext cx="15408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en-US" sz="2000" kern="1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確認公共政策</a:t>
              </a:r>
              <a:endParaRPr lang="en-US" altLang="zh-CN" sz="2000" kern="1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endParaRPr>
            </a:p>
          </p:txBody>
        </p:sp>
        <p:sp>
          <p:nvSpPr>
            <p:cNvPr id="15" name="椭圆 7">
              <a:extLst>
                <a:ext uri="{FF2B5EF4-FFF2-40B4-BE49-F238E27FC236}">
                  <a16:creationId xmlns:a16="http://schemas.microsoft.com/office/drawing/2014/main" id="{C1D51F9F-FC77-49D1-872D-53D2D5A3C73F}"/>
                </a:ext>
              </a:extLst>
            </p:cNvPr>
            <p:cNvSpPr/>
            <p:nvPr/>
          </p:nvSpPr>
          <p:spPr>
            <a:xfrm>
              <a:off x="2860859" y="1848874"/>
              <a:ext cx="1040625" cy="104062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266C56A-BEF7-475B-ADF8-A8FFEEAEE1B4}"/>
                </a:ext>
              </a:extLst>
            </p:cNvPr>
            <p:cNvSpPr/>
            <p:nvPr/>
          </p:nvSpPr>
          <p:spPr>
            <a:xfrm>
              <a:off x="2384745" y="3281821"/>
              <a:ext cx="199285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en-US" sz="2000" kern="1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研究各項可行政策</a:t>
              </a:r>
              <a:endParaRPr lang="zh-CN" altLang="zh-CN" sz="1400" kern="100" dirty="0">
                <a:solidFill>
                  <a:srgbClr val="002060"/>
                </a:solidFill>
                <a:effectLst/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endParaRPr>
            </a:p>
          </p:txBody>
        </p:sp>
        <p:sp>
          <p:nvSpPr>
            <p:cNvPr id="17" name="椭圆 9">
              <a:extLst>
                <a:ext uri="{FF2B5EF4-FFF2-40B4-BE49-F238E27FC236}">
                  <a16:creationId xmlns:a16="http://schemas.microsoft.com/office/drawing/2014/main" id="{7BCC9C08-9A6E-410B-BC25-56ACAEFDFD04}"/>
                </a:ext>
              </a:extLst>
            </p:cNvPr>
            <p:cNvSpPr/>
            <p:nvPr/>
          </p:nvSpPr>
          <p:spPr>
            <a:xfrm>
              <a:off x="5123111" y="1855707"/>
              <a:ext cx="1040625" cy="104062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B1E7E548-DF31-42F6-B307-ADD4B9888BC6}"/>
                </a:ext>
              </a:extLst>
            </p:cNvPr>
            <p:cNvSpPr/>
            <p:nvPr/>
          </p:nvSpPr>
          <p:spPr>
            <a:xfrm>
              <a:off x="4651962" y="3281821"/>
              <a:ext cx="199285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en-US" sz="2000" kern="1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提出我方解決方案</a:t>
              </a:r>
              <a:endParaRPr lang="zh-CN" altLang="zh-CN" sz="1400" kern="100" dirty="0">
                <a:solidFill>
                  <a:srgbClr val="002060"/>
                </a:solidFill>
                <a:effectLst/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endParaRPr>
            </a:p>
          </p:txBody>
        </p:sp>
        <p:sp>
          <p:nvSpPr>
            <p:cNvPr id="19" name="椭圆 11">
              <a:extLst>
                <a:ext uri="{FF2B5EF4-FFF2-40B4-BE49-F238E27FC236}">
                  <a16:creationId xmlns:a16="http://schemas.microsoft.com/office/drawing/2014/main" id="{19D31BA2-EB9E-4C1A-B5C8-79EB646DF6DB}"/>
                </a:ext>
              </a:extLst>
            </p:cNvPr>
            <p:cNvSpPr/>
            <p:nvPr/>
          </p:nvSpPr>
          <p:spPr>
            <a:xfrm>
              <a:off x="7089376" y="1848875"/>
              <a:ext cx="1040625" cy="1040625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34A7CAE-BA1B-45C2-9071-574F3F3E7378}"/>
                </a:ext>
              </a:extLst>
            </p:cNvPr>
            <p:cNvSpPr/>
            <p:nvPr/>
          </p:nvSpPr>
          <p:spPr>
            <a:xfrm>
              <a:off x="6839284" y="3281821"/>
              <a:ext cx="15408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en-US" sz="2000" kern="1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提出行動方案</a:t>
              </a:r>
              <a:endParaRPr lang="zh-CN" altLang="zh-CN" sz="1400" kern="100" dirty="0">
                <a:solidFill>
                  <a:srgbClr val="002060"/>
                </a:solidFill>
                <a:effectLst/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endParaRPr>
            </a:p>
          </p:txBody>
        </p:sp>
        <p:sp>
          <p:nvSpPr>
            <p:cNvPr id="23" name="文本框 15">
              <a:extLst>
                <a:ext uri="{FF2B5EF4-FFF2-40B4-BE49-F238E27FC236}">
                  <a16:creationId xmlns:a16="http://schemas.microsoft.com/office/drawing/2014/main" id="{5697EFD4-2FCD-4655-9644-6A3F533500B4}"/>
                </a:ext>
              </a:extLst>
            </p:cNvPr>
            <p:cNvSpPr txBox="1"/>
            <p:nvPr/>
          </p:nvSpPr>
          <p:spPr>
            <a:xfrm>
              <a:off x="1028998" y="2015248"/>
              <a:ext cx="61747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4000" b="1" dirty="0">
                  <a:solidFill>
                    <a:schemeClr val="bg1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01</a:t>
              </a:r>
              <a:endParaRPr lang="zh-CN" altLang="en-US" sz="4000" b="1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sp>
          <p:nvSpPr>
            <p:cNvPr id="24" name="文本框 16">
              <a:extLst>
                <a:ext uri="{FF2B5EF4-FFF2-40B4-BE49-F238E27FC236}">
                  <a16:creationId xmlns:a16="http://schemas.microsoft.com/office/drawing/2014/main" id="{FC661613-6461-43E3-9C09-D6E4E7C7BE89}"/>
                </a:ext>
              </a:extLst>
            </p:cNvPr>
            <p:cNvSpPr txBox="1"/>
            <p:nvPr/>
          </p:nvSpPr>
          <p:spPr>
            <a:xfrm>
              <a:off x="3048340" y="2019509"/>
              <a:ext cx="61747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4000" b="1" dirty="0">
                  <a:solidFill>
                    <a:schemeClr val="bg1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02</a:t>
              </a:r>
              <a:endParaRPr lang="zh-CN" altLang="en-US" sz="4000" b="1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sp>
          <p:nvSpPr>
            <p:cNvPr id="25" name="文本框 17">
              <a:extLst>
                <a:ext uri="{FF2B5EF4-FFF2-40B4-BE49-F238E27FC236}">
                  <a16:creationId xmlns:a16="http://schemas.microsoft.com/office/drawing/2014/main" id="{C5273E77-B164-4936-96F4-DD44555C252D}"/>
                </a:ext>
              </a:extLst>
            </p:cNvPr>
            <p:cNvSpPr txBox="1"/>
            <p:nvPr/>
          </p:nvSpPr>
          <p:spPr>
            <a:xfrm>
              <a:off x="5334684" y="2022076"/>
              <a:ext cx="61747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4000" b="1" dirty="0">
                  <a:solidFill>
                    <a:schemeClr val="bg1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03</a:t>
              </a:r>
              <a:endParaRPr lang="zh-CN" altLang="en-US" sz="4000" b="1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sp>
          <p:nvSpPr>
            <p:cNvPr id="26" name="文本框 18">
              <a:extLst>
                <a:ext uri="{FF2B5EF4-FFF2-40B4-BE49-F238E27FC236}">
                  <a16:creationId xmlns:a16="http://schemas.microsoft.com/office/drawing/2014/main" id="{336BB7A8-02D9-4194-8976-0A34B7022ECF}"/>
                </a:ext>
              </a:extLst>
            </p:cNvPr>
            <p:cNvSpPr txBox="1"/>
            <p:nvPr/>
          </p:nvSpPr>
          <p:spPr>
            <a:xfrm>
              <a:off x="7300949" y="2022076"/>
              <a:ext cx="61747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TW" sz="4000" b="1" dirty="0">
                  <a:solidFill>
                    <a:schemeClr val="bg1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04</a:t>
              </a:r>
              <a:endParaRPr lang="zh-CN" altLang="en-US" sz="4000" b="1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</p:grpSp>
      <p:grpSp>
        <p:nvGrpSpPr>
          <p:cNvPr id="34" name="群組 33">
            <a:extLst>
              <a:ext uri="{FF2B5EF4-FFF2-40B4-BE49-F238E27FC236}">
                <a16:creationId xmlns:a16="http://schemas.microsoft.com/office/drawing/2014/main" id="{579DDDF0-78F4-4C59-AF6F-4CEE043826D9}"/>
              </a:ext>
            </a:extLst>
          </p:cNvPr>
          <p:cNvGrpSpPr/>
          <p:nvPr/>
        </p:nvGrpSpPr>
        <p:grpSpPr>
          <a:xfrm>
            <a:off x="595980" y="637863"/>
            <a:ext cx="2129927" cy="960213"/>
            <a:chOff x="230692" y="424435"/>
            <a:chExt cx="2129927" cy="960213"/>
          </a:xfrm>
        </p:grpSpPr>
        <p:sp>
          <p:nvSpPr>
            <p:cNvPr id="31" name="文本框 1">
              <a:extLst>
                <a:ext uri="{FF2B5EF4-FFF2-40B4-BE49-F238E27FC236}">
                  <a16:creationId xmlns:a16="http://schemas.microsoft.com/office/drawing/2014/main" id="{F9C13044-5840-4BC5-8226-510D1F1018F9}"/>
                </a:ext>
              </a:extLst>
            </p:cNvPr>
            <p:cNvSpPr txBox="1"/>
            <p:nvPr/>
          </p:nvSpPr>
          <p:spPr>
            <a:xfrm>
              <a:off x="230692" y="424435"/>
              <a:ext cx="108555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sz="4000" dirty="0">
                  <a:solidFill>
                    <a:srgbClr val="0070C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目錄</a:t>
              </a:r>
              <a:endParaRPr lang="zh-CN" altLang="en-US" sz="40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cxnSp>
          <p:nvCxnSpPr>
            <p:cNvPr id="32" name="直接连接符 3">
              <a:extLst>
                <a:ext uri="{FF2B5EF4-FFF2-40B4-BE49-F238E27FC236}">
                  <a16:creationId xmlns:a16="http://schemas.microsoft.com/office/drawing/2014/main" id="{9DD2B5F8-D4AD-4CDC-9260-4CFC03BA337A}"/>
                </a:ext>
              </a:extLst>
            </p:cNvPr>
            <p:cNvCxnSpPr/>
            <p:nvPr/>
          </p:nvCxnSpPr>
          <p:spPr>
            <a:xfrm flipH="1">
              <a:off x="466344" y="690506"/>
              <a:ext cx="1325880" cy="62623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4">
              <a:extLst>
                <a:ext uri="{FF2B5EF4-FFF2-40B4-BE49-F238E27FC236}">
                  <a16:creationId xmlns:a16="http://schemas.microsoft.com/office/drawing/2014/main" id="{94C8BA53-697D-4B2D-8A37-93587122C607}"/>
                </a:ext>
              </a:extLst>
            </p:cNvPr>
            <p:cNvSpPr txBox="1"/>
            <p:nvPr/>
          </p:nvSpPr>
          <p:spPr>
            <a:xfrm>
              <a:off x="1361628" y="1015316"/>
              <a:ext cx="9989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dirty="0">
                  <a:solidFill>
                    <a:srgbClr val="0070C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四大步驟</a:t>
              </a:r>
              <a:endParaRPr lang="zh-CN" altLang="en-US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990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C75A8A-E966-49CE-9E74-DD63B4CFAB77}"/>
              </a:ext>
            </a:extLst>
          </p:cNvPr>
          <p:cNvSpPr/>
          <p:nvPr/>
        </p:nvSpPr>
        <p:spPr>
          <a:xfrm>
            <a:off x="548640" y="522351"/>
            <a:ext cx="8046720" cy="409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8ABEE78-EFDB-450F-9172-C42C620AEC85}"/>
              </a:ext>
            </a:extLst>
          </p:cNvPr>
          <p:cNvSpPr/>
          <p:nvPr/>
        </p:nvSpPr>
        <p:spPr>
          <a:xfrm>
            <a:off x="3793461" y="2051778"/>
            <a:ext cx="3081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第一步驟</a:t>
            </a:r>
            <a:endParaRPr lang="en-US" altLang="zh-CN" sz="4800" b="1" kern="100" dirty="0">
              <a:solidFill>
                <a:schemeClr val="accent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2911406-B287-48E0-885A-91A4DC0CFAB1}"/>
              </a:ext>
            </a:extLst>
          </p:cNvPr>
          <p:cNvSpPr/>
          <p:nvPr/>
        </p:nvSpPr>
        <p:spPr>
          <a:xfrm>
            <a:off x="3793462" y="3031325"/>
            <a:ext cx="3081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確認公共政策問題</a:t>
            </a:r>
            <a:endParaRPr lang="en-US" altLang="zh-CN" sz="2400" kern="100" dirty="0">
              <a:solidFill>
                <a:schemeClr val="accent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8" name="椭圆 14">
            <a:extLst>
              <a:ext uri="{FF2B5EF4-FFF2-40B4-BE49-F238E27FC236}">
                <a16:creationId xmlns:a16="http://schemas.microsoft.com/office/drawing/2014/main" id="{6BB14A66-E400-4C13-A350-B190DDB2B43A}"/>
              </a:ext>
            </a:extLst>
          </p:cNvPr>
          <p:cNvSpPr/>
          <p:nvPr/>
        </p:nvSpPr>
        <p:spPr>
          <a:xfrm>
            <a:off x="1448642" y="1588576"/>
            <a:ext cx="1796181" cy="17961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CC653A35-6F5A-4250-A0C9-94990FAAF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587" y="1849053"/>
            <a:ext cx="2067445" cy="2067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39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行動源由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8026D92-045F-4E27-9DF4-DEC2E5A73A44}"/>
              </a:ext>
            </a:extLst>
          </p:cNvPr>
          <p:cNvSpPr/>
          <p:nvPr/>
        </p:nvSpPr>
        <p:spPr>
          <a:xfrm>
            <a:off x="3083531" y="555996"/>
            <a:ext cx="363592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時代下的就業困境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11CD0C85-C77A-4036-A04E-D9EE6BEBBEBB}"/>
              </a:ext>
            </a:extLst>
          </p:cNvPr>
          <p:cNvGrpSpPr/>
          <p:nvPr/>
        </p:nvGrpSpPr>
        <p:grpSpPr>
          <a:xfrm>
            <a:off x="1012398" y="1815761"/>
            <a:ext cx="7119203" cy="2213657"/>
            <a:chOff x="753414" y="1524812"/>
            <a:chExt cx="7637169" cy="2358319"/>
          </a:xfrm>
        </p:grpSpPr>
        <p:sp>
          <p:nvSpPr>
            <p:cNvPr id="7" name="椭圆 24">
              <a:extLst>
                <a:ext uri="{FF2B5EF4-FFF2-40B4-BE49-F238E27FC236}">
                  <a16:creationId xmlns:a16="http://schemas.microsoft.com/office/drawing/2014/main" id="{040A76BB-3B36-40DA-964F-5813E5FD2178}"/>
                </a:ext>
              </a:extLst>
            </p:cNvPr>
            <p:cNvSpPr/>
            <p:nvPr/>
          </p:nvSpPr>
          <p:spPr>
            <a:xfrm>
              <a:off x="941972" y="1524812"/>
              <a:ext cx="1386508" cy="13865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9" name="椭圆 25">
              <a:extLst>
                <a:ext uri="{FF2B5EF4-FFF2-40B4-BE49-F238E27FC236}">
                  <a16:creationId xmlns:a16="http://schemas.microsoft.com/office/drawing/2014/main" id="{843B964F-24E1-41CD-AD6A-27B2F2FCCB04}"/>
                </a:ext>
              </a:extLst>
            </p:cNvPr>
            <p:cNvSpPr/>
            <p:nvPr/>
          </p:nvSpPr>
          <p:spPr>
            <a:xfrm>
              <a:off x="3878746" y="1524812"/>
              <a:ext cx="1386508" cy="13865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0" name="椭圆 26">
              <a:extLst>
                <a:ext uri="{FF2B5EF4-FFF2-40B4-BE49-F238E27FC236}">
                  <a16:creationId xmlns:a16="http://schemas.microsoft.com/office/drawing/2014/main" id="{6C67CFD2-8582-4A2F-B259-DC824047ED91}"/>
                </a:ext>
              </a:extLst>
            </p:cNvPr>
            <p:cNvSpPr/>
            <p:nvPr/>
          </p:nvSpPr>
          <p:spPr>
            <a:xfrm>
              <a:off x="6815519" y="1524812"/>
              <a:ext cx="1386508" cy="138650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FFC8F51A-9D10-4B8D-86BC-8DB69C9CB86F}"/>
                </a:ext>
              </a:extLst>
            </p:cNvPr>
            <p:cNvSpPr/>
            <p:nvPr/>
          </p:nvSpPr>
          <p:spPr>
            <a:xfrm>
              <a:off x="753414" y="3359909"/>
              <a:ext cx="176362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en-US" sz="2800" kern="1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單一化操作</a:t>
              </a:r>
              <a:endParaRPr lang="en-US" altLang="zh-CN" sz="2800" kern="1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endParaRPr>
            </a:p>
          </p:txBody>
        </p:sp>
        <p:pic>
          <p:nvPicPr>
            <p:cNvPr id="24" name="圖片 23">
              <a:extLst>
                <a:ext uri="{FF2B5EF4-FFF2-40B4-BE49-F238E27FC236}">
                  <a16:creationId xmlns:a16="http://schemas.microsoft.com/office/drawing/2014/main" id="{96B43C63-13F7-49FB-8423-E9ECE4FE1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7867" y="1680651"/>
              <a:ext cx="1067009" cy="1067010"/>
            </a:xfrm>
            <a:prstGeom prst="rect">
              <a:avLst/>
            </a:prstGeom>
          </p:spPr>
        </p:pic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ABC9166D-DD49-48CD-8845-B230F52E2F55}"/>
                </a:ext>
              </a:extLst>
            </p:cNvPr>
            <p:cNvSpPr/>
            <p:nvPr/>
          </p:nvSpPr>
          <p:spPr>
            <a:xfrm>
              <a:off x="3882999" y="3359910"/>
              <a:ext cx="144783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en-US" sz="2800" kern="1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純勞力型</a:t>
              </a:r>
              <a:endParaRPr lang="en-US" altLang="zh-CN" sz="2800" kern="1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F3728869-D5B3-427F-AB74-70FDC21BFA18}"/>
                </a:ext>
              </a:extLst>
            </p:cNvPr>
            <p:cNvSpPr/>
            <p:nvPr/>
          </p:nvSpPr>
          <p:spPr>
            <a:xfrm>
              <a:off x="6626960" y="3359911"/>
              <a:ext cx="176362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zh-TW" altLang="en-US" sz="2800" kern="1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低度創意性</a:t>
              </a:r>
              <a:endParaRPr lang="en-US" altLang="zh-CN" sz="2800" kern="1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endParaRPr>
            </a:p>
          </p:txBody>
        </p:sp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1F6051FA-07A4-4FBF-8F15-ED0B97EB3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756165">
              <a:off x="3540228" y="2463301"/>
              <a:ext cx="568720" cy="568720"/>
            </a:xfrm>
            <a:prstGeom prst="rect">
              <a:avLst/>
            </a:prstGeom>
          </p:spPr>
        </p:pic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6D15E657-5F35-454C-B345-52CEBD927D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0264" y="2400432"/>
              <a:ext cx="694459" cy="694459"/>
            </a:xfrm>
            <a:prstGeom prst="rect">
              <a:avLst/>
            </a:prstGeom>
          </p:spPr>
        </p:pic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1BE53673-A77B-4099-8416-23FD139FBEC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6513" y="1783588"/>
              <a:ext cx="1285194" cy="1285194"/>
            </a:xfrm>
            <a:prstGeom prst="rect">
              <a:avLst/>
            </a:prstGeom>
          </p:spPr>
        </p:pic>
        <p:pic>
          <p:nvPicPr>
            <p:cNvPr id="35" name="圖片 34">
              <a:extLst>
                <a:ext uri="{FF2B5EF4-FFF2-40B4-BE49-F238E27FC236}">
                  <a16:creationId xmlns:a16="http://schemas.microsoft.com/office/drawing/2014/main" id="{85463616-F744-46F0-B696-EA176E911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38309" y="2044905"/>
              <a:ext cx="1163718" cy="1163718"/>
            </a:xfrm>
            <a:prstGeom prst="rect">
              <a:avLst/>
            </a:prstGeom>
          </p:spPr>
        </p:pic>
        <p:sp>
          <p:nvSpPr>
            <p:cNvPr id="40" name="乘號 39">
              <a:extLst>
                <a:ext uri="{FF2B5EF4-FFF2-40B4-BE49-F238E27FC236}">
                  <a16:creationId xmlns:a16="http://schemas.microsoft.com/office/drawing/2014/main" id="{0691A179-DF0D-430C-8BEF-BAE737A46E87}"/>
                </a:ext>
              </a:extLst>
            </p:cNvPr>
            <p:cNvSpPr/>
            <p:nvPr/>
          </p:nvSpPr>
          <p:spPr>
            <a:xfrm>
              <a:off x="6110960" y="1543884"/>
              <a:ext cx="1158509" cy="1092160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07189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4596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選定問題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1561989-6F4D-4AEE-9B70-0495863A595E}"/>
              </a:ext>
            </a:extLst>
          </p:cNvPr>
          <p:cNvSpPr/>
          <p:nvPr/>
        </p:nvSpPr>
        <p:spPr>
          <a:xfrm>
            <a:off x="3083531" y="555996"/>
            <a:ext cx="3933796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如何協助青年適應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社會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?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D1CC2F8-DDDC-43C8-8A6C-49A5E02B8071}"/>
              </a:ext>
            </a:extLst>
          </p:cNvPr>
          <p:cNvSpPr/>
          <p:nvPr/>
        </p:nvSpPr>
        <p:spPr>
          <a:xfrm>
            <a:off x="5046744" y="1838740"/>
            <a:ext cx="2975016" cy="431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 </a:t>
            </a:r>
            <a:endParaRPr lang="en-US" altLang="zh-CN" dirty="0">
              <a:solidFill>
                <a:srgbClr val="002060"/>
              </a:solidFill>
              <a:latin typeface="SentyTang" panose="02000500000000000000" pitchFamily="2" charset="-120"/>
              <a:ea typeface="SentyTang" panose="02000500000000000000" pitchFamily="2" charset="-12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E60D7264-37BF-4486-9C85-EFA93F800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3" y="2039679"/>
            <a:ext cx="1639897" cy="1639897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4" name="資料庫圖表 13">
            <a:extLst>
              <a:ext uri="{FF2B5EF4-FFF2-40B4-BE49-F238E27FC236}">
                <a16:creationId xmlns:a16="http://schemas.microsoft.com/office/drawing/2014/main" id="{D417C202-CF9C-4359-BFD3-5758D1AFAC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1388941"/>
              </p:ext>
            </p:extLst>
          </p:nvPr>
        </p:nvGraphicFramePr>
        <p:xfrm>
          <a:off x="2504901" y="1151265"/>
          <a:ext cx="6127333" cy="3547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08873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小結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A6A2D9E-1AEF-4B43-B8BE-BEF99FE83FA1}"/>
              </a:ext>
            </a:extLst>
          </p:cNvPr>
          <p:cNvSpPr/>
          <p:nvPr/>
        </p:nvSpPr>
        <p:spPr>
          <a:xfrm>
            <a:off x="3083530" y="555996"/>
            <a:ext cx="5484611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培養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素養以適應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社會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6F927AA1-AFF3-496A-9842-2E6A2709E221}"/>
              </a:ext>
            </a:extLst>
          </p:cNvPr>
          <p:cNvGrpSpPr/>
          <p:nvPr/>
        </p:nvGrpSpPr>
        <p:grpSpPr>
          <a:xfrm>
            <a:off x="423658" y="1591415"/>
            <a:ext cx="8220486" cy="2890529"/>
            <a:chOff x="388823" y="1127288"/>
            <a:chExt cx="8220486" cy="2890529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CE92350-AACE-4852-8F6A-EFD66BEAA516}"/>
                </a:ext>
              </a:extLst>
            </p:cNvPr>
            <p:cNvSpPr/>
            <p:nvPr/>
          </p:nvSpPr>
          <p:spPr>
            <a:xfrm>
              <a:off x="575769" y="1633281"/>
              <a:ext cx="8033540" cy="507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TW" altLang="en-US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建立</a:t>
              </a:r>
              <a:r>
                <a:rPr lang="en-US" altLang="zh-TW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AI</a:t>
              </a:r>
              <a:r>
                <a:rPr lang="zh-TW" altLang="en-US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素養可培養青年與</a:t>
              </a:r>
              <a:r>
                <a:rPr lang="en-US" altLang="zh-TW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AI</a:t>
              </a:r>
              <a:r>
                <a:rPr lang="zh-TW" altLang="en-US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協作能力，與</a:t>
              </a:r>
              <a:r>
                <a:rPr lang="en-US" altLang="zh-TW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AI</a:t>
              </a:r>
              <a:r>
                <a:rPr lang="zh-TW" altLang="en-US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區分所長，創造</a:t>
              </a:r>
              <a:r>
                <a:rPr lang="en-US" altLang="zh-TW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1+1</a:t>
              </a:r>
              <a:r>
                <a:rPr lang="zh-TW" altLang="en-US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＞</a:t>
              </a:r>
              <a:r>
                <a:rPr lang="en-US" altLang="zh-TW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2</a:t>
              </a:r>
              <a:r>
                <a:rPr lang="zh-TW" altLang="en-US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的效率</a:t>
              </a:r>
              <a:endParaRPr lang="en-US" altLang="zh-CN" sz="22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F3BA4B0-0A72-42F5-8F89-1B84A6C1A174}"/>
                </a:ext>
              </a:extLst>
            </p:cNvPr>
            <p:cNvSpPr/>
            <p:nvPr/>
          </p:nvSpPr>
          <p:spPr>
            <a:xfrm>
              <a:off x="388823" y="1361478"/>
              <a:ext cx="8220486" cy="844268"/>
            </a:xfrm>
            <a:prstGeom prst="rect">
              <a:avLst/>
            </a:prstGeom>
            <a:noFill/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AEA60F8-982D-48B0-8CBE-8117B19DA933}"/>
                </a:ext>
              </a:extLst>
            </p:cNvPr>
            <p:cNvSpPr/>
            <p:nvPr/>
          </p:nvSpPr>
          <p:spPr>
            <a:xfrm>
              <a:off x="656877" y="1127288"/>
              <a:ext cx="2363003" cy="46166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r>
                <a:rPr lang="zh-TW" altLang="en-US" sz="2400" kern="100" dirty="0">
                  <a:solidFill>
                    <a:schemeClr val="bg1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理由一</a:t>
              </a:r>
              <a:endParaRPr lang="en-US" altLang="zh-CN" sz="24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AA025D84-93BC-4B5F-A579-A6788C22E840}"/>
                </a:ext>
              </a:extLst>
            </p:cNvPr>
            <p:cNvSpPr/>
            <p:nvPr/>
          </p:nvSpPr>
          <p:spPr>
            <a:xfrm>
              <a:off x="575768" y="2945928"/>
              <a:ext cx="8033541" cy="947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TW" altLang="en-US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跨領域能力可強化個人差異性，加上轉譯能力的培養更能促進各專業資訊流通，提升職場跨專業合作機會</a:t>
              </a:r>
              <a:endParaRPr lang="en-US" altLang="zh-CN" sz="22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233A07E5-5FB5-4649-A9CB-4116CB027B63}"/>
                </a:ext>
              </a:extLst>
            </p:cNvPr>
            <p:cNvSpPr/>
            <p:nvPr/>
          </p:nvSpPr>
          <p:spPr>
            <a:xfrm>
              <a:off x="388823" y="2674124"/>
              <a:ext cx="8220486" cy="1343693"/>
            </a:xfrm>
            <a:prstGeom prst="rect">
              <a:avLst/>
            </a:prstGeom>
            <a:noFill/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5A2CC8D-A5F9-4B22-A293-30CFAE4AE19A}"/>
                </a:ext>
              </a:extLst>
            </p:cNvPr>
            <p:cNvSpPr/>
            <p:nvPr/>
          </p:nvSpPr>
          <p:spPr>
            <a:xfrm>
              <a:off x="656877" y="2439935"/>
              <a:ext cx="2363003" cy="46166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r>
                <a:rPr lang="zh-TW" altLang="en-US" sz="2400" kern="100" dirty="0">
                  <a:solidFill>
                    <a:schemeClr val="bg1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理由二</a:t>
              </a:r>
              <a:endParaRPr lang="en-US" altLang="zh-CN" sz="24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F347E360-F29B-42CE-BCDA-65751B183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810" y="1327793"/>
            <a:ext cx="1083280" cy="108328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B85B24C8-2418-4D5F-9CD9-833C99634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810" y="2615822"/>
            <a:ext cx="1083280" cy="10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62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小結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A6A2D9E-1AEF-4B43-B8BE-BEF99FE83FA1}"/>
              </a:ext>
            </a:extLst>
          </p:cNvPr>
          <p:cNvSpPr/>
          <p:nvPr/>
        </p:nvSpPr>
        <p:spPr>
          <a:xfrm>
            <a:off x="3083530" y="555996"/>
            <a:ext cx="5484611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培養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素養以適應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社會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6F927AA1-AFF3-496A-9842-2E6A2709E221}"/>
              </a:ext>
            </a:extLst>
          </p:cNvPr>
          <p:cNvGrpSpPr/>
          <p:nvPr/>
        </p:nvGrpSpPr>
        <p:grpSpPr>
          <a:xfrm>
            <a:off x="423658" y="1591415"/>
            <a:ext cx="8220486" cy="1078458"/>
            <a:chOff x="388823" y="1127288"/>
            <a:chExt cx="8220486" cy="107845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CE92350-AACE-4852-8F6A-EFD66BEAA516}"/>
                </a:ext>
              </a:extLst>
            </p:cNvPr>
            <p:cNvSpPr/>
            <p:nvPr/>
          </p:nvSpPr>
          <p:spPr>
            <a:xfrm>
              <a:off x="575769" y="1633281"/>
              <a:ext cx="8033540" cy="507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</a:pPr>
              <a:r>
                <a:rPr lang="zh-TW" altLang="en-US" sz="22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改變思維及學習模式，能夠優先分析問題，主動學習而非被動學習</a:t>
              </a:r>
              <a:endParaRPr lang="en-US" altLang="zh-CN" sz="22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F3BA4B0-0A72-42F5-8F89-1B84A6C1A174}"/>
                </a:ext>
              </a:extLst>
            </p:cNvPr>
            <p:cNvSpPr/>
            <p:nvPr/>
          </p:nvSpPr>
          <p:spPr>
            <a:xfrm>
              <a:off x="388823" y="1361478"/>
              <a:ext cx="8220486" cy="844268"/>
            </a:xfrm>
            <a:prstGeom prst="rect">
              <a:avLst/>
            </a:prstGeom>
            <a:noFill/>
            <a:ln w="1905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AEA60F8-982D-48B0-8CBE-8117B19DA933}"/>
                </a:ext>
              </a:extLst>
            </p:cNvPr>
            <p:cNvSpPr/>
            <p:nvPr/>
          </p:nvSpPr>
          <p:spPr>
            <a:xfrm>
              <a:off x="656877" y="1127288"/>
              <a:ext cx="2363003" cy="461665"/>
            </a:xfrm>
            <a:prstGeom prst="rect">
              <a:avLst/>
            </a:prstGeom>
            <a:solidFill>
              <a:srgbClr val="002060"/>
            </a:solidFill>
          </p:spPr>
          <p:txBody>
            <a:bodyPr wrap="square">
              <a:spAutoFit/>
            </a:bodyPr>
            <a:lstStyle/>
            <a:p>
              <a:pPr algn="dist">
                <a:spcAft>
                  <a:spcPts val="0"/>
                </a:spcAft>
              </a:pPr>
              <a:r>
                <a:rPr lang="zh-TW" altLang="en-US" sz="2400" kern="100" dirty="0">
                  <a:solidFill>
                    <a:schemeClr val="bg1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理由三</a:t>
              </a:r>
              <a:endParaRPr lang="en-US" altLang="zh-CN" sz="24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圖片 3">
            <a:extLst>
              <a:ext uri="{FF2B5EF4-FFF2-40B4-BE49-F238E27FC236}">
                <a16:creationId xmlns:a16="http://schemas.microsoft.com/office/drawing/2014/main" id="{F347E360-F29B-42CE-BCDA-65751B1832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810" y="1327793"/>
            <a:ext cx="1083280" cy="108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2653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C75A8A-E966-49CE-9E74-DD63B4CFAB77}"/>
              </a:ext>
            </a:extLst>
          </p:cNvPr>
          <p:cNvSpPr/>
          <p:nvPr/>
        </p:nvSpPr>
        <p:spPr>
          <a:xfrm>
            <a:off x="548640" y="522351"/>
            <a:ext cx="8046720" cy="409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14">
            <a:extLst>
              <a:ext uri="{FF2B5EF4-FFF2-40B4-BE49-F238E27FC236}">
                <a16:creationId xmlns:a16="http://schemas.microsoft.com/office/drawing/2014/main" id="{6BB14A66-E400-4C13-A350-B190DDB2B43A}"/>
              </a:ext>
            </a:extLst>
          </p:cNvPr>
          <p:cNvSpPr/>
          <p:nvPr/>
        </p:nvSpPr>
        <p:spPr>
          <a:xfrm>
            <a:off x="1190841" y="1581649"/>
            <a:ext cx="1796181" cy="17961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66694F2-085D-40D4-A375-F0DDE2C98E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227" y="1908810"/>
            <a:ext cx="1848916" cy="1848916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A8E7564E-93CB-4258-BF59-64ACCF16119C}"/>
              </a:ext>
            </a:extLst>
          </p:cNvPr>
          <p:cNvSpPr/>
          <p:nvPr/>
        </p:nvSpPr>
        <p:spPr>
          <a:xfrm>
            <a:off x="3793461" y="2051778"/>
            <a:ext cx="3081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第二步驟</a:t>
            </a:r>
            <a:endParaRPr lang="en-US" altLang="zh-CN" sz="4800" b="1" kern="100" dirty="0">
              <a:solidFill>
                <a:schemeClr val="accent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3E3D89C-29C6-41E9-AC0D-0582C5B89DED}"/>
              </a:ext>
            </a:extLst>
          </p:cNvPr>
          <p:cNvSpPr/>
          <p:nvPr/>
        </p:nvSpPr>
        <p:spPr>
          <a:xfrm>
            <a:off x="3793462" y="3031325"/>
            <a:ext cx="3081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研究各項可行政策</a:t>
            </a:r>
            <a:endParaRPr lang="en-US" altLang="zh-CN" sz="2400" kern="100" dirty="0">
              <a:solidFill>
                <a:schemeClr val="accent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9898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國內可行政策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64E4D3F-36C1-4D11-8453-13216B39A288}"/>
              </a:ext>
            </a:extLst>
          </p:cNvPr>
          <p:cNvSpPr/>
          <p:nvPr/>
        </p:nvSpPr>
        <p:spPr>
          <a:xfrm>
            <a:off x="3083531" y="555996"/>
            <a:ext cx="363592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台灣應對措施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A55C55D4-0DEE-4E50-9C37-554C1CF4F651}"/>
              </a:ext>
            </a:extLst>
          </p:cNvPr>
          <p:cNvGrpSpPr/>
          <p:nvPr/>
        </p:nvGrpSpPr>
        <p:grpSpPr>
          <a:xfrm>
            <a:off x="575857" y="1917344"/>
            <a:ext cx="7984464" cy="1608810"/>
            <a:chOff x="575857" y="1510145"/>
            <a:chExt cx="7984464" cy="160881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4B6314CC-B6BE-4770-B68F-F0B7879BD2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27" b="16094"/>
            <a:stretch/>
          </p:blipFill>
          <p:spPr>
            <a:xfrm>
              <a:off x="575858" y="1510145"/>
              <a:ext cx="975851" cy="662396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308E5ECF-D78A-48FA-B0A7-DDA48E90CD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027" b="16094"/>
            <a:stretch/>
          </p:blipFill>
          <p:spPr>
            <a:xfrm>
              <a:off x="575857" y="2456559"/>
              <a:ext cx="975851" cy="662396"/>
            </a:xfrm>
            <a:prstGeom prst="rect">
              <a:avLst/>
            </a:prstGeom>
          </p:spPr>
        </p:pic>
        <p:sp>
          <p:nvSpPr>
            <p:cNvPr id="11" name="矩形: 圆角 63">
              <a:extLst>
                <a:ext uri="{FF2B5EF4-FFF2-40B4-BE49-F238E27FC236}">
                  <a16:creationId xmlns:a16="http://schemas.microsoft.com/office/drawing/2014/main" id="{34593D6E-F206-4F0C-B258-492026ECB3C4}"/>
                </a:ext>
              </a:extLst>
            </p:cNvPr>
            <p:cNvSpPr/>
            <p:nvPr/>
          </p:nvSpPr>
          <p:spPr>
            <a:xfrm>
              <a:off x="1966452" y="1515553"/>
              <a:ext cx="6593869" cy="662396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矩形: 圆角 63">
              <a:extLst>
                <a:ext uri="{FF2B5EF4-FFF2-40B4-BE49-F238E27FC236}">
                  <a16:creationId xmlns:a16="http://schemas.microsoft.com/office/drawing/2014/main" id="{78A092E9-2CBC-4B13-9678-0CB7032411B5}"/>
                </a:ext>
              </a:extLst>
            </p:cNvPr>
            <p:cNvSpPr/>
            <p:nvPr/>
          </p:nvSpPr>
          <p:spPr>
            <a:xfrm>
              <a:off x="1966451" y="2456559"/>
              <a:ext cx="6593869" cy="662396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A893855-A250-4356-9E8F-3BA281D86862}"/>
                </a:ext>
              </a:extLst>
            </p:cNvPr>
            <p:cNvSpPr/>
            <p:nvPr/>
          </p:nvSpPr>
          <p:spPr>
            <a:xfrm>
              <a:off x="2073278" y="1628053"/>
              <a:ext cx="627768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sz="24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跨領域人才培訓</a:t>
              </a:r>
              <a:r>
                <a:rPr lang="zh-TW" altLang="en-US" sz="24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｜基礎</a:t>
              </a:r>
              <a:r>
                <a:rPr lang="en-US" altLang="zh-TW" sz="24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/</a:t>
              </a:r>
              <a:r>
                <a:rPr lang="zh-TW" altLang="en-US" sz="24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專業課程、產學合作、職訓</a:t>
              </a:r>
              <a:endParaRPr lang="zh-TW" altLang="en-US" sz="24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4AD56D6-8CA0-4A81-A8D2-885F0C5B9706}"/>
                </a:ext>
              </a:extLst>
            </p:cNvPr>
            <p:cNvSpPr/>
            <p:nvPr/>
          </p:nvSpPr>
          <p:spPr>
            <a:xfrm>
              <a:off x="2079010" y="2603091"/>
              <a:ext cx="645240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en-US" sz="24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跨領域科技管理研習班｜國內外研習，學員現學現賣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3380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國外可行政策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7AE0F0A-1BCF-419F-8902-051EAFD4A2A4}"/>
              </a:ext>
            </a:extLst>
          </p:cNvPr>
          <p:cNvSpPr/>
          <p:nvPr/>
        </p:nvSpPr>
        <p:spPr>
          <a:xfrm>
            <a:off x="3083531" y="555996"/>
            <a:ext cx="363592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日本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/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美國應對措施</a:t>
            </a:r>
            <a:endParaRPr lang="en-US" altLang="zh-TW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5E5ED39B-8C01-4A79-9C61-8727A5FE4B0F}"/>
              </a:ext>
            </a:extLst>
          </p:cNvPr>
          <p:cNvGrpSpPr/>
          <p:nvPr/>
        </p:nvGrpSpPr>
        <p:grpSpPr>
          <a:xfrm>
            <a:off x="575857" y="1922752"/>
            <a:ext cx="7984464" cy="1749934"/>
            <a:chOff x="575857" y="1515553"/>
            <a:chExt cx="7984464" cy="1749934"/>
          </a:xfrm>
        </p:grpSpPr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8421BB3E-ABBE-4DCC-9D7D-FBEDF7C772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799" b="12549"/>
            <a:stretch/>
          </p:blipFill>
          <p:spPr>
            <a:xfrm>
              <a:off x="575857" y="1552987"/>
              <a:ext cx="975850" cy="679688"/>
            </a:xfrm>
            <a:prstGeom prst="rect">
              <a:avLst/>
            </a:prstGeom>
          </p:spPr>
        </p:pic>
        <p:sp>
          <p:nvSpPr>
            <p:cNvPr id="11" name="矩形: 圆角 63">
              <a:extLst>
                <a:ext uri="{FF2B5EF4-FFF2-40B4-BE49-F238E27FC236}">
                  <a16:creationId xmlns:a16="http://schemas.microsoft.com/office/drawing/2014/main" id="{5DF972F2-FA09-478C-BBB7-F504E2691820}"/>
                </a:ext>
              </a:extLst>
            </p:cNvPr>
            <p:cNvSpPr/>
            <p:nvPr/>
          </p:nvSpPr>
          <p:spPr>
            <a:xfrm>
              <a:off x="1966452" y="1515553"/>
              <a:ext cx="6593869" cy="662396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矩形: 圆角 63">
              <a:extLst>
                <a:ext uri="{FF2B5EF4-FFF2-40B4-BE49-F238E27FC236}">
                  <a16:creationId xmlns:a16="http://schemas.microsoft.com/office/drawing/2014/main" id="{F0D9216D-9EA7-4E9F-BFDA-7C449A2AC2A5}"/>
                </a:ext>
              </a:extLst>
            </p:cNvPr>
            <p:cNvSpPr/>
            <p:nvPr/>
          </p:nvSpPr>
          <p:spPr>
            <a:xfrm>
              <a:off x="1966451" y="2603091"/>
              <a:ext cx="6593869" cy="662396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1621513-DA07-455F-8B2F-FFAD09490480}"/>
                </a:ext>
              </a:extLst>
            </p:cNvPr>
            <p:cNvSpPr/>
            <p:nvPr/>
          </p:nvSpPr>
          <p:spPr>
            <a:xfrm>
              <a:off x="2073278" y="1628053"/>
              <a:ext cx="57663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TW" altLang="zh-TW" sz="24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專門學校</a:t>
              </a:r>
              <a:r>
                <a:rPr lang="zh-TW" altLang="en-US" sz="24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rPr>
                <a:t>｜實務導向，產學合作，學位即證照</a:t>
              </a:r>
              <a:endParaRPr lang="zh-TW" altLang="en-US" sz="24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F6D5A32-571F-438A-BFB4-6D9692B6E1FD}"/>
                </a:ext>
              </a:extLst>
            </p:cNvPr>
            <p:cNvSpPr/>
            <p:nvPr/>
          </p:nvSpPr>
          <p:spPr>
            <a:xfrm>
              <a:off x="2073278" y="2703456"/>
              <a:ext cx="647004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TW" sz="2400" b="1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STEM+</a:t>
              </a:r>
              <a:r>
                <a:rPr lang="zh-TW" altLang="en-US" sz="24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｜技術、科技並重，新增藝術，激發人文思考</a:t>
              </a:r>
            </a:p>
          </p:txBody>
        </p:sp>
      </p:grpSp>
      <p:pic>
        <p:nvPicPr>
          <p:cNvPr id="16" name="圖片 15">
            <a:extLst>
              <a:ext uri="{FF2B5EF4-FFF2-40B4-BE49-F238E27FC236}">
                <a16:creationId xmlns:a16="http://schemas.microsoft.com/office/drawing/2014/main" id="{2FA052CC-4970-41A5-A606-7D65AB9EE4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0" b="9955"/>
          <a:stretch/>
        </p:blipFill>
        <p:spPr>
          <a:xfrm>
            <a:off x="612583" y="2923892"/>
            <a:ext cx="939124" cy="75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601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416724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各國優缺點比較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7AE0F0A-1BCF-419F-8902-051EAFD4A2A4}"/>
              </a:ext>
            </a:extLst>
          </p:cNvPr>
          <p:cNvSpPr/>
          <p:nvPr/>
        </p:nvSpPr>
        <p:spPr>
          <a:xfrm>
            <a:off x="3443749" y="555996"/>
            <a:ext cx="363592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台灣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/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日本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/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美國綜合分析</a:t>
            </a:r>
            <a:endParaRPr lang="en-US" altLang="zh-TW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BCA2E1C3-1392-4424-BAC4-2BA156517F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27" b="16094"/>
          <a:stretch/>
        </p:blipFill>
        <p:spPr>
          <a:xfrm>
            <a:off x="1493571" y="1578968"/>
            <a:ext cx="984689" cy="66839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073798B-87F1-42D3-BCD0-CC5B95BD19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99" b="12549"/>
          <a:stretch/>
        </p:blipFill>
        <p:spPr>
          <a:xfrm>
            <a:off x="4057716" y="1578968"/>
            <a:ext cx="1074133" cy="75725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6D18DE52-9834-4D1A-BE4E-622DC18DA84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0" b="9955"/>
          <a:stretch/>
        </p:blipFill>
        <p:spPr>
          <a:xfrm>
            <a:off x="6711305" y="1578968"/>
            <a:ext cx="939124" cy="757258"/>
          </a:xfrm>
          <a:prstGeom prst="rect">
            <a:avLst/>
          </a:prstGeom>
        </p:spPr>
      </p:pic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830344CD-8E38-4F11-A382-EDB8C4EB9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214827"/>
              </p:ext>
            </p:extLst>
          </p:nvPr>
        </p:nvGraphicFramePr>
        <p:xfrm>
          <a:off x="604981" y="2772641"/>
          <a:ext cx="7979601" cy="1468044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846779">
                  <a:extLst>
                    <a:ext uri="{9D8B030D-6E8A-4147-A177-3AD203B41FA5}">
                      <a16:colId xmlns:a16="http://schemas.microsoft.com/office/drawing/2014/main" val="343941742"/>
                    </a:ext>
                  </a:extLst>
                </a:gridCol>
                <a:gridCol w="3566411">
                  <a:extLst>
                    <a:ext uri="{9D8B030D-6E8A-4147-A177-3AD203B41FA5}">
                      <a16:colId xmlns:a16="http://schemas.microsoft.com/office/drawing/2014/main" val="3047375471"/>
                    </a:ext>
                  </a:extLst>
                </a:gridCol>
                <a:gridCol w="3566411">
                  <a:extLst>
                    <a:ext uri="{9D8B030D-6E8A-4147-A177-3AD203B41FA5}">
                      <a16:colId xmlns:a16="http://schemas.microsoft.com/office/drawing/2014/main" val="1207310217"/>
                    </a:ext>
                  </a:extLst>
                </a:gridCol>
              </a:tblGrid>
              <a:tr h="489348">
                <a:tc>
                  <a:txBody>
                    <a:bodyPr/>
                    <a:lstStyle/>
                    <a:p>
                      <a:endParaRPr lang="zh-TW" altLang="en-US" sz="2000" dirty="0">
                        <a:latin typeface="SentyTang" panose="02000500000000000000" pitchFamily="2" charset="-120"/>
                        <a:ea typeface="SentyTang" panose="02000500000000000000" pitchFamily="2" charset="-120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國內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國外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344886"/>
                  </a:ext>
                </a:extLst>
              </a:tr>
              <a:tr h="48934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優點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就業人才能力升級，專業跨域培養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實務導向，多元能力整合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1453874"/>
                  </a:ext>
                </a:extLst>
              </a:tr>
              <a:tr h="48934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缺點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僅企業菁英握有資源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動用資源、資金龐大，推廣不易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94379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3781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C75A8A-E966-49CE-9E74-DD63B4CFAB77}"/>
              </a:ext>
            </a:extLst>
          </p:cNvPr>
          <p:cNvSpPr/>
          <p:nvPr/>
        </p:nvSpPr>
        <p:spPr>
          <a:xfrm>
            <a:off x="604058" y="522350"/>
            <a:ext cx="8046720" cy="409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C149D4DF-AB47-4DB0-BA28-4D2CA5A1231E}"/>
              </a:ext>
            </a:extLst>
          </p:cNvPr>
          <p:cNvGrpSpPr/>
          <p:nvPr/>
        </p:nvGrpSpPr>
        <p:grpSpPr>
          <a:xfrm>
            <a:off x="937983" y="1522904"/>
            <a:ext cx="2306840" cy="2097691"/>
            <a:chOff x="548640" y="1522904"/>
            <a:chExt cx="2306840" cy="2097691"/>
          </a:xfrm>
        </p:grpSpPr>
        <p:sp>
          <p:nvSpPr>
            <p:cNvPr id="8" name="椭圆 14">
              <a:extLst>
                <a:ext uri="{FF2B5EF4-FFF2-40B4-BE49-F238E27FC236}">
                  <a16:creationId xmlns:a16="http://schemas.microsoft.com/office/drawing/2014/main" id="{6BB14A66-E400-4C13-A350-B190DDB2B43A}"/>
                </a:ext>
              </a:extLst>
            </p:cNvPr>
            <p:cNvSpPr/>
            <p:nvPr/>
          </p:nvSpPr>
          <p:spPr>
            <a:xfrm>
              <a:off x="1059299" y="1588576"/>
              <a:ext cx="1796181" cy="1796181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/>
            </a:p>
          </p:txBody>
        </p:sp>
        <p:pic>
          <p:nvPicPr>
            <p:cNvPr id="14" name="圖片 13">
              <a:extLst>
                <a:ext uri="{FF2B5EF4-FFF2-40B4-BE49-F238E27FC236}">
                  <a16:creationId xmlns:a16="http://schemas.microsoft.com/office/drawing/2014/main" id="{DE4F366B-D2BE-4C57-9599-D14ECBBBF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40" y="1522904"/>
              <a:ext cx="2097691" cy="2097691"/>
            </a:xfrm>
            <a:prstGeom prst="rect">
              <a:avLst/>
            </a:prstGeom>
          </p:spPr>
        </p:pic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A0BE9B5C-83D5-4590-B087-F9DDC0A127E7}"/>
              </a:ext>
            </a:extLst>
          </p:cNvPr>
          <p:cNvSpPr/>
          <p:nvPr/>
        </p:nvSpPr>
        <p:spPr>
          <a:xfrm>
            <a:off x="3793461" y="2051778"/>
            <a:ext cx="3081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第三步驟</a:t>
            </a:r>
            <a:endParaRPr lang="en-US" altLang="zh-CN" sz="4800" b="1" kern="100" dirty="0">
              <a:solidFill>
                <a:schemeClr val="accent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695F7A7-095E-456B-A36F-95C1952143DF}"/>
              </a:ext>
            </a:extLst>
          </p:cNvPr>
          <p:cNvSpPr/>
          <p:nvPr/>
        </p:nvSpPr>
        <p:spPr>
          <a:xfrm>
            <a:off x="3793462" y="3031325"/>
            <a:ext cx="3081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提出我方解決方案</a:t>
            </a:r>
            <a:endParaRPr lang="en-US" altLang="zh-CN" sz="2400" kern="100" dirty="0">
              <a:solidFill>
                <a:schemeClr val="accent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904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方案起源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A8C4BB-2C13-406F-BBB3-DF16CBD711A1}"/>
              </a:ext>
            </a:extLst>
          </p:cNvPr>
          <p:cNvSpPr/>
          <p:nvPr/>
        </p:nvSpPr>
        <p:spPr>
          <a:xfrm>
            <a:off x="3083531" y="555996"/>
            <a:ext cx="398921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複合式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素養方案的產生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?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CA19F9E8-B840-45BD-8FE4-BD29CB18112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" r="7059"/>
          <a:stretch/>
        </p:blipFill>
        <p:spPr>
          <a:xfrm>
            <a:off x="6841437" y="2566553"/>
            <a:ext cx="1633634" cy="189644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704395D-1899-4D41-9AAC-E42B58B93070}"/>
              </a:ext>
            </a:extLst>
          </p:cNvPr>
          <p:cNvSpPr/>
          <p:nvPr/>
        </p:nvSpPr>
        <p:spPr>
          <a:xfrm>
            <a:off x="941957" y="2090289"/>
            <a:ext cx="47647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</a:rPr>
              <a:t>「面對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</a:rPr>
              <a:t>AI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</a:rPr>
              <a:t>社會，該培養的不是如何順從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</a:rPr>
              <a:t>AI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</a:rPr>
              <a:t>，而是培養</a:t>
            </a:r>
            <a:r>
              <a:rPr lang="en-US" altLang="zh-TW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</a:rPr>
              <a:t>AI</a:t>
            </a:r>
            <a:r>
              <a:rPr lang="zh-TW" altLang="en-US" sz="3200" dirty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</a:rPr>
              <a:t>素養」</a:t>
            </a:r>
          </a:p>
        </p:txBody>
      </p:sp>
    </p:spTree>
    <p:extLst>
      <p:ext uri="{BB962C8B-B14F-4D97-AF65-F5344CB8AC3E}">
        <p14:creationId xmlns:p14="http://schemas.microsoft.com/office/powerpoint/2010/main" val="16235715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C75A8A-E966-49CE-9E74-DD63B4CFAB77}"/>
              </a:ext>
            </a:extLst>
          </p:cNvPr>
          <p:cNvSpPr/>
          <p:nvPr/>
        </p:nvSpPr>
        <p:spPr>
          <a:xfrm>
            <a:off x="604058" y="522350"/>
            <a:ext cx="8046720" cy="409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14">
            <a:extLst>
              <a:ext uri="{FF2B5EF4-FFF2-40B4-BE49-F238E27FC236}">
                <a16:creationId xmlns:a16="http://schemas.microsoft.com/office/drawing/2014/main" id="{6BB14A66-E400-4C13-A350-B190DDB2B43A}"/>
              </a:ext>
            </a:extLst>
          </p:cNvPr>
          <p:cNvSpPr/>
          <p:nvPr/>
        </p:nvSpPr>
        <p:spPr>
          <a:xfrm>
            <a:off x="1448642" y="1588576"/>
            <a:ext cx="1796181" cy="17961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BE9B5C-83D5-4590-B087-F9DDC0A127E7}"/>
              </a:ext>
            </a:extLst>
          </p:cNvPr>
          <p:cNvSpPr/>
          <p:nvPr/>
        </p:nvSpPr>
        <p:spPr>
          <a:xfrm>
            <a:off x="3793461" y="2051778"/>
            <a:ext cx="3081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解決方案</a:t>
            </a:r>
            <a:endParaRPr lang="en-US" altLang="zh-CN" sz="4800" b="1" kern="100" dirty="0">
              <a:solidFill>
                <a:schemeClr val="accent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695F7A7-095E-456B-A36F-95C1952143DF}"/>
              </a:ext>
            </a:extLst>
          </p:cNvPr>
          <p:cNvSpPr/>
          <p:nvPr/>
        </p:nvSpPr>
        <p:spPr>
          <a:xfrm>
            <a:off x="3793461" y="3059464"/>
            <a:ext cx="3081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複合式</a:t>
            </a:r>
            <a:r>
              <a:rPr lang="en-US" altLang="zh-TW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素養方案</a:t>
            </a:r>
            <a:endParaRPr lang="en-US" altLang="zh-CN" sz="2400" kern="100" dirty="0">
              <a:solidFill>
                <a:schemeClr val="accent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B6195D7-997B-42CD-B096-22EFD0DBA5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296" y="1588576"/>
            <a:ext cx="2315136" cy="231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47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解決方案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F8026B-39B3-423F-BB68-193952F55D55}"/>
              </a:ext>
            </a:extLst>
          </p:cNvPr>
          <p:cNvSpPr/>
          <p:nvPr/>
        </p:nvSpPr>
        <p:spPr>
          <a:xfrm>
            <a:off x="3083530" y="555996"/>
            <a:ext cx="4744287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複合式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素養方案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45379974-29B6-4409-A3AD-43BD25F8A637}"/>
              </a:ext>
            </a:extLst>
          </p:cNvPr>
          <p:cNvGrpSpPr/>
          <p:nvPr/>
        </p:nvGrpSpPr>
        <p:grpSpPr>
          <a:xfrm>
            <a:off x="948401" y="1537214"/>
            <a:ext cx="7170999" cy="2770751"/>
            <a:chOff x="-63788" y="875267"/>
            <a:chExt cx="7288938" cy="2718203"/>
          </a:xfrm>
        </p:grpSpPr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53601BF5-4EC4-45FF-BB1F-00CBE143A161}"/>
                </a:ext>
              </a:extLst>
            </p:cNvPr>
            <p:cNvGrpSpPr/>
            <p:nvPr/>
          </p:nvGrpSpPr>
          <p:grpSpPr>
            <a:xfrm>
              <a:off x="755338" y="2438124"/>
              <a:ext cx="5929683" cy="599689"/>
              <a:chOff x="755338" y="2438124"/>
              <a:chExt cx="5929683" cy="599689"/>
            </a:xfrm>
          </p:grpSpPr>
          <p:sp>
            <p:nvSpPr>
              <p:cNvPr id="14" name="Freeform 11">
                <a:extLst>
                  <a:ext uri="{FF2B5EF4-FFF2-40B4-BE49-F238E27FC236}">
                    <a16:creationId xmlns:a16="http://schemas.microsoft.com/office/drawing/2014/main" id="{BAEEC4B0-BCEC-442B-B135-45E0D80473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338" y="2438124"/>
                <a:ext cx="2146447" cy="517987"/>
              </a:xfrm>
              <a:custGeom>
                <a:avLst/>
                <a:gdLst>
                  <a:gd name="T0" fmla="*/ 856 w 878"/>
                  <a:gd name="T1" fmla="*/ 33 h 210"/>
                  <a:gd name="T2" fmla="*/ 418 w 878"/>
                  <a:gd name="T3" fmla="*/ 33 h 210"/>
                  <a:gd name="T4" fmla="*/ 396 w 878"/>
                  <a:gd name="T5" fmla="*/ 0 h 210"/>
                  <a:gd name="T6" fmla="*/ 375 w 878"/>
                  <a:gd name="T7" fmla="*/ 33 h 210"/>
                  <a:gd name="T8" fmla="*/ 22 w 878"/>
                  <a:gd name="T9" fmla="*/ 33 h 210"/>
                  <a:gd name="T10" fmla="*/ 0 w 878"/>
                  <a:gd name="T11" fmla="*/ 56 h 210"/>
                  <a:gd name="T12" fmla="*/ 0 w 878"/>
                  <a:gd name="T13" fmla="*/ 187 h 210"/>
                  <a:gd name="T14" fmla="*/ 22 w 878"/>
                  <a:gd name="T15" fmla="*/ 210 h 210"/>
                  <a:gd name="T16" fmla="*/ 856 w 878"/>
                  <a:gd name="T17" fmla="*/ 210 h 210"/>
                  <a:gd name="T18" fmla="*/ 878 w 878"/>
                  <a:gd name="T19" fmla="*/ 187 h 210"/>
                  <a:gd name="T20" fmla="*/ 878 w 878"/>
                  <a:gd name="T21" fmla="*/ 56 h 210"/>
                  <a:gd name="T22" fmla="*/ 856 w 878"/>
                  <a:gd name="T23" fmla="*/ 3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78" h="210">
                    <a:moveTo>
                      <a:pt x="856" y="33"/>
                    </a:moveTo>
                    <a:cubicBezTo>
                      <a:pt x="418" y="33"/>
                      <a:pt x="418" y="33"/>
                      <a:pt x="418" y="33"/>
                    </a:cubicBezTo>
                    <a:cubicBezTo>
                      <a:pt x="396" y="0"/>
                      <a:pt x="396" y="0"/>
                      <a:pt x="396" y="0"/>
                    </a:cubicBezTo>
                    <a:cubicBezTo>
                      <a:pt x="375" y="33"/>
                      <a:pt x="375" y="33"/>
                      <a:pt x="375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10" y="33"/>
                      <a:pt x="0" y="43"/>
                      <a:pt x="0" y="56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200"/>
                      <a:pt x="10" y="210"/>
                      <a:pt x="22" y="210"/>
                    </a:cubicBezTo>
                    <a:cubicBezTo>
                      <a:pt x="856" y="210"/>
                      <a:pt x="856" y="210"/>
                      <a:pt x="856" y="210"/>
                    </a:cubicBezTo>
                    <a:cubicBezTo>
                      <a:pt x="868" y="210"/>
                      <a:pt x="878" y="200"/>
                      <a:pt x="878" y="187"/>
                    </a:cubicBezTo>
                    <a:cubicBezTo>
                      <a:pt x="878" y="56"/>
                      <a:pt x="878" y="56"/>
                      <a:pt x="878" y="56"/>
                    </a:cubicBezTo>
                    <a:cubicBezTo>
                      <a:pt x="878" y="43"/>
                      <a:pt x="868" y="33"/>
                      <a:pt x="856" y="33"/>
                    </a:cubicBezTo>
                    <a:close/>
                  </a:path>
                </a:pathLst>
              </a:custGeom>
              <a:solidFill>
                <a:srgbClr val="002060"/>
              </a:solid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endParaRPr lang="zh-CN" alt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5" name="Freeform 12">
                <a:extLst>
                  <a:ext uri="{FF2B5EF4-FFF2-40B4-BE49-F238E27FC236}">
                    <a16:creationId xmlns:a16="http://schemas.microsoft.com/office/drawing/2014/main" id="{9CC2804E-4F24-4317-9898-DB8DD80941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6359" y="2519826"/>
                <a:ext cx="2149714" cy="517987"/>
              </a:xfrm>
              <a:custGeom>
                <a:avLst/>
                <a:gdLst>
                  <a:gd name="T0" fmla="*/ 856 w 879"/>
                  <a:gd name="T1" fmla="*/ 0 h 210"/>
                  <a:gd name="T2" fmla="*/ 23 w 879"/>
                  <a:gd name="T3" fmla="*/ 0 h 210"/>
                  <a:gd name="T4" fmla="*/ 0 w 879"/>
                  <a:gd name="T5" fmla="*/ 23 h 210"/>
                  <a:gd name="T6" fmla="*/ 0 w 879"/>
                  <a:gd name="T7" fmla="*/ 154 h 210"/>
                  <a:gd name="T8" fmla="*/ 23 w 879"/>
                  <a:gd name="T9" fmla="*/ 177 h 210"/>
                  <a:gd name="T10" fmla="*/ 397 w 879"/>
                  <a:gd name="T11" fmla="*/ 177 h 210"/>
                  <a:gd name="T12" fmla="*/ 418 w 879"/>
                  <a:gd name="T13" fmla="*/ 210 h 210"/>
                  <a:gd name="T14" fmla="*/ 440 w 879"/>
                  <a:gd name="T15" fmla="*/ 177 h 210"/>
                  <a:gd name="T16" fmla="*/ 856 w 879"/>
                  <a:gd name="T17" fmla="*/ 177 h 210"/>
                  <a:gd name="T18" fmla="*/ 879 w 879"/>
                  <a:gd name="T19" fmla="*/ 154 h 210"/>
                  <a:gd name="T20" fmla="*/ 879 w 879"/>
                  <a:gd name="T21" fmla="*/ 23 h 210"/>
                  <a:gd name="T22" fmla="*/ 856 w 879"/>
                  <a:gd name="T23" fmla="*/ 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79" h="210">
                    <a:moveTo>
                      <a:pt x="856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67"/>
                      <a:pt x="10" y="177"/>
                      <a:pt x="23" y="177"/>
                    </a:cubicBezTo>
                    <a:cubicBezTo>
                      <a:pt x="397" y="177"/>
                      <a:pt x="397" y="177"/>
                      <a:pt x="397" y="177"/>
                    </a:cubicBezTo>
                    <a:cubicBezTo>
                      <a:pt x="418" y="210"/>
                      <a:pt x="418" y="210"/>
                      <a:pt x="418" y="210"/>
                    </a:cubicBezTo>
                    <a:cubicBezTo>
                      <a:pt x="440" y="177"/>
                      <a:pt x="440" y="177"/>
                      <a:pt x="440" y="177"/>
                    </a:cubicBezTo>
                    <a:cubicBezTo>
                      <a:pt x="856" y="177"/>
                      <a:pt x="856" y="177"/>
                      <a:pt x="856" y="177"/>
                    </a:cubicBezTo>
                    <a:cubicBezTo>
                      <a:pt x="869" y="177"/>
                      <a:pt x="879" y="167"/>
                      <a:pt x="879" y="154"/>
                    </a:cubicBezTo>
                    <a:cubicBezTo>
                      <a:pt x="879" y="23"/>
                      <a:pt x="879" y="23"/>
                      <a:pt x="879" y="23"/>
                    </a:cubicBezTo>
                    <a:cubicBezTo>
                      <a:pt x="879" y="10"/>
                      <a:pt x="869" y="0"/>
                      <a:pt x="85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solidFill>
                  <a:srgbClr val="002060"/>
                </a:solidFill>
              </a:ln>
            </p:spPr>
            <p:txBody>
              <a:bodyPr/>
              <a:lstStyle/>
              <a:p>
                <a:endParaRPr lang="zh-CN" alt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" name="Freeform 13">
                <a:extLst>
                  <a:ext uri="{FF2B5EF4-FFF2-40B4-BE49-F238E27FC236}">
                    <a16:creationId xmlns:a16="http://schemas.microsoft.com/office/drawing/2014/main" id="{320B2E8F-4CD0-48B8-8287-78A0927249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0208" y="2438124"/>
                <a:ext cx="2144813" cy="517987"/>
              </a:xfrm>
              <a:custGeom>
                <a:avLst/>
                <a:gdLst>
                  <a:gd name="T0" fmla="*/ 856 w 878"/>
                  <a:gd name="T1" fmla="*/ 33 h 210"/>
                  <a:gd name="T2" fmla="*/ 418 w 878"/>
                  <a:gd name="T3" fmla="*/ 33 h 210"/>
                  <a:gd name="T4" fmla="*/ 396 w 878"/>
                  <a:gd name="T5" fmla="*/ 0 h 210"/>
                  <a:gd name="T6" fmla="*/ 375 w 878"/>
                  <a:gd name="T7" fmla="*/ 33 h 210"/>
                  <a:gd name="T8" fmla="*/ 22 w 878"/>
                  <a:gd name="T9" fmla="*/ 33 h 210"/>
                  <a:gd name="T10" fmla="*/ 0 w 878"/>
                  <a:gd name="T11" fmla="*/ 56 h 210"/>
                  <a:gd name="T12" fmla="*/ 0 w 878"/>
                  <a:gd name="T13" fmla="*/ 187 h 210"/>
                  <a:gd name="T14" fmla="*/ 22 w 878"/>
                  <a:gd name="T15" fmla="*/ 210 h 210"/>
                  <a:gd name="T16" fmla="*/ 856 w 878"/>
                  <a:gd name="T17" fmla="*/ 210 h 210"/>
                  <a:gd name="T18" fmla="*/ 878 w 878"/>
                  <a:gd name="T19" fmla="*/ 187 h 210"/>
                  <a:gd name="T20" fmla="*/ 878 w 878"/>
                  <a:gd name="T21" fmla="*/ 56 h 210"/>
                  <a:gd name="T22" fmla="*/ 856 w 878"/>
                  <a:gd name="T23" fmla="*/ 33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78" h="210">
                    <a:moveTo>
                      <a:pt x="856" y="33"/>
                    </a:moveTo>
                    <a:cubicBezTo>
                      <a:pt x="418" y="33"/>
                      <a:pt x="418" y="33"/>
                      <a:pt x="418" y="33"/>
                    </a:cubicBezTo>
                    <a:cubicBezTo>
                      <a:pt x="396" y="0"/>
                      <a:pt x="396" y="0"/>
                      <a:pt x="396" y="0"/>
                    </a:cubicBezTo>
                    <a:cubicBezTo>
                      <a:pt x="375" y="33"/>
                      <a:pt x="375" y="33"/>
                      <a:pt x="375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10" y="33"/>
                      <a:pt x="0" y="43"/>
                      <a:pt x="0" y="56"/>
                    </a:cubicBezTo>
                    <a:cubicBezTo>
                      <a:pt x="0" y="187"/>
                      <a:pt x="0" y="187"/>
                      <a:pt x="0" y="187"/>
                    </a:cubicBezTo>
                    <a:cubicBezTo>
                      <a:pt x="0" y="200"/>
                      <a:pt x="10" y="210"/>
                      <a:pt x="22" y="210"/>
                    </a:cubicBezTo>
                    <a:cubicBezTo>
                      <a:pt x="856" y="210"/>
                      <a:pt x="856" y="210"/>
                      <a:pt x="856" y="210"/>
                    </a:cubicBezTo>
                    <a:cubicBezTo>
                      <a:pt x="868" y="210"/>
                      <a:pt x="878" y="200"/>
                      <a:pt x="878" y="187"/>
                    </a:cubicBezTo>
                    <a:cubicBezTo>
                      <a:pt x="878" y="56"/>
                      <a:pt x="878" y="56"/>
                      <a:pt x="878" y="56"/>
                    </a:cubicBezTo>
                    <a:cubicBezTo>
                      <a:pt x="878" y="43"/>
                      <a:pt x="868" y="33"/>
                      <a:pt x="856" y="33"/>
                    </a:cubicBezTo>
                    <a:close/>
                  </a:path>
                </a:pathLst>
              </a:custGeom>
              <a:solidFill>
                <a:srgbClr val="002060"/>
              </a:solid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endParaRPr lang="zh-CN" altLang="en-US" sz="2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387284B6-8EE6-4D34-A2D2-AFFA54F46A6E}"/>
                  </a:ext>
                </a:extLst>
              </p:cNvPr>
              <p:cNvSpPr/>
              <p:nvPr/>
            </p:nvSpPr>
            <p:spPr>
              <a:xfrm>
                <a:off x="1081699" y="2527860"/>
                <a:ext cx="12682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zh-TW" altLang="en-US" sz="2400" b="1" kern="100" dirty="0">
                    <a:solidFill>
                      <a:schemeClr val="bg1"/>
                    </a:solidFill>
                    <a:latin typeface="SentyTang" panose="02000500000000000000" pitchFamily="2" charset="-120"/>
                    <a:ea typeface="SentyTang" panose="02000500000000000000" pitchFamily="2" charset="-120"/>
                    <a:cs typeface="Times New Roman" panose="02020603050405020304" pitchFamily="18" charset="0"/>
                  </a:rPr>
                  <a:t>企業小講</a:t>
                </a:r>
                <a:endParaRPr lang="zh-CN" altLang="en-US" sz="2400" b="1" kern="100" dirty="0">
                  <a:solidFill>
                    <a:schemeClr val="bg1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2D4CC008-1BBE-4A07-96B6-E6A57A68148D}"/>
                  </a:ext>
                </a:extLst>
              </p:cNvPr>
              <p:cNvSpPr/>
              <p:nvPr/>
            </p:nvSpPr>
            <p:spPr>
              <a:xfrm>
                <a:off x="3047517" y="2547986"/>
                <a:ext cx="12682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zh-TW" altLang="en-US" sz="2400" b="1" kern="100" dirty="0">
                    <a:solidFill>
                      <a:srgbClr val="222B34"/>
                    </a:solidFill>
                    <a:latin typeface="SentyTang" panose="02000500000000000000" pitchFamily="2" charset="-120"/>
                    <a:ea typeface="SentyTang" panose="02000500000000000000" pitchFamily="2" charset="-120"/>
                    <a:cs typeface="Times New Roman" panose="02020603050405020304" pitchFamily="18" charset="0"/>
                  </a:rPr>
                  <a:t>企業實習</a:t>
                </a:r>
                <a:endParaRPr lang="zh-CN" altLang="en-US" sz="2400" b="1" kern="100" dirty="0">
                  <a:solidFill>
                    <a:srgbClr val="222B34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D5F05E93-32B5-43C9-8B58-D46666E27CA8}"/>
                  </a:ext>
                </a:extLst>
              </p:cNvPr>
              <p:cNvSpPr/>
              <p:nvPr/>
            </p:nvSpPr>
            <p:spPr>
              <a:xfrm>
                <a:off x="4874051" y="2546152"/>
                <a:ext cx="126829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spcAft>
                    <a:spcPts val="0"/>
                  </a:spcAft>
                </a:pPr>
                <a:r>
                  <a:rPr lang="zh-TW" altLang="en-US" sz="2400" b="1" kern="100" dirty="0">
                    <a:solidFill>
                      <a:schemeClr val="bg1"/>
                    </a:solidFill>
                    <a:latin typeface="SentyTang" panose="02000500000000000000" pitchFamily="2" charset="-120"/>
                    <a:ea typeface="SentyTang" panose="02000500000000000000" pitchFamily="2" charset="-120"/>
                    <a:cs typeface="Times New Roman" panose="02020603050405020304" pitchFamily="18" charset="0"/>
                  </a:rPr>
                  <a:t>手機程式</a:t>
                </a:r>
                <a:endParaRPr lang="zh-CN" altLang="en-US" sz="2400" b="1" kern="100" dirty="0">
                  <a:solidFill>
                    <a:schemeClr val="bg1"/>
                  </a:solidFill>
                  <a:latin typeface="SentyTang" panose="02000500000000000000" pitchFamily="2" charset="-120"/>
                  <a:ea typeface="SentyTang" panose="02000500000000000000" pitchFamily="2" charset="-12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0" name="矩形 9" descr="e7d195523061f1c09e9d68d7cf438b91ef959ecb14fc25d26BBA7F7DBC18E55DFF4014AF651F0BF2569D4B6C1DA7F1A4683A481403BD872FC687266AD13265C1DE7C373772FD8728ABDD69ADD03BFF5BE2862BC891DBB79E672B5B52FF6B6217AFCAC6C2F3A1232EB7C80E1512C57F8669BB536BD78BD12EE25DEB38FF9E499789FC704E5E78726B4D86793C4600AB41">
              <a:extLst>
                <a:ext uri="{FF2B5EF4-FFF2-40B4-BE49-F238E27FC236}">
                  <a16:creationId xmlns:a16="http://schemas.microsoft.com/office/drawing/2014/main" id="{050E20B2-5D0F-4A13-8BB0-D03DDEBD7757}"/>
                </a:ext>
              </a:extLst>
            </p:cNvPr>
            <p:cNvSpPr/>
            <p:nvPr/>
          </p:nvSpPr>
          <p:spPr>
            <a:xfrm>
              <a:off x="-63788" y="875267"/>
              <a:ext cx="3784698" cy="14115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50000"/>
                </a:lnSpc>
                <a:buClr>
                  <a:srgbClr val="0070C0"/>
                </a:buClr>
                <a:buFont typeface="Wingdings" panose="05000000000000000000" pitchFamily="2" charset="2"/>
                <a:buChar char="u"/>
              </a:pPr>
              <a:r>
                <a:rPr lang="zh-TW" altLang="en-US" sz="20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認識何謂</a:t>
              </a:r>
              <a:r>
                <a:rPr lang="en-US" altLang="zh-TW" sz="20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AI</a:t>
              </a:r>
              <a:r>
                <a:rPr lang="zh-TW" altLang="en-US" sz="20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素養</a:t>
              </a:r>
              <a:endParaRPr lang="en-US" altLang="zh-TW" sz="20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  <a:p>
              <a:pPr marL="171450" indent="-171450">
                <a:lnSpc>
                  <a:spcPct val="150000"/>
                </a:lnSpc>
                <a:buClr>
                  <a:srgbClr val="0070C0"/>
                </a:buClr>
                <a:buFont typeface="Wingdings" panose="05000000000000000000" pitchFamily="2" charset="2"/>
                <a:buChar char="u"/>
              </a:pPr>
              <a:r>
                <a:rPr lang="zh-TW" altLang="en-US" sz="20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了解跨領域能力之重要性</a:t>
              </a:r>
              <a:endParaRPr lang="en-US" altLang="zh-TW" sz="20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  <a:p>
              <a:pPr marL="171450" indent="-171450">
                <a:lnSpc>
                  <a:spcPct val="150000"/>
                </a:lnSpc>
                <a:buClr>
                  <a:srgbClr val="0070C0"/>
                </a:buClr>
                <a:buFont typeface="Wingdings" panose="05000000000000000000" pitchFamily="2" charset="2"/>
                <a:buChar char="u"/>
              </a:pPr>
              <a:r>
                <a:rPr lang="zh-TW" altLang="en-US" sz="20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分享改變學習模式之個人經驗</a:t>
              </a:r>
              <a:endParaRPr lang="zh-CN" altLang="en-US" sz="20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sp>
          <p:nvSpPr>
            <p:cNvPr id="11" name="矩形 10" descr="e7d195523061f1c09e9d68d7cf438b91ef959ecb14fc25d26BBA7F7DBC18E55DFF4014AF651F0BF2569D4B6C1DA7F1A4683A481403BD872FC687266AD13265C1DE7C373772FD8728ABDD69ADD03BFF5BE2862BC891DBB79E672B5B52FF6B6217AFCAC6C2F3A1232EB7C80E1512C57F8669BB536BD78BD12EE25DEB38FF9E499789FC704E5E78726B4D86793C4600AB41">
              <a:extLst>
                <a:ext uri="{FF2B5EF4-FFF2-40B4-BE49-F238E27FC236}">
                  <a16:creationId xmlns:a16="http://schemas.microsoft.com/office/drawing/2014/main" id="{00A79B69-C39B-4583-A5D8-EA02976FCCA8}"/>
                </a:ext>
              </a:extLst>
            </p:cNvPr>
            <p:cNvSpPr/>
            <p:nvPr/>
          </p:nvSpPr>
          <p:spPr>
            <a:xfrm>
              <a:off x="1351375" y="3087721"/>
              <a:ext cx="4630042" cy="5057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50000"/>
                </a:lnSpc>
                <a:buClr>
                  <a:srgbClr val="0070C0"/>
                </a:buClr>
                <a:buFont typeface="Wingdings" panose="05000000000000000000" pitchFamily="2" charset="2"/>
                <a:buChar char="u"/>
              </a:pPr>
              <a:r>
                <a:rPr lang="zh-TW" altLang="en-US" sz="20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了解不同領域在職場上相會時的合作運用</a:t>
              </a:r>
              <a:endParaRPr lang="en-US" altLang="zh-TW" sz="20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  <p:sp>
          <p:nvSpPr>
            <p:cNvPr id="13" name="矩形 12" descr="e7d195523061f1c09e9d68d7cf438b91ef959ecb14fc25d26BBA7F7DBC18E55DFF4014AF651F0BF2569D4B6C1DA7F1A4683A481403BD872FC687266AD13265C1DE7C373772FD8728ABDD69ADD03BFF5BE2862BC891DBB79E672B5B52FF6B6217AFCAC6C2F3A1232EB7C80E1512C57F8669BB536BD78BD12EE25DEB38FF9E499789FC704E5E78726B4D86793C4600AB41">
              <a:extLst>
                <a:ext uri="{FF2B5EF4-FFF2-40B4-BE49-F238E27FC236}">
                  <a16:creationId xmlns:a16="http://schemas.microsoft.com/office/drawing/2014/main" id="{05D4EEBE-4220-4003-BA4B-122FFEF544F7}"/>
                </a:ext>
              </a:extLst>
            </p:cNvPr>
            <p:cNvSpPr/>
            <p:nvPr/>
          </p:nvSpPr>
          <p:spPr>
            <a:xfrm>
              <a:off x="4000079" y="1781084"/>
              <a:ext cx="3225071" cy="5057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50000"/>
                </a:lnSpc>
                <a:buClr>
                  <a:srgbClr val="0070C0"/>
                </a:buClr>
                <a:buFont typeface="Wingdings" panose="05000000000000000000" pitchFamily="2" charset="2"/>
                <a:buChar char="u"/>
              </a:pPr>
              <a:r>
                <a:rPr lang="zh-TW" altLang="en-US" sz="2000" dirty="0">
                  <a:solidFill>
                    <a:srgbClr val="002060"/>
                  </a:solidFill>
                  <a:latin typeface="SentyTang" panose="02000500000000000000" pitchFamily="2" charset="-120"/>
                  <a:ea typeface="SentyTang" panose="02000500000000000000" pitchFamily="2" charset="-120"/>
                </a:rPr>
                <a:t>建立平台收集跨領域資訊</a:t>
              </a:r>
              <a:endParaRPr lang="en-US" altLang="zh-TW" sz="2000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17718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活動宣傳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A8C4BB-2C13-406F-BBB3-DF16CBD711A1}"/>
              </a:ext>
            </a:extLst>
          </p:cNvPr>
          <p:cNvSpPr/>
          <p:nvPr/>
        </p:nvSpPr>
        <p:spPr>
          <a:xfrm>
            <a:off x="3083531" y="555996"/>
            <a:ext cx="398921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青年跨領域 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be better go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97569CA-59D7-4D9A-998F-40F9E6EAA5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69" t="12861" r="30303" b="5522"/>
          <a:stretch/>
        </p:blipFill>
        <p:spPr>
          <a:xfrm>
            <a:off x="1607574" y="1363234"/>
            <a:ext cx="2738800" cy="312563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61280C46-78BA-4420-8E44-D9AE824EC3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15" t="8350" r="27652"/>
          <a:stretch/>
        </p:blipFill>
        <p:spPr>
          <a:xfrm>
            <a:off x="5683317" y="1363234"/>
            <a:ext cx="2778855" cy="3125638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5F79699-F24A-471C-A7FD-620344FF3E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80" y="3525820"/>
            <a:ext cx="963052" cy="963052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F26384B-FE4C-4965-909C-BA10DECFD3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1" y="3525820"/>
            <a:ext cx="963052" cy="96305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85933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活動流程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A8C4BB-2C13-406F-BBB3-DF16CBD711A1}"/>
              </a:ext>
            </a:extLst>
          </p:cNvPr>
          <p:cNvSpPr/>
          <p:nvPr/>
        </p:nvSpPr>
        <p:spPr>
          <a:xfrm>
            <a:off x="3083531" y="555996"/>
            <a:ext cx="398921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企業小講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—AI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素養 開講啦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!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86EF314-4D5F-4874-AA77-BB445C58864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2" t="70034" r="32114"/>
          <a:stretch/>
        </p:blipFill>
        <p:spPr>
          <a:xfrm>
            <a:off x="575858" y="1448176"/>
            <a:ext cx="4331389" cy="279414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AFA03CDF-DE29-42B0-942F-25A96CD1004E}"/>
              </a:ext>
            </a:extLst>
          </p:cNvPr>
          <p:cNvPicPr/>
          <p:nvPr/>
        </p:nvPicPr>
        <p:blipFill rotWithShape="1">
          <a:blip r:embed="rId3"/>
          <a:srcRect l="22421" t="16189" r="17937" b="11893"/>
          <a:stretch/>
        </p:blipFill>
        <p:spPr bwMode="auto">
          <a:xfrm>
            <a:off x="5247577" y="1448176"/>
            <a:ext cx="3147869" cy="2794143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282992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活動流程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A8C4BB-2C13-406F-BBB3-DF16CBD711A1}"/>
              </a:ext>
            </a:extLst>
          </p:cNvPr>
          <p:cNvSpPr/>
          <p:nvPr/>
        </p:nvSpPr>
        <p:spPr>
          <a:xfrm>
            <a:off x="3083531" y="555996"/>
            <a:ext cx="398921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企業小講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—AI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素養 開講啦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!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E8E84BBD-17DB-46CF-9A99-5D7288C1F16D}"/>
              </a:ext>
            </a:extLst>
          </p:cNvPr>
          <p:cNvPicPr/>
          <p:nvPr/>
        </p:nvPicPr>
        <p:blipFill rotWithShape="1">
          <a:blip r:embed="rId2"/>
          <a:srcRect l="20838" t="18816" r="21609" b="12191"/>
          <a:stretch/>
        </p:blipFill>
        <p:spPr bwMode="auto">
          <a:xfrm>
            <a:off x="575858" y="1448175"/>
            <a:ext cx="3414251" cy="2794144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C192EA89-806E-43E9-9A6B-53ED9435423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8" t="963" r="7219" b="9219"/>
          <a:stretch/>
        </p:blipFill>
        <p:spPr bwMode="auto">
          <a:xfrm>
            <a:off x="4225636" y="1448175"/>
            <a:ext cx="4342506" cy="279414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1130817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活動流程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A8C4BB-2C13-406F-BBB3-DF16CBD711A1}"/>
              </a:ext>
            </a:extLst>
          </p:cNvPr>
          <p:cNvSpPr/>
          <p:nvPr/>
        </p:nvSpPr>
        <p:spPr>
          <a:xfrm>
            <a:off x="3083531" y="555996"/>
            <a:ext cx="4965960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企業實習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—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未來已來，你來不來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C211B66-764E-4F94-B702-FEF5D83ED2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1" t="3460" r="4551" b="25741"/>
          <a:stretch/>
        </p:blipFill>
        <p:spPr>
          <a:xfrm>
            <a:off x="575858" y="1363234"/>
            <a:ext cx="2772220" cy="3049439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6481F033-3388-4F48-85FE-E46BF4C37B2F}"/>
              </a:ext>
            </a:extLst>
          </p:cNvPr>
          <p:cNvPicPr/>
          <p:nvPr/>
        </p:nvPicPr>
        <p:blipFill rotWithShape="1">
          <a:blip r:embed="rId3"/>
          <a:srcRect l="23925" t="18032" r="24586" b="12583"/>
          <a:stretch/>
        </p:blipFill>
        <p:spPr bwMode="auto">
          <a:xfrm>
            <a:off x="4126923" y="1363233"/>
            <a:ext cx="3922568" cy="3049439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107136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活動流程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A8C4BB-2C13-406F-BBB3-DF16CBD711A1}"/>
              </a:ext>
            </a:extLst>
          </p:cNvPr>
          <p:cNvSpPr/>
          <p:nvPr/>
        </p:nvSpPr>
        <p:spPr>
          <a:xfrm>
            <a:off x="3083530" y="555996"/>
            <a:ext cx="5090651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素養暨跨領域資訊平台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—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未來已來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4B65F0E0-4210-4BEF-98B1-089479F4673C}"/>
              </a:ext>
            </a:extLst>
          </p:cNvPr>
          <p:cNvGrpSpPr/>
          <p:nvPr/>
        </p:nvGrpSpPr>
        <p:grpSpPr>
          <a:xfrm>
            <a:off x="575858" y="1340281"/>
            <a:ext cx="7992284" cy="3179564"/>
            <a:chOff x="575858" y="1316436"/>
            <a:chExt cx="7992284" cy="3179564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4C15DD5A-28E3-4E15-B975-798398C5C499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28" r="444"/>
            <a:stretch/>
          </p:blipFill>
          <p:spPr bwMode="auto">
            <a:xfrm>
              <a:off x="575858" y="1316436"/>
              <a:ext cx="1943337" cy="3179564"/>
            </a:xfrm>
            <a:prstGeom prst="rect">
              <a:avLst/>
            </a:prstGeom>
            <a:ln>
              <a:solidFill>
                <a:srgbClr val="002060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0168024C-A174-4F78-A54E-CF71E1C1399A}"/>
                </a:ext>
              </a:extLst>
            </p:cNvPr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69048" y="1316436"/>
              <a:ext cx="1753099" cy="3179564"/>
            </a:xfrm>
            <a:prstGeom prst="rect">
              <a:avLst/>
            </a:prstGeom>
            <a:ln>
              <a:solidFill>
                <a:srgbClr val="002060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0" name="圖片 9">
              <a:extLst>
                <a:ext uri="{FF2B5EF4-FFF2-40B4-BE49-F238E27FC236}">
                  <a16:creationId xmlns:a16="http://schemas.microsoft.com/office/drawing/2014/main" id="{BAB755D7-73DC-491F-8666-60BD9F12DEF6}"/>
                </a:ext>
              </a:extLst>
            </p:cNvPr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6" r="-955"/>
            <a:stretch/>
          </p:blipFill>
          <p:spPr bwMode="auto">
            <a:xfrm>
              <a:off x="4658570" y="1316437"/>
              <a:ext cx="1753553" cy="3179563"/>
            </a:xfrm>
            <a:prstGeom prst="rect">
              <a:avLst/>
            </a:prstGeom>
            <a:ln>
              <a:solidFill>
                <a:srgbClr val="002060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490ECD58-1E36-4F17-ABCF-F8CD58C1DE1B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57"/>
            <a:stretch/>
          </p:blipFill>
          <p:spPr bwMode="auto">
            <a:xfrm>
              <a:off x="6648546" y="1316437"/>
              <a:ext cx="1919596" cy="3179563"/>
            </a:xfrm>
            <a:prstGeom prst="rect">
              <a:avLst/>
            </a:prstGeom>
            <a:ln>
              <a:solidFill>
                <a:srgbClr val="002060"/>
              </a:solidFill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9389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solidFill>
                <a:srgbClr val="00206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002060"/>
              </a:solidFill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活動流程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A8C4BB-2C13-406F-BBB3-DF16CBD711A1}"/>
              </a:ext>
            </a:extLst>
          </p:cNvPr>
          <p:cNvSpPr/>
          <p:nvPr/>
        </p:nvSpPr>
        <p:spPr>
          <a:xfrm>
            <a:off x="3083531" y="555996"/>
            <a:ext cx="5118360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AI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素養暨跨領域資訊平台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—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未來已來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AE47BB4C-F0E4-439F-A8C5-4A44EF3EFD6B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2" r="1100"/>
          <a:stretch/>
        </p:blipFill>
        <p:spPr bwMode="auto">
          <a:xfrm>
            <a:off x="575858" y="1359243"/>
            <a:ext cx="1753099" cy="3171515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CF1207BA-D139-4C2D-B5A1-CC5A4E2A0DC0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3"/>
          <a:stretch/>
        </p:blipFill>
        <p:spPr bwMode="auto">
          <a:xfrm>
            <a:off x="2639291" y="1359243"/>
            <a:ext cx="1753099" cy="3171515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B1D9CD34-51B5-4556-8C9C-579E4BE8E86E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8" r="1100"/>
          <a:stretch/>
        </p:blipFill>
        <p:spPr bwMode="auto">
          <a:xfrm>
            <a:off x="4702724" y="1359242"/>
            <a:ext cx="1739639" cy="3171515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7C132AEC-1261-4D07-A03B-B6901E177377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7" r="367"/>
          <a:stretch/>
        </p:blipFill>
        <p:spPr bwMode="auto">
          <a:xfrm>
            <a:off x="6715875" y="1359242"/>
            <a:ext cx="1815177" cy="3171515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72751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C75A8A-E966-49CE-9E74-DD63B4CFAB77}"/>
              </a:ext>
            </a:extLst>
          </p:cNvPr>
          <p:cNvSpPr/>
          <p:nvPr/>
        </p:nvSpPr>
        <p:spPr>
          <a:xfrm>
            <a:off x="604058" y="522350"/>
            <a:ext cx="8046720" cy="409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14">
            <a:extLst>
              <a:ext uri="{FF2B5EF4-FFF2-40B4-BE49-F238E27FC236}">
                <a16:creationId xmlns:a16="http://schemas.microsoft.com/office/drawing/2014/main" id="{6BB14A66-E400-4C13-A350-B190DDB2B43A}"/>
              </a:ext>
            </a:extLst>
          </p:cNvPr>
          <p:cNvSpPr/>
          <p:nvPr/>
        </p:nvSpPr>
        <p:spPr>
          <a:xfrm>
            <a:off x="1448642" y="1588576"/>
            <a:ext cx="1796181" cy="17961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0BE9B5C-83D5-4590-B087-F9DDC0A127E7}"/>
              </a:ext>
            </a:extLst>
          </p:cNvPr>
          <p:cNvSpPr/>
          <p:nvPr/>
        </p:nvSpPr>
        <p:spPr>
          <a:xfrm>
            <a:off x="3793461" y="2051778"/>
            <a:ext cx="3081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方案分析</a:t>
            </a:r>
            <a:endParaRPr lang="en-US" altLang="zh-CN" sz="4800" b="1" kern="100" dirty="0">
              <a:solidFill>
                <a:schemeClr val="accent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695F7A7-095E-456B-A36F-95C1952143DF}"/>
              </a:ext>
            </a:extLst>
          </p:cNvPr>
          <p:cNvSpPr/>
          <p:nvPr/>
        </p:nvSpPr>
        <p:spPr>
          <a:xfrm>
            <a:off x="3793461" y="3059464"/>
            <a:ext cx="3081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各階段優缺點探討</a:t>
            </a:r>
            <a:endParaRPr lang="en-US" altLang="zh-CN" sz="2400" kern="100" dirty="0">
              <a:solidFill>
                <a:schemeClr val="accent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C88DB37C-6B7D-4592-A719-3F7D11BBC6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982" y="1774458"/>
            <a:ext cx="1920872" cy="192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573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方案優缺點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C250BDC-9495-49D5-8601-13D6DD853E4C}"/>
              </a:ext>
            </a:extLst>
          </p:cNvPr>
          <p:cNvSpPr/>
          <p:nvPr/>
        </p:nvSpPr>
        <p:spPr>
          <a:xfrm>
            <a:off x="3083531" y="555996"/>
            <a:ext cx="363592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企業小講優劣分析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6">
            <a:extLst>
              <a:ext uri="{FF2B5EF4-FFF2-40B4-BE49-F238E27FC236}">
                <a16:creationId xmlns:a16="http://schemas.microsoft.com/office/drawing/2014/main" id="{F018C57B-9C5D-4FDE-A413-469227D099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479957"/>
              </p:ext>
            </p:extLst>
          </p:nvPr>
        </p:nvGraphicFramePr>
        <p:xfrm>
          <a:off x="2057846" y="1424822"/>
          <a:ext cx="5160372" cy="2995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8721">
                  <a:extLst>
                    <a:ext uri="{9D8B030D-6E8A-4147-A177-3AD203B41FA5}">
                      <a16:colId xmlns:a16="http://schemas.microsoft.com/office/drawing/2014/main" val="3951613211"/>
                    </a:ext>
                  </a:extLst>
                </a:gridCol>
                <a:gridCol w="3931651">
                  <a:extLst>
                    <a:ext uri="{9D8B030D-6E8A-4147-A177-3AD203B41FA5}">
                      <a16:colId xmlns:a16="http://schemas.microsoft.com/office/drawing/2014/main" val="4199172296"/>
                    </a:ext>
                  </a:extLst>
                </a:gridCol>
              </a:tblGrid>
              <a:tr h="99851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可近距離頻繁互動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871566"/>
                  </a:ext>
                </a:extLst>
              </a:tr>
              <a:tr h="99851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內容、流程及時間上較為彈性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817237"/>
                  </a:ext>
                </a:extLst>
              </a:tr>
              <a:tr h="99851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難以培養長期熱忱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0469925"/>
                  </a:ext>
                </a:extLst>
              </a:tr>
            </a:tbl>
          </a:graphicData>
        </a:graphic>
      </p:graphicFrame>
      <p:pic>
        <p:nvPicPr>
          <p:cNvPr id="4" name="圖片 3">
            <a:extLst>
              <a:ext uri="{FF2B5EF4-FFF2-40B4-BE49-F238E27FC236}">
                <a16:creationId xmlns:a16="http://schemas.microsoft.com/office/drawing/2014/main" id="{F6855066-3450-465E-B0F3-7830F69AB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356" y="1542195"/>
            <a:ext cx="753776" cy="77496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2D47187F-35BE-43B9-8B32-A09E4F61D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356" y="2524991"/>
            <a:ext cx="753776" cy="774960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93D83AE4-86C2-45C3-97FB-225C076DE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0356" y="3559432"/>
            <a:ext cx="731585" cy="77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524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方案優缺點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C250BDC-9495-49D5-8601-13D6DD853E4C}"/>
              </a:ext>
            </a:extLst>
          </p:cNvPr>
          <p:cNvSpPr/>
          <p:nvPr/>
        </p:nvSpPr>
        <p:spPr>
          <a:xfrm>
            <a:off x="3083531" y="555996"/>
            <a:ext cx="363592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企業實習優劣分析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21" name="表格 6">
            <a:extLst>
              <a:ext uri="{FF2B5EF4-FFF2-40B4-BE49-F238E27FC236}">
                <a16:creationId xmlns:a16="http://schemas.microsoft.com/office/drawing/2014/main" id="{B562EE71-1B50-4360-8C03-9DD2EB0B3E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622897"/>
              </p:ext>
            </p:extLst>
          </p:nvPr>
        </p:nvGraphicFramePr>
        <p:xfrm>
          <a:off x="672838" y="1787610"/>
          <a:ext cx="7757653" cy="1997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078">
                  <a:extLst>
                    <a:ext uri="{9D8B030D-6E8A-4147-A177-3AD203B41FA5}">
                      <a16:colId xmlns:a16="http://schemas.microsoft.com/office/drawing/2014/main" val="3951613211"/>
                    </a:ext>
                  </a:extLst>
                </a:gridCol>
                <a:gridCol w="2896067">
                  <a:extLst>
                    <a:ext uri="{9D8B030D-6E8A-4147-A177-3AD203B41FA5}">
                      <a16:colId xmlns:a16="http://schemas.microsoft.com/office/drawing/2014/main" val="4199172296"/>
                    </a:ext>
                  </a:extLst>
                </a:gridCol>
                <a:gridCol w="893405">
                  <a:extLst>
                    <a:ext uri="{9D8B030D-6E8A-4147-A177-3AD203B41FA5}">
                      <a16:colId xmlns:a16="http://schemas.microsoft.com/office/drawing/2014/main" val="500108629"/>
                    </a:ext>
                  </a:extLst>
                </a:gridCol>
                <a:gridCol w="3063103">
                  <a:extLst>
                    <a:ext uri="{9D8B030D-6E8A-4147-A177-3AD203B41FA5}">
                      <a16:colId xmlns:a16="http://schemas.microsoft.com/office/drawing/2014/main" val="4123158570"/>
                    </a:ext>
                  </a:extLst>
                </a:gridCol>
              </a:tblGrid>
              <a:tr h="99851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可近距離頻繁互動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2400" dirty="0">
                        <a:solidFill>
                          <a:srgbClr val="002060"/>
                        </a:solidFill>
                        <a:latin typeface="SentyTang" panose="02000500000000000000" pitchFamily="2" charset="-120"/>
                        <a:ea typeface="SentyTang" panose="02000500000000000000" pitchFamily="2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需要多個領域的機構、 </a:t>
                      </a:r>
                    </a:p>
                    <a:p>
                      <a:r>
                        <a:rPr lang="zh-TW" altLang="en-US" sz="2400" b="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單位參與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871566"/>
                  </a:ext>
                </a:extLst>
              </a:tr>
              <a:tr h="99851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內容、流程及時間上較為彈性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2400" dirty="0">
                        <a:solidFill>
                          <a:srgbClr val="002060"/>
                        </a:solidFill>
                        <a:latin typeface="SentyTang" panose="02000500000000000000" pitchFamily="2" charset="-120"/>
                        <a:ea typeface="SentyTang" panose="02000500000000000000" pitchFamily="2" charset="-12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因人數限制，可能無法</a:t>
                      </a:r>
                    </a:p>
                    <a:p>
                      <a:r>
                        <a:rPr lang="zh-TW" altLang="en-US" sz="240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完整實習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817237"/>
                  </a:ext>
                </a:extLst>
              </a:tr>
            </a:tbl>
          </a:graphicData>
        </a:graphic>
      </p:graphicFrame>
      <p:pic>
        <p:nvPicPr>
          <p:cNvPr id="22" name="圖片 21">
            <a:extLst>
              <a:ext uri="{FF2B5EF4-FFF2-40B4-BE49-F238E27FC236}">
                <a16:creationId xmlns:a16="http://schemas.microsoft.com/office/drawing/2014/main" id="{C7AA0EBF-D01A-4321-9FE6-30E141B60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5" y="1871742"/>
            <a:ext cx="774960" cy="774960"/>
          </a:xfrm>
          <a:prstGeom prst="rect">
            <a:avLst/>
          </a:prstGeom>
        </p:spPr>
      </p:pic>
      <p:pic>
        <p:nvPicPr>
          <p:cNvPr id="23" name="圖片 22">
            <a:extLst>
              <a:ext uri="{FF2B5EF4-FFF2-40B4-BE49-F238E27FC236}">
                <a16:creationId xmlns:a16="http://schemas.microsoft.com/office/drawing/2014/main" id="{76DC7903-2314-4227-87CD-B3E32097FD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5" y="2897898"/>
            <a:ext cx="774960" cy="774960"/>
          </a:xfrm>
          <a:prstGeom prst="rect">
            <a:avLst/>
          </a:prstGeom>
        </p:spPr>
      </p:pic>
      <p:pic>
        <p:nvPicPr>
          <p:cNvPr id="24" name="圖片 23">
            <a:extLst>
              <a:ext uri="{FF2B5EF4-FFF2-40B4-BE49-F238E27FC236}">
                <a16:creationId xmlns:a16="http://schemas.microsoft.com/office/drawing/2014/main" id="{6B3F5D85-1EEA-41A4-AB2E-17C1706843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5420" y="1871742"/>
            <a:ext cx="752145" cy="774960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071C4A75-091C-4277-A078-FB584DCFE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8828" y="2968334"/>
            <a:ext cx="752145" cy="77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760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方案優缺點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C250BDC-9495-49D5-8601-13D6DD853E4C}"/>
              </a:ext>
            </a:extLst>
          </p:cNvPr>
          <p:cNvSpPr/>
          <p:nvPr/>
        </p:nvSpPr>
        <p:spPr>
          <a:xfrm>
            <a:off x="3083531" y="555996"/>
            <a:ext cx="363592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手機程式優劣分析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13" name="表格 6">
            <a:extLst>
              <a:ext uri="{FF2B5EF4-FFF2-40B4-BE49-F238E27FC236}">
                <a16:creationId xmlns:a16="http://schemas.microsoft.com/office/drawing/2014/main" id="{60931716-883F-43F3-8FBB-FBFD5D7DA6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767310"/>
              </p:ext>
            </p:extLst>
          </p:nvPr>
        </p:nvGraphicFramePr>
        <p:xfrm>
          <a:off x="887136" y="1424822"/>
          <a:ext cx="6926828" cy="2995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471">
                  <a:extLst>
                    <a:ext uri="{9D8B030D-6E8A-4147-A177-3AD203B41FA5}">
                      <a16:colId xmlns:a16="http://schemas.microsoft.com/office/drawing/2014/main" val="3951613211"/>
                    </a:ext>
                  </a:extLst>
                </a:gridCol>
                <a:gridCol w="5266357">
                  <a:extLst>
                    <a:ext uri="{9D8B030D-6E8A-4147-A177-3AD203B41FA5}">
                      <a16:colId xmlns:a16="http://schemas.microsoft.com/office/drawing/2014/main" val="4199172296"/>
                    </a:ext>
                  </a:extLst>
                </a:gridCol>
              </a:tblGrid>
              <a:tr h="99851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b="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APP</a:t>
                      </a:r>
                      <a:r>
                        <a:rPr lang="zh-TW" altLang="en-US" sz="2400" b="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能隨時隨地使用接收資訊，較紙本便利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2871566"/>
                  </a:ext>
                </a:extLst>
              </a:tr>
              <a:tr h="99851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APP</a:t>
                      </a:r>
                      <a:r>
                        <a:rPr lang="zh-TW" altLang="en-US" sz="240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已精簡資訊，能提升使用意願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9817237"/>
                  </a:ext>
                </a:extLst>
              </a:tr>
              <a:tr h="998512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40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APP</a:t>
                      </a:r>
                      <a:r>
                        <a:rPr lang="zh-TW" altLang="en-US" sz="2400" dirty="0">
                          <a:solidFill>
                            <a:srgbClr val="00206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整合之資訊正確性可能有疑慮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0469925"/>
                  </a:ext>
                </a:extLst>
              </a:tr>
            </a:tbl>
          </a:graphicData>
        </a:graphic>
      </p:graphicFrame>
      <p:pic>
        <p:nvPicPr>
          <p:cNvPr id="14" name="圖片 13">
            <a:extLst>
              <a:ext uri="{FF2B5EF4-FFF2-40B4-BE49-F238E27FC236}">
                <a16:creationId xmlns:a16="http://schemas.microsoft.com/office/drawing/2014/main" id="{25D4622A-40BB-4DC6-B3EB-A6990F787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647" y="1542195"/>
            <a:ext cx="753776" cy="774960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D54CE29F-647E-443D-B2AB-2C5436D6F4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647" y="2524991"/>
            <a:ext cx="753776" cy="77496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6115A68B-ADD0-4262-9C7D-08C11AF52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647" y="3559432"/>
            <a:ext cx="731585" cy="77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736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憲法意見表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7650DAF-6209-44D2-AF71-FD622AAC4CF7}"/>
              </a:ext>
            </a:extLst>
          </p:cNvPr>
          <p:cNvSpPr/>
          <p:nvPr/>
        </p:nvSpPr>
        <p:spPr>
          <a:xfrm>
            <a:off x="3083531" y="555996"/>
            <a:ext cx="363592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政府政策推行無牴觸憲法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BC516CD3-3880-49D5-A644-2CD8BDD8BF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1106247"/>
              </p:ext>
            </p:extLst>
          </p:nvPr>
        </p:nvGraphicFramePr>
        <p:xfrm>
          <a:off x="575858" y="1343314"/>
          <a:ext cx="7937760" cy="319603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597500">
                  <a:extLst>
                    <a:ext uri="{9D8B030D-6E8A-4147-A177-3AD203B41FA5}">
                      <a16:colId xmlns:a16="http://schemas.microsoft.com/office/drawing/2014/main" val="3559354357"/>
                    </a:ext>
                  </a:extLst>
                </a:gridCol>
                <a:gridCol w="2340260">
                  <a:extLst>
                    <a:ext uri="{9D8B030D-6E8A-4147-A177-3AD203B41FA5}">
                      <a16:colId xmlns:a16="http://schemas.microsoft.com/office/drawing/2014/main" val="2577857125"/>
                    </a:ext>
                  </a:extLst>
                </a:gridCol>
              </a:tblGrid>
              <a:tr h="474614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00B0F0"/>
                        </a:buClr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400" b="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政府有無牴觸宗教自由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無牴觸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6643995"/>
                  </a:ext>
                </a:extLst>
              </a:tr>
              <a:tr h="474614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00B0F0"/>
                        </a:buClr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40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政府有無牴觸言論自由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無牴觸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9334605"/>
                  </a:ext>
                </a:extLst>
              </a:tr>
              <a:tr h="474614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00B0F0"/>
                        </a:buClr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40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政府是否無權違法剝奪生命、自由、財產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無違反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07401100"/>
                  </a:ext>
                </a:extLst>
              </a:tr>
              <a:tr h="474614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00B0F0"/>
                        </a:buClr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40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政府是否無權違法侵犯隱私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經受測者同意且具適當保護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397885"/>
                  </a:ext>
                </a:extLst>
              </a:tr>
              <a:tr h="474614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00B0F0"/>
                        </a:buClr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40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政府是否無權制定不公平差別待遇之法律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無違反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7800941"/>
                  </a:ext>
                </a:extLst>
              </a:tr>
              <a:tr h="474614">
                <a:tc>
                  <a:txBody>
                    <a:bodyPr/>
                    <a:lstStyle/>
                    <a:p>
                      <a:pPr marL="342900" indent="-342900">
                        <a:buClr>
                          <a:srgbClr val="00B0F0"/>
                        </a:buClr>
                        <a:buFont typeface="Wingdings" panose="05000000000000000000" pitchFamily="2" charset="2"/>
                        <a:buChar char="u"/>
                      </a:pPr>
                      <a:r>
                        <a:rPr lang="zh-TW" altLang="en-US" sz="240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我方政策有無牴觸其他憲法規定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>
                          <a:solidFill>
                            <a:srgbClr val="0070C0"/>
                          </a:solidFill>
                          <a:latin typeface="SentyTang" panose="02000500000000000000" pitchFamily="2" charset="-120"/>
                          <a:ea typeface="SentyTang" panose="02000500000000000000" pitchFamily="2" charset="-120"/>
                        </a:rPr>
                        <a:t>無牴觸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9637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643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C75A8A-E966-49CE-9E74-DD63B4CFAB77}"/>
              </a:ext>
            </a:extLst>
          </p:cNvPr>
          <p:cNvSpPr/>
          <p:nvPr/>
        </p:nvSpPr>
        <p:spPr>
          <a:xfrm>
            <a:off x="548640" y="522351"/>
            <a:ext cx="8046720" cy="409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14">
            <a:extLst>
              <a:ext uri="{FF2B5EF4-FFF2-40B4-BE49-F238E27FC236}">
                <a16:creationId xmlns:a16="http://schemas.microsoft.com/office/drawing/2014/main" id="{6BB14A66-E400-4C13-A350-B190DDB2B43A}"/>
              </a:ext>
            </a:extLst>
          </p:cNvPr>
          <p:cNvSpPr/>
          <p:nvPr/>
        </p:nvSpPr>
        <p:spPr>
          <a:xfrm>
            <a:off x="1448642" y="1588576"/>
            <a:ext cx="1796181" cy="17961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7021D4D-C70F-4409-B6BD-5E31EF2E3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202" y="1472279"/>
            <a:ext cx="2198941" cy="2198941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CDDC44AF-2CF4-49FB-AEE3-FE9DFE5D37E4}"/>
              </a:ext>
            </a:extLst>
          </p:cNvPr>
          <p:cNvSpPr/>
          <p:nvPr/>
        </p:nvSpPr>
        <p:spPr>
          <a:xfrm>
            <a:off x="3793461" y="2051778"/>
            <a:ext cx="3081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第四步驟</a:t>
            </a:r>
            <a:endParaRPr lang="en-US" altLang="zh-CN" sz="4800" b="1" kern="100" dirty="0">
              <a:solidFill>
                <a:schemeClr val="accent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A516A18-8C8D-48A5-A9C3-54754DAD8B6E}"/>
              </a:ext>
            </a:extLst>
          </p:cNvPr>
          <p:cNvSpPr/>
          <p:nvPr/>
        </p:nvSpPr>
        <p:spPr>
          <a:xfrm>
            <a:off x="3793462" y="3031325"/>
            <a:ext cx="3081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提出行動方案</a:t>
            </a:r>
            <a:endParaRPr lang="en-US" altLang="zh-CN" sz="2400" kern="100" dirty="0">
              <a:solidFill>
                <a:schemeClr val="accent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652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C75A8A-E966-49CE-9E74-DD63B4CFAB77}"/>
              </a:ext>
            </a:extLst>
          </p:cNvPr>
          <p:cNvSpPr/>
          <p:nvPr/>
        </p:nvSpPr>
        <p:spPr>
          <a:xfrm>
            <a:off x="548640" y="522351"/>
            <a:ext cx="8046720" cy="409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14">
            <a:extLst>
              <a:ext uri="{FF2B5EF4-FFF2-40B4-BE49-F238E27FC236}">
                <a16:creationId xmlns:a16="http://schemas.microsoft.com/office/drawing/2014/main" id="{6BB14A66-E400-4C13-A350-B190DDB2B43A}"/>
              </a:ext>
            </a:extLst>
          </p:cNvPr>
          <p:cNvSpPr/>
          <p:nvPr/>
        </p:nvSpPr>
        <p:spPr>
          <a:xfrm>
            <a:off x="1448642" y="1588576"/>
            <a:ext cx="1796181" cy="17961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DDC44AF-2CF4-49FB-AEE3-FE9DFE5D37E4}"/>
              </a:ext>
            </a:extLst>
          </p:cNvPr>
          <p:cNvSpPr/>
          <p:nvPr/>
        </p:nvSpPr>
        <p:spPr>
          <a:xfrm>
            <a:off x="3793461" y="2051778"/>
            <a:ext cx="3081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方案成效</a:t>
            </a:r>
            <a:endParaRPr lang="en-US" altLang="zh-CN" sz="4800" b="1" kern="100" dirty="0">
              <a:solidFill>
                <a:schemeClr val="accent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A516A18-8C8D-48A5-A9C3-54754DAD8B6E}"/>
              </a:ext>
            </a:extLst>
          </p:cNvPr>
          <p:cNvSpPr/>
          <p:nvPr/>
        </p:nvSpPr>
        <p:spPr>
          <a:xfrm>
            <a:off x="3793462" y="3031325"/>
            <a:ext cx="3081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行動方案成果</a:t>
            </a:r>
            <a:endParaRPr lang="en-US" altLang="zh-CN" sz="2400" kern="100" dirty="0">
              <a:solidFill>
                <a:schemeClr val="accent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DFCA946-96C6-4540-9BE8-EF7B2A331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40" y="1588576"/>
            <a:ext cx="1902184" cy="1902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13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33106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0070C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CB025D4-13DD-493F-AC1A-665627E12C9F}"/>
              </a:ext>
            </a:extLst>
          </p:cNvPr>
          <p:cNvSpPr/>
          <p:nvPr/>
        </p:nvSpPr>
        <p:spPr>
          <a:xfrm>
            <a:off x="301336" y="319935"/>
            <a:ext cx="8541328" cy="448194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具體成效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881A0EE-EF3D-46D1-96C7-F5B094440B83}"/>
              </a:ext>
            </a:extLst>
          </p:cNvPr>
          <p:cNvSpPr/>
          <p:nvPr/>
        </p:nvSpPr>
        <p:spPr>
          <a:xfrm>
            <a:off x="3083530" y="555996"/>
            <a:ext cx="5430087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企業小講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—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行動方案具體成果與反饋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F2CC1999-5329-4A65-B75A-30C934C03265}"/>
              </a:ext>
            </a:extLst>
          </p:cNvPr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668" t="23501" r="547" b="8144"/>
          <a:stretch/>
        </p:blipFill>
        <p:spPr bwMode="auto">
          <a:xfrm>
            <a:off x="733648" y="1397671"/>
            <a:ext cx="3637461" cy="21032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CB840AF5-9080-44F2-87AA-5804E76D6BA5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955" t="27334" r="50755" b="-952"/>
          <a:stretch/>
        </p:blipFill>
        <p:spPr bwMode="auto">
          <a:xfrm>
            <a:off x="4759527" y="1535672"/>
            <a:ext cx="2000356" cy="20504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4EAD4F50-74E5-4E10-A946-227990CE21A5}"/>
              </a:ext>
            </a:extLst>
          </p:cNvPr>
          <p:cNvSpPr txBox="1"/>
          <p:nvPr/>
        </p:nvSpPr>
        <p:spPr>
          <a:xfrm>
            <a:off x="661830" y="3819344"/>
            <a:ext cx="3248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Q: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 參加完本活動後，請問您是否有更加了解何謂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AI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素養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?</a:t>
            </a:r>
            <a:endParaRPr lang="zh-TW" altLang="en-US" dirty="0">
              <a:solidFill>
                <a:srgbClr val="002060"/>
              </a:solidFill>
              <a:latin typeface="SentyTang" panose="02000500000000000000" pitchFamily="2" charset="-120"/>
              <a:ea typeface="SentyTang" panose="02000500000000000000" pitchFamily="2" charset="-120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CB5B6F35-53C7-46D5-8A89-92D39DBFAD11}"/>
              </a:ext>
            </a:extLst>
          </p:cNvPr>
          <p:cNvSpPr txBox="1"/>
          <p:nvPr/>
        </p:nvSpPr>
        <p:spPr>
          <a:xfrm>
            <a:off x="4759527" y="3828688"/>
            <a:ext cx="3248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Q: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 參加完本活動後，您是否認同培養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AI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素養有助青年迎接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AI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時代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?</a:t>
            </a:r>
            <a:endParaRPr lang="zh-TW" altLang="en-US" dirty="0">
              <a:solidFill>
                <a:srgbClr val="002060"/>
              </a:solidFill>
              <a:latin typeface="SentyTang" panose="02000500000000000000" pitchFamily="2" charset="-120"/>
              <a:ea typeface="SentyTang" panose="02000500000000000000" pitchFamily="2" charset="-120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C73D579B-0BA4-434A-994A-1054F312FE14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53" t="27335" r="777" b="39907"/>
          <a:stretch/>
        </p:blipFill>
        <p:spPr bwMode="auto">
          <a:xfrm>
            <a:off x="6947410" y="1482926"/>
            <a:ext cx="1639375" cy="6442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745872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具體成效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881A0EE-EF3D-46D1-96C7-F5B094440B83}"/>
              </a:ext>
            </a:extLst>
          </p:cNvPr>
          <p:cNvSpPr/>
          <p:nvPr/>
        </p:nvSpPr>
        <p:spPr>
          <a:xfrm>
            <a:off x="3083530" y="555996"/>
            <a:ext cx="5430087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企業實習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—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行動方案具體成果與反饋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99B33B4-F27A-46C5-87F9-664211E2285D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5994" t="32423" r="39566" b="46821"/>
          <a:stretch/>
        </p:blipFill>
        <p:spPr bwMode="auto">
          <a:xfrm>
            <a:off x="1085850" y="1512041"/>
            <a:ext cx="3486150" cy="18276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80453F66-E0EE-4B15-9B6D-A383D29C3DFF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5983" t="69897" r="41380" b="8074"/>
          <a:stretch/>
        </p:blipFill>
        <p:spPr bwMode="auto">
          <a:xfrm>
            <a:off x="5111352" y="1512041"/>
            <a:ext cx="3248339" cy="194553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36982A72-6B90-43B7-8225-B14875CADB96}"/>
              </a:ext>
            </a:extLst>
          </p:cNvPr>
          <p:cNvSpPr txBox="1"/>
          <p:nvPr/>
        </p:nvSpPr>
        <p:spPr>
          <a:xfrm>
            <a:off x="587521" y="3518374"/>
            <a:ext cx="3248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Q: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 參加完本活動後，請問您是否有更加了解他領域以及就業環境之相關情況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?</a:t>
            </a:r>
            <a:endParaRPr lang="zh-TW" altLang="en-US" dirty="0">
              <a:solidFill>
                <a:srgbClr val="002060"/>
              </a:solidFill>
              <a:latin typeface="SentyTang" panose="02000500000000000000" pitchFamily="2" charset="-120"/>
              <a:ea typeface="SentyTang" panose="02000500000000000000" pitchFamily="2" charset="-12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FD284D32-B0E3-4ED1-96F9-C45A617E7974}"/>
              </a:ext>
            </a:extLst>
          </p:cNvPr>
          <p:cNvSpPr txBox="1"/>
          <p:nvPr/>
        </p:nvSpPr>
        <p:spPr>
          <a:xfrm>
            <a:off x="5064113" y="3518374"/>
            <a:ext cx="3248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Q: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 您是否認為政府應致力於舉辦實習以讓您培養他領域之技能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?</a:t>
            </a:r>
            <a:endParaRPr lang="zh-TW" altLang="en-US" dirty="0">
              <a:solidFill>
                <a:srgbClr val="002060"/>
              </a:solidFill>
              <a:latin typeface="SentyTang" panose="02000500000000000000" pitchFamily="2" charset="-120"/>
              <a:ea typeface="SentyTang" panose="02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75240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具體成效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881A0EE-EF3D-46D1-96C7-F5B094440B83}"/>
              </a:ext>
            </a:extLst>
          </p:cNvPr>
          <p:cNvSpPr/>
          <p:nvPr/>
        </p:nvSpPr>
        <p:spPr>
          <a:xfrm>
            <a:off x="3083530" y="555996"/>
            <a:ext cx="5430087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企業實習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—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行動方案具體成果與反饋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0453F66-E0EE-4B15-9B6D-A383D29C3DFF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6147" t="33910" r="52299" b="45118"/>
          <a:stretch/>
        </p:blipFill>
        <p:spPr bwMode="auto">
          <a:xfrm>
            <a:off x="776577" y="2184835"/>
            <a:ext cx="1952768" cy="20338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C4BCD427-7E98-4C39-B048-D5C7FC9A1E3F}"/>
              </a:ext>
            </a:extLst>
          </p:cNvPr>
          <p:cNvPicPr/>
          <p:nvPr/>
        </p:nvPicPr>
        <p:blipFill rotWithShape="1">
          <a:blip r:embed="rId4"/>
          <a:srcRect l="25247" t="24442" r="27289" b="30445"/>
          <a:stretch/>
        </p:blipFill>
        <p:spPr bwMode="auto">
          <a:xfrm>
            <a:off x="4538256" y="1363234"/>
            <a:ext cx="4029886" cy="304943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C5C37F2F-D62E-488F-B6CA-E920E0140D0A}"/>
              </a:ext>
            </a:extLst>
          </p:cNvPr>
          <p:cNvPicPr/>
          <p:nvPr/>
        </p:nvPicPr>
        <p:blipFill rotWithShape="1">
          <a:blip r:embed="rId5"/>
          <a:srcRect l="55205" t="33452" r="37565" b="56726"/>
          <a:stretch/>
        </p:blipFill>
        <p:spPr bwMode="auto">
          <a:xfrm>
            <a:off x="2992582" y="3527713"/>
            <a:ext cx="914400" cy="6909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文字方塊 12">
            <a:extLst>
              <a:ext uri="{FF2B5EF4-FFF2-40B4-BE49-F238E27FC236}">
                <a16:creationId xmlns:a16="http://schemas.microsoft.com/office/drawing/2014/main" id="{28EFDB9D-AA0F-45B9-8134-35D7D067FFFB}"/>
              </a:ext>
            </a:extLst>
          </p:cNvPr>
          <p:cNvSpPr txBox="1"/>
          <p:nvPr/>
        </p:nvSpPr>
        <p:spPr>
          <a:xfrm>
            <a:off x="776577" y="1353284"/>
            <a:ext cx="3248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Q: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 您認為在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AI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時代下具備跨領域能力對於就業之重要性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?</a:t>
            </a:r>
            <a:endParaRPr lang="zh-TW" altLang="en-US" dirty="0">
              <a:solidFill>
                <a:srgbClr val="002060"/>
              </a:solidFill>
              <a:latin typeface="SentyTang" panose="02000500000000000000" pitchFamily="2" charset="-120"/>
              <a:ea typeface="SentyTang" panose="02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49947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具體成效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881A0EE-EF3D-46D1-96C7-F5B094440B83}"/>
              </a:ext>
            </a:extLst>
          </p:cNvPr>
          <p:cNvSpPr/>
          <p:nvPr/>
        </p:nvSpPr>
        <p:spPr>
          <a:xfrm>
            <a:off x="3083530" y="555996"/>
            <a:ext cx="5430087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手機平台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—</a:t>
            </a: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行動方案具體成果與反饋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34" name="圖片 33">
            <a:extLst>
              <a:ext uri="{FF2B5EF4-FFF2-40B4-BE49-F238E27FC236}">
                <a16:creationId xmlns:a16="http://schemas.microsoft.com/office/drawing/2014/main" id="{8EEA597D-FF3C-435C-B3D8-FD3032C2E049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6178" t="33389" r="52283" b="45630"/>
          <a:stretch/>
        </p:blipFill>
        <p:spPr bwMode="auto">
          <a:xfrm>
            <a:off x="4572000" y="1544651"/>
            <a:ext cx="1863436" cy="19313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5" name="圖片 34">
            <a:extLst>
              <a:ext uri="{FF2B5EF4-FFF2-40B4-BE49-F238E27FC236}">
                <a16:creationId xmlns:a16="http://schemas.microsoft.com/office/drawing/2014/main" id="{310585C2-0A10-4AB5-A2E6-C14F08EB70B0}"/>
              </a:ext>
            </a:extLst>
          </p:cNvPr>
          <p:cNvPicPr/>
          <p:nvPr/>
        </p:nvPicPr>
        <p:blipFill rotWithShape="1">
          <a:blip r:embed="rId4"/>
          <a:srcRect l="54857" t="32417" r="30310" b="58027"/>
          <a:stretch/>
        </p:blipFill>
        <p:spPr bwMode="auto">
          <a:xfrm>
            <a:off x="6729791" y="2759389"/>
            <a:ext cx="1780418" cy="8324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F0541A69-8B4C-4CCF-8DEB-F5C2C0265386}"/>
              </a:ext>
            </a:extLst>
          </p:cNvPr>
          <p:cNvPicPr/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35988" t="69686" r="52271" b="9287"/>
          <a:stretch/>
        </p:blipFill>
        <p:spPr bwMode="auto">
          <a:xfrm>
            <a:off x="664909" y="1544651"/>
            <a:ext cx="1860785" cy="19313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6" name="圖片 35">
            <a:extLst>
              <a:ext uri="{FF2B5EF4-FFF2-40B4-BE49-F238E27FC236}">
                <a16:creationId xmlns:a16="http://schemas.microsoft.com/office/drawing/2014/main" id="{E429624B-A60C-4B5C-B085-DC47843E76CD}"/>
              </a:ext>
            </a:extLst>
          </p:cNvPr>
          <p:cNvPicPr/>
          <p:nvPr/>
        </p:nvPicPr>
        <p:blipFill rotWithShape="1">
          <a:blip r:embed="rId4"/>
          <a:srcRect l="54366" t="68615" r="40671" b="24791"/>
          <a:stretch/>
        </p:blipFill>
        <p:spPr bwMode="auto">
          <a:xfrm>
            <a:off x="2788931" y="2759389"/>
            <a:ext cx="885797" cy="71660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6C8B1D60-5FD1-4915-B747-F3F6E98E33B0}"/>
              </a:ext>
            </a:extLst>
          </p:cNvPr>
          <p:cNvSpPr txBox="1"/>
          <p:nvPr/>
        </p:nvSpPr>
        <p:spPr>
          <a:xfrm>
            <a:off x="816121" y="3754084"/>
            <a:ext cx="3248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Q: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 請問您是否認為手機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APP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為培養跨領域能力之適合工具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?</a:t>
            </a:r>
            <a:endParaRPr lang="zh-TW" altLang="en-US" dirty="0">
              <a:solidFill>
                <a:srgbClr val="002060"/>
              </a:solidFill>
              <a:latin typeface="SentyTang" panose="02000500000000000000" pitchFamily="2" charset="-120"/>
              <a:ea typeface="SentyTang" panose="02000500000000000000" pitchFamily="2" charset="-120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6CEF8AAD-4205-4D7F-A18C-8312394E9AB3}"/>
              </a:ext>
            </a:extLst>
          </p:cNvPr>
          <p:cNvSpPr txBox="1"/>
          <p:nvPr/>
        </p:nvSpPr>
        <p:spPr>
          <a:xfrm>
            <a:off x="4831744" y="3754084"/>
            <a:ext cx="3248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Q: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 請問您使用後，是否認為此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APP</a:t>
            </a:r>
            <a:r>
              <a:rPr lang="zh-TW" altLang="en-US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有助於您快速取得多領域知識</a:t>
            </a:r>
            <a:r>
              <a:rPr lang="en-US" altLang="zh-TW" dirty="0">
                <a:solidFill>
                  <a:srgbClr val="00206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?</a:t>
            </a:r>
            <a:endParaRPr lang="zh-TW" altLang="en-US" dirty="0">
              <a:solidFill>
                <a:srgbClr val="002060"/>
              </a:solidFill>
              <a:latin typeface="SentyTang" panose="02000500000000000000" pitchFamily="2" charset="-120"/>
              <a:ea typeface="SentyTang" panose="02000500000000000000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05294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C75A8A-E966-49CE-9E74-DD63B4CFAB77}"/>
              </a:ext>
            </a:extLst>
          </p:cNvPr>
          <p:cNvSpPr/>
          <p:nvPr/>
        </p:nvSpPr>
        <p:spPr>
          <a:xfrm>
            <a:off x="548640" y="522351"/>
            <a:ext cx="8046720" cy="409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14">
            <a:extLst>
              <a:ext uri="{FF2B5EF4-FFF2-40B4-BE49-F238E27FC236}">
                <a16:creationId xmlns:a16="http://schemas.microsoft.com/office/drawing/2014/main" id="{6BB14A66-E400-4C13-A350-B190DDB2B43A}"/>
              </a:ext>
            </a:extLst>
          </p:cNvPr>
          <p:cNvSpPr/>
          <p:nvPr/>
        </p:nvSpPr>
        <p:spPr>
          <a:xfrm>
            <a:off x="1448642" y="1588576"/>
            <a:ext cx="1796181" cy="17961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DDC44AF-2CF4-49FB-AEE3-FE9DFE5D37E4}"/>
              </a:ext>
            </a:extLst>
          </p:cNvPr>
          <p:cNvSpPr/>
          <p:nvPr/>
        </p:nvSpPr>
        <p:spPr>
          <a:xfrm>
            <a:off x="3793461" y="2051778"/>
            <a:ext cx="3081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方案展望</a:t>
            </a:r>
            <a:endParaRPr lang="en-US" altLang="zh-CN" sz="4800" b="1" kern="100" dirty="0">
              <a:solidFill>
                <a:schemeClr val="accent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A516A18-8C8D-48A5-A9C3-54754DAD8B6E}"/>
              </a:ext>
            </a:extLst>
          </p:cNvPr>
          <p:cNvSpPr/>
          <p:nvPr/>
        </p:nvSpPr>
        <p:spPr>
          <a:xfrm>
            <a:off x="3793462" y="3031325"/>
            <a:ext cx="3081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未來發展目標</a:t>
            </a:r>
            <a:endParaRPr lang="en-US" altLang="zh-CN" sz="2400" kern="100" dirty="0">
              <a:solidFill>
                <a:schemeClr val="accent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66B989A3-6AB5-4BB8-9B59-04E247900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641" y="1569185"/>
            <a:ext cx="1796182" cy="179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4445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方案展望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881A0EE-EF3D-46D1-96C7-F5B094440B83}"/>
              </a:ext>
            </a:extLst>
          </p:cNvPr>
          <p:cNvSpPr/>
          <p:nvPr/>
        </p:nvSpPr>
        <p:spPr>
          <a:xfrm>
            <a:off x="3083530" y="555996"/>
            <a:ext cx="5430087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方案未來推行目標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439A9B64-CEB1-48B5-8145-4624C10BD80C}"/>
              </a:ext>
            </a:extLst>
          </p:cNvPr>
          <p:cNvGrpSpPr/>
          <p:nvPr/>
        </p:nvGrpSpPr>
        <p:grpSpPr>
          <a:xfrm rot="18168627">
            <a:off x="3382521" y="1777611"/>
            <a:ext cx="2432425" cy="2403909"/>
            <a:chOff x="3171277" y="1866830"/>
            <a:chExt cx="2432425" cy="2260060"/>
          </a:xfrm>
        </p:grpSpPr>
        <p:grpSp>
          <p:nvGrpSpPr>
            <p:cNvPr id="11" name="Group 34">
              <a:extLst>
                <a:ext uri="{FF2B5EF4-FFF2-40B4-BE49-F238E27FC236}">
                  <a16:creationId xmlns:a16="http://schemas.microsoft.com/office/drawing/2014/main" id="{04F67719-3A35-4711-9E30-3E534D148404}"/>
                </a:ext>
              </a:extLst>
            </p:cNvPr>
            <p:cNvGrpSpPr>
              <a:grpSpLocks/>
            </p:cNvGrpSpPr>
            <p:nvPr/>
          </p:nvGrpSpPr>
          <p:grpSpPr bwMode="auto">
            <a:xfrm rot="1374285">
              <a:off x="3171277" y="1913779"/>
              <a:ext cx="1230383" cy="1124588"/>
              <a:chOff x="1776" y="838"/>
              <a:chExt cx="1098" cy="988"/>
            </a:xfrm>
            <a:solidFill>
              <a:srgbClr val="EE4037"/>
            </a:solidFill>
          </p:grpSpPr>
          <p:sp>
            <p:nvSpPr>
              <p:cNvPr id="13" name="Rectangle 20">
                <a:extLst>
                  <a:ext uri="{FF2B5EF4-FFF2-40B4-BE49-F238E27FC236}">
                    <a16:creationId xmlns:a16="http://schemas.microsoft.com/office/drawing/2014/main" id="{A72A7508-4D15-4A4E-8D5F-319EA8969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838"/>
                <a:ext cx="988" cy="988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/>
                <a:endParaRPr lang="zh-CN" altLang="en-US" sz="180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4" name="Freeform 22">
                <a:extLst>
                  <a:ext uri="{FF2B5EF4-FFF2-40B4-BE49-F238E27FC236}">
                    <a16:creationId xmlns:a16="http://schemas.microsoft.com/office/drawing/2014/main" id="{25310501-ACEA-4D5D-8BB6-17DB45816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" y="838"/>
                <a:ext cx="110" cy="988"/>
              </a:xfrm>
              <a:custGeom>
                <a:avLst/>
                <a:gdLst>
                  <a:gd name="T0" fmla="*/ 118 w 118"/>
                  <a:gd name="T1" fmla="*/ 912 h 1058"/>
                  <a:gd name="T2" fmla="*/ 0 w 118"/>
                  <a:gd name="T3" fmla="*/ 1058 h 1058"/>
                  <a:gd name="T4" fmla="*/ 0 w 118"/>
                  <a:gd name="T5" fmla="*/ 0 h 1058"/>
                  <a:gd name="T6" fmla="*/ 118 w 118"/>
                  <a:gd name="T7" fmla="*/ 151 h 1058"/>
                  <a:gd name="T8" fmla="*/ 118 w 118"/>
                  <a:gd name="T9" fmla="*/ 912 h 1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1058">
                    <a:moveTo>
                      <a:pt x="118" y="912"/>
                    </a:moveTo>
                    <a:lnTo>
                      <a:pt x="0" y="1058"/>
                    </a:lnTo>
                    <a:lnTo>
                      <a:pt x="0" y="0"/>
                    </a:lnTo>
                    <a:lnTo>
                      <a:pt x="118" y="151"/>
                    </a:lnTo>
                    <a:lnTo>
                      <a:pt x="118" y="91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/>
                <a:endParaRPr lang="zh-CN" altLang="en-US" sz="180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5" name="Group 35">
              <a:extLst>
                <a:ext uri="{FF2B5EF4-FFF2-40B4-BE49-F238E27FC236}">
                  <a16:creationId xmlns:a16="http://schemas.microsoft.com/office/drawing/2014/main" id="{0B4AE822-D673-44EC-9A9D-23C2BB3EBDE0}"/>
                </a:ext>
              </a:extLst>
            </p:cNvPr>
            <p:cNvGrpSpPr>
              <a:grpSpLocks/>
            </p:cNvGrpSpPr>
            <p:nvPr/>
          </p:nvGrpSpPr>
          <p:grpSpPr bwMode="auto">
            <a:xfrm rot="19891955">
              <a:off x="4473551" y="1866830"/>
              <a:ext cx="1130151" cy="1178813"/>
              <a:chOff x="2884" y="838"/>
              <a:chExt cx="1100" cy="988"/>
            </a:xfrm>
            <a:solidFill>
              <a:srgbClr val="F89520"/>
            </a:solidFill>
          </p:grpSpPr>
          <p:sp>
            <p:nvSpPr>
              <p:cNvPr id="16" name="Rectangle 24">
                <a:extLst>
                  <a:ext uri="{FF2B5EF4-FFF2-40B4-BE49-F238E27FC236}">
                    <a16:creationId xmlns:a16="http://schemas.microsoft.com/office/drawing/2014/main" id="{91BBEEE1-FE70-47F3-82BE-DBB046AF2A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6" y="838"/>
                <a:ext cx="988" cy="988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/>
                <a:endParaRPr lang="zh-CN" altLang="en-US" sz="180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Freeform 26">
                <a:extLst>
                  <a:ext uri="{FF2B5EF4-FFF2-40B4-BE49-F238E27FC236}">
                    <a16:creationId xmlns:a16="http://schemas.microsoft.com/office/drawing/2014/main" id="{9C7BCF7B-DB76-4839-B9B6-5AA02941DD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4" y="838"/>
                <a:ext cx="112" cy="988"/>
              </a:xfrm>
              <a:custGeom>
                <a:avLst/>
                <a:gdLst>
                  <a:gd name="T0" fmla="*/ 0 w 120"/>
                  <a:gd name="T1" fmla="*/ 912 h 1058"/>
                  <a:gd name="T2" fmla="*/ 120 w 120"/>
                  <a:gd name="T3" fmla="*/ 1058 h 1058"/>
                  <a:gd name="T4" fmla="*/ 120 w 120"/>
                  <a:gd name="T5" fmla="*/ 0 h 1058"/>
                  <a:gd name="T6" fmla="*/ 0 w 120"/>
                  <a:gd name="T7" fmla="*/ 151 h 1058"/>
                  <a:gd name="T8" fmla="*/ 0 w 120"/>
                  <a:gd name="T9" fmla="*/ 912 h 1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1058">
                    <a:moveTo>
                      <a:pt x="0" y="912"/>
                    </a:moveTo>
                    <a:lnTo>
                      <a:pt x="120" y="1058"/>
                    </a:lnTo>
                    <a:lnTo>
                      <a:pt x="120" y="0"/>
                    </a:lnTo>
                    <a:lnTo>
                      <a:pt x="0" y="151"/>
                    </a:lnTo>
                    <a:lnTo>
                      <a:pt x="0" y="91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/>
                <a:endParaRPr lang="zh-CN" altLang="en-US" sz="180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18" name="Group 34">
              <a:extLst>
                <a:ext uri="{FF2B5EF4-FFF2-40B4-BE49-F238E27FC236}">
                  <a16:creationId xmlns:a16="http://schemas.microsoft.com/office/drawing/2014/main" id="{595BE748-CD96-47D5-B22C-54A414B26F74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3922472" y="3036937"/>
              <a:ext cx="1093701" cy="1086205"/>
              <a:chOff x="1776" y="838"/>
              <a:chExt cx="1098" cy="988"/>
            </a:xfrm>
            <a:solidFill>
              <a:srgbClr val="EE4037"/>
            </a:solidFill>
          </p:grpSpPr>
          <p:sp>
            <p:nvSpPr>
              <p:cNvPr id="19" name="Rectangle 20">
                <a:extLst>
                  <a:ext uri="{FF2B5EF4-FFF2-40B4-BE49-F238E27FC236}">
                    <a16:creationId xmlns:a16="http://schemas.microsoft.com/office/drawing/2014/main" id="{EC68F06A-A9F3-470D-9CB7-489B2B8148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76" y="838"/>
                <a:ext cx="988" cy="988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/>
                <a:endParaRPr lang="zh-CN" altLang="en-US" sz="180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  <p:sp>
            <p:nvSpPr>
              <p:cNvPr id="20" name="Freeform 22">
                <a:extLst>
                  <a:ext uri="{FF2B5EF4-FFF2-40B4-BE49-F238E27FC236}">
                    <a16:creationId xmlns:a16="http://schemas.microsoft.com/office/drawing/2014/main" id="{4EF91B0A-3872-4E62-BB35-F438204B72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64" y="838"/>
                <a:ext cx="110" cy="988"/>
              </a:xfrm>
              <a:custGeom>
                <a:avLst/>
                <a:gdLst>
                  <a:gd name="T0" fmla="*/ 118 w 118"/>
                  <a:gd name="T1" fmla="*/ 912 h 1058"/>
                  <a:gd name="T2" fmla="*/ 0 w 118"/>
                  <a:gd name="T3" fmla="*/ 1058 h 1058"/>
                  <a:gd name="T4" fmla="*/ 0 w 118"/>
                  <a:gd name="T5" fmla="*/ 0 h 1058"/>
                  <a:gd name="T6" fmla="*/ 118 w 118"/>
                  <a:gd name="T7" fmla="*/ 151 h 1058"/>
                  <a:gd name="T8" fmla="*/ 118 w 118"/>
                  <a:gd name="T9" fmla="*/ 912 h 10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8" h="1058">
                    <a:moveTo>
                      <a:pt x="118" y="912"/>
                    </a:moveTo>
                    <a:lnTo>
                      <a:pt x="0" y="1058"/>
                    </a:lnTo>
                    <a:lnTo>
                      <a:pt x="0" y="0"/>
                    </a:lnTo>
                    <a:lnTo>
                      <a:pt x="118" y="151"/>
                    </a:lnTo>
                    <a:lnTo>
                      <a:pt x="118" y="912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defTabSz="914400"/>
                <a:endParaRPr lang="zh-CN" altLang="en-US" sz="180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id="{C9A76C2C-B02C-4508-8B0A-961852C2AED6}"/>
              </a:ext>
            </a:extLst>
          </p:cNvPr>
          <p:cNvSpPr/>
          <p:nvPr/>
        </p:nvSpPr>
        <p:spPr>
          <a:xfrm>
            <a:off x="760645" y="1664056"/>
            <a:ext cx="26503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zh-TW" altLang="en-US" sz="20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先推廣職場新鮮人參與，再推廣至待轉型就業人口</a:t>
            </a:r>
            <a:endParaRPr lang="en-US" altLang="zh-CN" sz="20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2A0389A-4A95-4114-B481-3CE01B1FE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39" y="1319881"/>
            <a:ext cx="1345293" cy="134529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A7E52DBD-D1C3-4546-BF64-C05C51662C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033" y="2613121"/>
            <a:ext cx="1149482" cy="1149482"/>
          </a:xfrm>
          <a:prstGeom prst="rect">
            <a:avLst/>
          </a:prstGeom>
        </p:spPr>
      </p:pic>
      <p:sp>
        <p:nvSpPr>
          <p:cNvPr id="33" name="矩形 32">
            <a:extLst>
              <a:ext uri="{FF2B5EF4-FFF2-40B4-BE49-F238E27FC236}">
                <a16:creationId xmlns:a16="http://schemas.microsoft.com/office/drawing/2014/main" id="{A0CE84BF-C84C-44DD-9A3A-3A58F8A934DA}"/>
              </a:ext>
            </a:extLst>
          </p:cNvPr>
          <p:cNvSpPr/>
          <p:nvPr/>
        </p:nvSpPr>
        <p:spPr>
          <a:xfrm>
            <a:off x="2085811" y="4185046"/>
            <a:ext cx="29168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zh-TW" altLang="en-US" sz="20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拉長實習天數，寒暑假為佳</a:t>
            </a:r>
            <a:endParaRPr lang="en-US" altLang="zh-CN" sz="20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53F6202-6A17-4485-918D-C1D97EC63139}"/>
              </a:ext>
            </a:extLst>
          </p:cNvPr>
          <p:cNvSpPr/>
          <p:nvPr/>
        </p:nvSpPr>
        <p:spPr>
          <a:xfrm>
            <a:off x="5640391" y="1858667"/>
            <a:ext cx="28732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TW" sz="20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APP</a:t>
            </a:r>
            <a:r>
              <a:rPr lang="zh-TW" altLang="en-US" sz="20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能推廣至各大平台、作業系統，且內容更新、多元</a:t>
            </a:r>
            <a:endParaRPr lang="en-US" altLang="zh-CN" sz="20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36" name="圖片 35">
            <a:extLst>
              <a:ext uri="{FF2B5EF4-FFF2-40B4-BE49-F238E27FC236}">
                <a16:creationId xmlns:a16="http://schemas.microsoft.com/office/drawing/2014/main" id="{CFF90F35-FCCA-43D0-8AD1-450A95641E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707" y="2633368"/>
            <a:ext cx="1220673" cy="122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6250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3D2B54A1-8C84-4BAD-9032-E87816CE5DBB}"/>
              </a:ext>
            </a:extLst>
          </p:cNvPr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3C75A8A-E966-49CE-9E74-DD63B4CFAB77}"/>
              </a:ext>
            </a:extLst>
          </p:cNvPr>
          <p:cNvSpPr/>
          <p:nvPr/>
        </p:nvSpPr>
        <p:spPr>
          <a:xfrm>
            <a:off x="548640" y="522351"/>
            <a:ext cx="8046720" cy="40987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椭圆 14">
            <a:extLst>
              <a:ext uri="{FF2B5EF4-FFF2-40B4-BE49-F238E27FC236}">
                <a16:creationId xmlns:a16="http://schemas.microsoft.com/office/drawing/2014/main" id="{6BB14A66-E400-4C13-A350-B190DDB2B43A}"/>
              </a:ext>
            </a:extLst>
          </p:cNvPr>
          <p:cNvSpPr/>
          <p:nvPr/>
        </p:nvSpPr>
        <p:spPr>
          <a:xfrm>
            <a:off x="1448642" y="1588576"/>
            <a:ext cx="1796181" cy="1796181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1600" dist="1016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DDC44AF-2CF4-49FB-AEE3-FE9DFE5D37E4}"/>
              </a:ext>
            </a:extLst>
          </p:cNvPr>
          <p:cNvSpPr/>
          <p:nvPr/>
        </p:nvSpPr>
        <p:spPr>
          <a:xfrm>
            <a:off x="3793461" y="2051778"/>
            <a:ext cx="3081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4800" b="1" kern="100" dirty="0">
                <a:solidFill>
                  <a:schemeClr val="accent1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遊說理由</a:t>
            </a:r>
            <a:endParaRPr lang="en-US" altLang="zh-CN" sz="4800" b="1" kern="100" dirty="0">
              <a:solidFill>
                <a:schemeClr val="accent1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A516A18-8C8D-48A5-A9C3-54754DAD8B6E}"/>
              </a:ext>
            </a:extLst>
          </p:cNvPr>
          <p:cNvSpPr/>
          <p:nvPr/>
        </p:nvSpPr>
        <p:spPr>
          <a:xfrm>
            <a:off x="3793462" y="3031325"/>
            <a:ext cx="3081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400" kern="100" dirty="0">
                <a:solidFill>
                  <a:schemeClr val="accent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政府採納推行之理由</a:t>
            </a:r>
            <a:endParaRPr lang="en-US" altLang="zh-CN" sz="2400" kern="100" dirty="0">
              <a:solidFill>
                <a:schemeClr val="accent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9413E58E-F47B-4B7C-B3A1-565C3E23CE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504" y="1855231"/>
            <a:ext cx="1707573" cy="170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1908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結論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841EB50-0ECB-4470-96CC-E6E58DB433A4}"/>
              </a:ext>
            </a:extLst>
          </p:cNvPr>
          <p:cNvSpPr/>
          <p:nvPr/>
        </p:nvSpPr>
        <p:spPr>
          <a:xfrm>
            <a:off x="3083531" y="555996"/>
            <a:ext cx="363592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如何說服政府推行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?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3">
            <a:extLst>
              <a:ext uri="{FF2B5EF4-FFF2-40B4-BE49-F238E27FC236}">
                <a16:creationId xmlns:a16="http://schemas.microsoft.com/office/drawing/2014/main" id="{BDDD1770-2489-4450-94C8-5B7C12F88D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072541"/>
              </p:ext>
            </p:extLst>
          </p:nvPr>
        </p:nvGraphicFramePr>
        <p:xfrm>
          <a:off x="575858" y="1486131"/>
          <a:ext cx="7965470" cy="2871123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7965470">
                  <a:extLst>
                    <a:ext uri="{9D8B030D-6E8A-4147-A177-3AD203B41FA5}">
                      <a16:colId xmlns:a16="http://schemas.microsoft.com/office/drawing/2014/main" val="3954239680"/>
                    </a:ext>
                  </a:extLst>
                </a:gridCol>
              </a:tblGrid>
              <a:tr h="95704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561134"/>
                  </a:ext>
                </a:extLst>
              </a:tr>
              <a:tr h="95704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228597"/>
                  </a:ext>
                </a:extLst>
              </a:tr>
              <a:tr h="957041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582774"/>
                  </a:ext>
                </a:extLst>
              </a:tr>
            </a:tbl>
          </a:graphicData>
        </a:graphic>
      </p:graphicFrame>
      <p:pic>
        <p:nvPicPr>
          <p:cNvPr id="10" name="圖片 9">
            <a:extLst>
              <a:ext uri="{FF2B5EF4-FFF2-40B4-BE49-F238E27FC236}">
                <a16:creationId xmlns:a16="http://schemas.microsoft.com/office/drawing/2014/main" id="{5C633E42-3AC4-46A8-AF4D-128066801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" y="1679103"/>
            <a:ext cx="602226" cy="602226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49A8ECE1-87C2-415B-9119-FC67C2BE0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" y="2620579"/>
            <a:ext cx="602226" cy="602226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936DE736-A865-433B-85A9-726AA28A40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" y="3562055"/>
            <a:ext cx="602227" cy="602227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7B726F39-A3D7-4B27-8FF9-8DDDB7FBDD65}"/>
              </a:ext>
            </a:extLst>
          </p:cNvPr>
          <p:cNvSpPr txBox="1"/>
          <p:nvPr/>
        </p:nvSpPr>
        <p:spPr>
          <a:xfrm>
            <a:off x="1676847" y="1718606"/>
            <a:ext cx="36359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政府和企業創造雙贏局面</a:t>
            </a: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8EE0A818-1CD8-41BB-8258-DC82852DD97F}"/>
              </a:ext>
            </a:extLst>
          </p:cNvPr>
          <p:cNvSpPr txBox="1"/>
          <p:nvPr/>
        </p:nvSpPr>
        <p:spPr>
          <a:xfrm>
            <a:off x="1676847" y="2660082"/>
            <a:ext cx="6615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可比照政府之「大專生公部門見習計畫」 辦理</a:t>
            </a: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52B608D6-18C6-4C18-81C2-DF7D0EE49A2F}"/>
              </a:ext>
            </a:extLst>
          </p:cNvPr>
          <p:cNvSpPr txBox="1"/>
          <p:nvPr/>
        </p:nvSpPr>
        <p:spPr>
          <a:xfrm>
            <a:off x="1676847" y="3601558"/>
            <a:ext cx="68090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</a:rPr>
              <a:t>及早輔導青年跨領域能力，可吸引國外人才來台</a:t>
            </a:r>
          </a:p>
        </p:txBody>
      </p:sp>
    </p:spTree>
    <p:extLst>
      <p:ext uri="{BB962C8B-B14F-4D97-AF65-F5344CB8AC3E}">
        <p14:creationId xmlns:p14="http://schemas.microsoft.com/office/powerpoint/2010/main" val="23587577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>
            <a:extLst>
              <a:ext uri="{FF2B5EF4-FFF2-40B4-BE49-F238E27FC236}">
                <a16:creationId xmlns:a16="http://schemas.microsoft.com/office/drawing/2014/main" id="{5BD7FB99-3B66-4446-8CC8-FAA81791754A}"/>
              </a:ext>
            </a:extLst>
          </p:cNvPr>
          <p:cNvGrpSpPr/>
          <p:nvPr/>
        </p:nvGrpSpPr>
        <p:grpSpPr>
          <a:xfrm>
            <a:off x="0" y="0"/>
            <a:ext cx="8804565" cy="5133106"/>
            <a:chOff x="0" y="0"/>
            <a:chExt cx="8804565" cy="5133106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3D2B54A1-8C84-4BAD-9032-E87816CE5DBB}"/>
                </a:ext>
              </a:extLst>
            </p:cNvPr>
            <p:cNvSpPr/>
            <p:nvPr/>
          </p:nvSpPr>
          <p:spPr>
            <a:xfrm>
              <a:off x="0" y="0"/>
              <a:ext cx="4572000" cy="5133106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CB025D4-13DD-493F-AC1A-665627E12C9F}"/>
                </a:ext>
              </a:extLst>
            </p:cNvPr>
            <p:cNvSpPr/>
            <p:nvPr/>
          </p:nvSpPr>
          <p:spPr>
            <a:xfrm>
              <a:off x="263237" y="284018"/>
              <a:ext cx="8541328" cy="4481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1016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id="{8CE1233D-D4C7-4165-99C0-B015A936C428}"/>
              </a:ext>
            </a:extLst>
          </p:cNvPr>
          <p:cNvSpPr/>
          <p:nvPr/>
        </p:nvSpPr>
        <p:spPr>
          <a:xfrm>
            <a:off x="575858" y="555996"/>
            <a:ext cx="2063433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chemeClr val="bg1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感謝聆聽</a:t>
            </a:r>
            <a:endParaRPr lang="en-US" altLang="zh-CN" sz="2800" kern="100" dirty="0">
              <a:solidFill>
                <a:schemeClr val="bg1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C9F63964-C549-4220-9057-B92ED79E9F92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735" y="1363234"/>
            <a:ext cx="3886200" cy="310616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id="{0897FE8B-168C-4243-8078-94265F6A5761}"/>
              </a:ext>
            </a:extLst>
          </p:cNvPr>
          <p:cNvSpPr/>
          <p:nvPr/>
        </p:nvSpPr>
        <p:spPr>
          <a:xfrm>
            <a:off x="3083531" y="555996"/>
            <a:ext cx="3635924" cy="52322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dist">
              <a:spcAft>
                <a:spcPts val="0"/>
              </a:spcAft>
            </a:pPr>
            <a:r>
              <a:rPr lang="zh-TW" altLang="en-US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團隊編號</a:t>
            </a:r>
            <a:r>
              <a:rPr lang="en-US" altLang="zh-TW" sz="2800" kern="100" dirty="0">
                <a:solidFill>
                  <a:srgbClr val="0070C0"/>
                </a:solidFill>
                <a:latin typeface="SentyTang" panose="02000500000000000000" pitchFamily="2" charset="-120"/>
                <a:ea typeface="SentyTang" panose="02000500000000000000" pitchFamily="2" charset="-120"/>
                <a:cs typeface="Times New Roman" panose="02020603050405020304" pitchFamily="18" charset="0"/>
              </a:rPr>
              <a:t>2005</a:t>
            </a:r>
            <a:endParaRPr lang="en-US" altLang="zh-CN" sz="2800" kern="100" dirty="0">
              <a:solidFill>
                <a:srgbClr val="0070C0"/>
              </a:solidFill>
              <a:latin typeface="SentyTang" panose="02000500000000000000" pitchFamily="2" charset="-120"/>
              <a:ea typeface="SentyTang" panose="02000500000000000000" pitchFamily="2" charset="-120"/>
              <a:cs typeface="Times New Roman" panose="02020603050405020304" pitchFamily="18" charset="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6D3CDDC-65BC-436B-8DF0-72F985DFF316}"/>
              </a:ext>
            </a:extLst>
          </p:cNvPr>
          <p:cNvPicPr/>
          <p:nvPr/>
        </p:nvPicPr>
        <p:blipFill rotWithShape="1">
          <a:blip r:embed="rId4"/>
          <a:srcRect l="21269" t="18145" r="21053" b="14920"/>
          <a:stretch/>
        </p:blipFill>
        <p:spPr bwMode="auto">
          <a:xfrm>
            <a:off x="575858" y="1351194"/>
            <a:ext cx="4015247" cy="3094123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12097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沉稳简约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22B34"/>
      </a:accent1>
      <a:accent2>
        <a:srgbClr val="F6F4F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00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Calibri Light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3810</TotalTime>
  <Words>907</Words>
  <Application>Microsoft Office PowerPoint</Application>
  <PresentationFormat>如螢幕大小 (16:9)</PresentationFormat>
  <Paragraphs>154</Paragraphs>
  <Slides>37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37</vt:i4>
      </vt:variant>
    </vt:vector>
  </HeadingPairs>
  <TitlesOfParts>
    <vt:vector size="44" baseType="lpstr">
      <vt:lpstr>Calibri Light</vt:lpstr>
      <vt:lpstr>SentyTang</vt:lpstr>
      <vt:lpstr>Arial</vt:lpstr>
      <vt:lpstr>Calibri</vt:lpstr>
      <vt:lpstr>Wingdings</vt:lpstr>
      <vt:lpstr>Gill Sans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玟菱 邱</cp:lastModifiedBy>
  <cp:revision>186</cp:revision>
  <dcterms:created xsi:type="dcterms:W3CDTF">2017-10-30T02:36:03Z</dcterms:created>
  <dcterms:modified xsi:type="dcterms:W3CDTF">2020-04-26T16:32:49Z</dcterms:modified>
</cp:coreProperties>
</file>