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5.xml" ContentType="application/vnd.openxmlformats-officedocument.presentationml.tags+xml"/>
  <Override PartName="/ppt/notesSlides/notesSlide15.xml" ContentType="application/vnd.openxmlformats-officedocument.presentationml.notesSlide+xml"/>
  <Override PartName="/ppt/tags/tag6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7.xml" ContentType="application/vnd.openxmlformats-officedocument.presentationml.tags+xml"/>
  <Override PartName="/ppt/notesSlides/notesSlide21.xml" ContentType="application/vnd.openxmlformats-officedocument.presentationml.notesSlide+xml"/>
  <Override PartName="/ppt/tags/tag8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48"/>
  </p:notesMasterIdLst>
  <p:sldIdLst>
    <p:sldId id="346" r:id="rId2"/>
    <p:sldId id="270" r:id="rId3"/>
    <p:sldId id="272" r:id="rId4"/>
    <p:sldId id="357" r:id="rId5"/>
    <p:sldId id="296" r:id="rId6"/>
    <p:sldId id="332" r:id="rId7"/>
    <p:sldId id="318" r:id="rId8"/>
    <p:sldId id="298" r:id="rId9"/>
    <p:sldId id="358" r:id="rId10"/>
    <p:sldId id="352" r:id="rId11"/>
    <p:sldId id="281" r:id="rId12"/>
    <p:sldId id="305" r:id="rId13"/>
    <p:sldId id="359" r:id="rId14"/>
    <p:sldId id="360" r:id="rId15"/>
    <p:sldId id="361" r:id="rId16"/>
    <p:sldId id="362" r:id="rId17"/>
    <p:sldId id="363" r:id="rId18"/>
    <p:sldId id="353" r:id="rId19"/>
    <p:sldId id="364" r:id="rId20"/>
    <p:sldId id="331" r:id="rId21"/>
    <p:sldId id="335" r:id="rId22"/>
    <p:sldId id="365" r:id="rId23"/>
    <p:sldId id="366" r:id="rId24"/>
    <p:sldId id="367" r:id="rId25"/>
    <p:sldId id="354" r:id="rId26"/>
    <p:sldId id="347" r:id="rId27"/>
    <p:sldId id="368" r:id="rId28"/>
    <p:sldId id="370" r:id="rId29"/>
    <p:sldId id="371" r:id="rId30"/>
    <p:sldId id="372" r:id="rId31"/>
    <p:sldId id="373" r:id="rId32"/>
    <p:sldId id="374" r:id="rId33"/>
    <p:sldId id="293" r:id="rId34"/>
    <p:sldId id="375" r:id="rId35"/>
    <p:sldId id="383" r:id="rId36"/>
    <p:sldId id="377" r:id="rId37"/>
    <p:sldId id="379" r:id="rId38"/>
    <p:sldId id="378" r:id="rId39"/>
    <p:sldId id="376" r:id="rId40"/>
    <p:sldId id="287" r:id="rId41"/>
    <p:sldId id="380" r:id="rId42"/>
    <p:sldId id="381" r:id="rId43"/>
    <p:sldId id="382" r:id="rId44"/>
    <p:sldId id="384" r:id="rId45"/>
    <p:sldId id="385" r:id="rId46"/>
    <p:sldId id="343" r:id="rId47"/>
  </p:sldIdLst>
  <p:sldSz cx="12192000" cy="6858000"/>
  <p:notesSz cx="6858000" cy="9144000"/>
  <p:custDataLst>
    <p:tags r:id="rId4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orient="horz" pos="3748" userDrawn="1">
          <p15:clr>
            <a:srgbClr val="A4A3A4"/>
          </p15:clr>
        </p15:guide>
        <p15:guide id="5" pos="325" userDrawn="1">
          <p15:clr>
            <a:srgbClr val="A4A3A4"/>
          </p15:clr>
        </p15:guide>
        <p15:guide id="6" pos="7355" userDrawn="1">
          <p15:clr>
            <a:srgbClr val="A4A3A4"/>
          </p15:clr>
        </p15:guide>
        <p15:guide id="7" pos="2774" userDrawn="1">
          <p15:clr>
            <a:srgbClr val="A4A3A4"/>
          </p15:clr>
        </p15:guide>
        <p15:guide id="8" orient="horz" pos="3543" userDrawn="1">
          <p15:clr>
            <a:srgbClr val="A4A3A4"/>
          </p15:clr>
        </p15:guide>
        <p15:guide id="9" pos="66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871"/>
    <a:srgbClr val="38404B"/>
    <a:srgbClr val="D9D8D8"/>
    <a:srgbClr val="B9B9B9"/>
    <a:srgbClr val="3A404B"/>
    <a:srgbClr val="B9946C"/>
    <a:srgbClr val="84878E"/>
    <a:srgbClr val="F2F2F2"/>
    <a:srgbClr val="4D5563"/>
    <a:srgbClr val="4D5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10" autoAdjust="0"/>
    <p:restoredTop sz="96314" autoAdjust="0"/>
  </p:normalViewPr>
  <p:slideViewPr>
    <p:cSldViewPr snapToGrid="0">
      <p:cViewPr varScale="1">
        <p:scale>
          <a:sx n="60" d="100"/>
          <a:sy n="60" d="100"/>
        </p:scale>
        <p:origin x="72" y="1218"/>
      </p:cViewPr>
      <p:guideLst>
        <p:guide orient="horz" pos="2183"/>
        <p:guide pos="3840"/>
        <p:guide orient="horz" pos="3748"/>
        <p:guide pos="325"/>
        <p:guide pos="7355"/>
        <p:guide pos="2774"/>
        <p:guide orient="horz" pos="3543"/>
        <p:guide pos="66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</a:defRPr>
            </a:lvl1pPr>
          </a:lstStyle>
          <a:p>
            <a:fld id="{6F8FC392-B8CE-49BD-B158-3B2BEDBF5B3A}" type="datetimeFigureOut">
              <a:rPr lang="zh-CN" altLang="en-US" smtClean="0"/>
              <a:pPr/>
              <a:t>2020/5/6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</a:defRPr>
            </a:lvl1pPr>
          </a:lstStyle>
          <a:p>
            <a:fld id="{942D773E-FF08-47A8-931A-438676AAC815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1147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331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760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912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0551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0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835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92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0033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6391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6230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4266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02479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9343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79689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0068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4566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9425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119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3986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37290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0752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0284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7167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4072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5869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1740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32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01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56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45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291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4324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5" r:id="rId2"/>
    <p:sldLayoutId id="2147483661" r:id="rId3"/>
    <p:sldLayoutId id="2147483663" r:id="rId4"/>
  </p:sldLayoutIdLst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760686"/>
            <a:ext cx="12192000" cy="2097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1283573" y="4423229"/>
            <a:ext cx="161547" cy="337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8918" y="4760686"/>
            <a:ext cx="161547" cy="337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8998" y="3766457"/>
            <a:ext cx="10354575" cy="2189881"/>
          </a:xfrm>
          <a:prstGeom prst="rect">
            <a:avLst/>
          </a:prstGeom>
          <a:effectLst>
            <a:outerShdw blurRad="1270000" dist="698500" dir="5400000" sx="91000" sy="91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930465" y="977069"/>
            <a:ext cx="335568" cy="3355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36649" y="760132"/>
            <a:ext cx="2180586" cy="769441"/>
          </a:xfrm>
          <a:prstGeom prst="rect">
            <a:avLst/>
          </a:prstGeom>
          <a:effectLst>
            <a:outerShdw blurRad="1270000" dist="698500" dir="5400000" sx="91000" sy="91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TW" sz="4400" b="1" dirty="0"/>
              <a:t>2006</a:t>
            </a:r>
            <a:endParaRPr lang="zh-CN" altLang="en-US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0989696" y="977069"/>
            <a:ext cx="213104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717235" y="1710633"/>
            <a:ext cx="51463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今天你</a:t>
            </a:r>
            <a:r>
              <a:rPr lang="en-US" altLang="zh-TW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TW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了嗎</a:t>
            </a:r>
            <a:endParaRPr lang="zh-CN" altLang="en-US" sz="60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60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16679" y="3100066"/>
            <a:ext cx="72458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縮短在產業領域上</a:t>
            </a:r>
            <a:r>
              <a:rPr lang="en-US" altLang="zh-TW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應用的資訊差，改變你對環境的看法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371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9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4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-1.11111E-6 L -0.09167 -1.11111E-6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3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45833E-6 -4.44444E-6 L -0.0168 -4.44444E-6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6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45833E-6 1.11022E-16 L 0.0155 1.11022E-16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8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8" grpId="0" animBg="1"/>
      <p:bldP spid="18" grpId="1" animBg="1"/>
      <p:bldP spid="19" grpId="0" animBg="1"/>
      <p:bldP spid="19" grpId="1" animBg="1"/>
      <p:bldP spid="8" grpId="0" animBg="1"/>
      <p:bldP spid="9" grpId="0"/>
      <p:bldP spid="9" grpId="1"/>
      <p:bldP spid="15" grpId="0"/>
      <p:bldP spid="15" grpId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7737544" y="582798"/>
            <a:ext cx="3871658" cy="5692406"/>
          </a:xfrm>
          <a:prstGeom prst="rect">
            <a:avLst/>
          </a:prstGeom>
          <a:solidFill>
            <a:schemeClr val="bg1"/>
          </a:solidFill>
          <a:ln w="50800">
            <a:noFill/>
          </a:ln>
          <a:effectLst>
            <a:outerShdw blurRad="1066800" dist="495300" dir="2700000" sx="92000" sy="92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82472" y="582798"/>
            <a:ext cx="3871658" cy="5692406"/>
          </a:xfrm>
          <a:prstGeom prst="rect">
            <a:avLst/>
          </a:prstGeom>
          <a:solidFill>
            <a:schemeClr val="bg1"/>
          </a:solidFill>
          <a:ln w="50800">
            <a:noFill/>
          </a:ln>
          <a:effectLst>
            <a:outerShdw blurRad="1066800" dist="495300" dir="2700000" sx="92000" sy="92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74430" y="1573588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確認問題</a:t>
            </a:r>
            <a:endParaRPr lang="zh-CN" altLang="en-US" sz="32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972550" y="1573588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現行措施</a:t>
            </a:r>
            <a:endParaRPr lang="zh-CN" altLang="en-US" sz="32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474430" y="3039000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平台構想</a:t>
            </a:r>
            <a:endParaRPr lang="zh-CN" altLang="en-US" sz="32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972550" y="3039000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我方行動</a:t>
            </a:r>
            <a:endParaRPr lang="zh-CN" altLang="en-US" sz="32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79250" y="1646762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328380" y="1650530"/>
            <a:ext cx="0" cy="363448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579250" y="3100554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109423" y="1646762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8858553" y="1650530"/>
            <a:ext cx="0" cy="218668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8109423" y="3100554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021508" y="5687510"/>
            <a:ext cx="587693" cy="5876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582798"/>
            <a:ext cx="2728687" cy="5692404"/>
          </a:xfrm>
          <a:custGeom>
            <a:avLst/>
            <a:gdLst>
              <a:gd name="connsiteX0" fmla="*/ 0 w 2728686"/>
              <a:gd name="connsiteY0" fmla="*/ 0 h 5692404"/>
              <a:gd name="connsiteX1" fmla="*/ 2728686 w 2728686"/>
              <a:gd name="connsiteY1" fmla="*/ 0 h 5692404"/>
              <a:gd name="connsiteX2" fmla="*/ 2728686 w 2728686"/>
              <a:gd name="connsiteY2" fmla="*/ 5692404 h 5692404"/>
              <a:gd name="connsiteX3" fmla="*/ 0 w 2728686"/>
              <a:gd name="connsiteY3" fmla="*/ 5692404 h 5692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8686" h="5692404">
                <a:moveTo>
                  <a:pt x="0" y="0"/>
                </a:moveTo>
                <a:lnTo>
                  <a:pt x="2728686" y="0"/>
                </a:lnTo>
                <a:lnTo>
                  <a:pt x="2728686" y="5692404"/>
                </a:lnTo>
                <a:lnTo>
                  <a:pt x="0" y="5692404"/>
                </a:lnTo>
                <a:close/>
              </a:path>
            </a:pathLst>
          </a:custGeom>
          <a:noFill/>
          <a:ln w="50800">
            <a:noFill/>
          </a:ln>
          <a:effectLst>
            <a:outerShdw blurRad="533400" dist="368300" dir="2700000" sx="99000" sy="99000" algn="tl" rotWithShape="0">
              <a:schemeClr val="tx1">
                <a:alpha val="16000"/>
              </a:schemeClr>
            </a:outerShdw>
          </a:effectLst>
        </p:spPr>
      </p:pic>
      <p:sp>
        <p:nvSpPr>
          <p:cNvPr id="36" name="矩形 35"/>
          <p:cNvSpPr/>
          <p:nvPr/>
        </p:nvSpPr>
        <p:spPr>
          <a:xfrm>
            <a:off x="0" y="582798"/>
            <a:ext cx="2728686" cy="5692404"/>
          </a:xfrm>
          <a:prstGeom prst="rect">
            <a:avLst/>
          </a:prstGeom>
          <a:solidFill>
            <a:schemeClr val="accent2">
              <a:alpha val="88000"/>
            </a:schemeClr>
          </a:solidFill>
          <a:ln w="508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4640" y="1508138"/>
            <a:ext cx="58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14640" y="2433204"/>
            <a:ext cx="58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錄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32142" y="3202645"/>
            <a:ext cx="234233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118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9167E-6 0 L -0.36184 0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99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6.25E-7 0 L -0.72721 0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67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3.7037E-7 L -0.04961 3.7037E-7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4669 0.026078 L 0 0 E" pathEditMode="relative" ptsTypes="">
                                      <p:cBhvr>
                                        <p:cTn id="4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80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decel="50000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82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decel="5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84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decel="50000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86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28" grpId="0" animBg="1"/>
      <p:bldP spid="28" grpId="1" animBg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6" grpId="0"/>
      <p:bldP spid="20" grpId="0"/>
      <p:bldP spid="22" grpId="0"/>
      <p:bldP spid="30" grpId="0"/>
      <p:bldP spid="19" grpId="0" animBg="1"/>
      <p:bldP spid="19" grpId="1" animBg="1"/>
      <p:bldP spid="36" grpId="0" animBg="1"/>
      <p:bldP spid="36" grpId="1" animBg="1"/>
      <p:bldP spid="3" grpId="0"/>
      <p:bldP spid="3" grpId="1"/>
      <p:bldP spid="10" grpId="0"/>
      <p:bldP spid="1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712823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863121" y="3874370"/>
            <a:ext cx="67905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確認公共政策問題</a:t>
            </a:r>
            <a:endParaRPr lang="zh-CN" altLang="en-US" sz="60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097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5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0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95688" y="2698902"/>
            <a:ext cx="783740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5400" b="1" dirty="0">
                <a:latin typeface="+mn-ea"/>
              </a:rPr>
              <a:t>山雨欲來</a:t>
            </a:r>
            <a:r>
              <a:rPr lang="en-US" altLang="zh-TW" sz="5400" b="1" dirty="0">
                <a:latin typeface="+mn-ea"/>
              </a:rPr>
              <a:t>——</a:t>
            </a:r>
            <a:r>
              <a:rPr lang="zh-TW" altLang="en-US" sz="5400" b="1" dirty="0">
                <a:latin typeface="+mn-ea"/>
              </a:rPr>
              <a:t>技術的變革</a:t>
            </a:r>
          </a:p>
        </p:txBody>
      </p:sp>
    </p:spTree>
    <p:extLst>
      <p:ext uri="{BB962C8B-B14F-4D97-AF65-F5344CB8AC3E}">
        <p14:creationId xmlns:p14="http://schemas.microsoft.com/office/powerpoint/2010/main" val="173960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2000" y="11"/>
            <a:ext cx="2032000" cy="6857989"/>
          </a:xfrm>
          <a:custGeom>
            <a:avLst/>
            <a:gdLst>
              <a:gd name="connsiteX0" fmla="*/ 0 w 2032000"/>
              <a:gd name="connsiteY0" fmla="*/ 0 h 6857998"/>
              <a:gd name="connsiteX1" fmla="*/ 2032000 w 2032000"/>
              <a:gd name="connsiteY1" fmla="*/ 0 h 6857998"/>
              <a:gd name="connsiteX2" fmla="*/ 2032000 w 2032000"/>
              <a:gd name="connsiteY2" fmla="*/ 6857998 h 6857998"/>
              <a:gd name="connsiteX3" fmla="*/ 0 w 203200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2000" h="6857998">
                <a:moveTo>
                  <a:pt x="0" y="0"/>
                </a:moveTo>
                <a:lnTo>
                  <a:pt x="2032000" y="0"/>
                </a:lnTo>
                <a:lnTo>
                  <a:pt x="2032000" y="6857998"/>
                </a:lnTo>
                <a:lnTo>
                  <a:pt x="0" y="6857998"/>
                </a:lnTo>
                <a:close/>
              </a:path>
            </a:pathLst>
          </a:cu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9874" y="0"/>
            <a:ext cx="2016125" cy="6849346"/>
          </a:xfrm>
          <a:custGeom>
            <a:avLst/>
            <a:gdLst>
              <a:gd name="connsiteX0" fmla="*/ 0 w 2032000"/>
              <a:gd name="connsiteY0" fmla="*/ 0 h 6858000"/>
              <a:gd name="connsiteX1" fmla="*/ 2032000 w 2032000"/>
              <a:gd name="connsiteY1" fmla="*/ 0 h 6858000"/>
              <a:gd name="connsiteX2" fmla="*/ 2032000 w 2032000"/>
              <a:gd name="connsiteY2" fmla="*/ 6858000 h 6858000"/>
              <a:gd name="connsiteX3" fmla="*/ 0 w 203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2000" h="6858000">
                <a:moveTo>
                  <a:pt x="0" y="0"/>
                </a:moveTo>
                <a:lnTo>
                  <a:pt x="2032000" y="0"/>
                </a:lnTo>
                <a:lnTo>
                  <a:pt x="203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032000" cy="6857998"/>
          </a:xfrm>
          <a:custGeom>
            <a:avLst/>
            <a:gdLst>
              <a:gd name="connsiteX0" fmla="*/ 0 w 2032000"/>
              <a:gd name="connsiteY0" fmla="*/ 0 h 6858000"/>
              <a:gd name="connsiteX1" fmla="*/ 2032000 w 2032000"/>
              <a:gd name="connsiteY1" fmla="*/ 0 h 6858000"/>
              <a:gd name="connsiteX2" fmla="*/ 2032000 w 2032000"/>
              <a:gd name="connsiteY2" fmla="*/ 6858000 h 6858000"/>
              <a:gd name="connsiteX3" fmla="*/ 0 w 203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2000" h="6858000">
                <a:moveTo>
                  <a:pt x="0" y="0"/>
                </a:moveTo>
                <a:lnTo>
                  <a:pt x="2032000" y="0"/>
                </a:lnTo>
                <a:lnTo>
                  <a:pt x="203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8" name="矩形 27"/>
          <p:cNvSpPr/>
          <p:nvPr/>
        </p:nvSpPr>
        <p:spPr>
          <a:xfrm>
            <a:off x="0" y="0"/>
            <a:ext cx="2032000" cy="5283200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86000">
                <a:schemeClr val="accent2">
                  <a:alpha val="89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032000" y="0"/>
            <a:ext cx="2032000" cy="5283200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86000">
                <a:schemeClr val="accent2">
                  <a:alpha val="89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064000" y="0"/>
            <a:ext cx="2032000" cy="5283200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86000">
                <a:schemeClr val="accent2">
                  <a:alpha val="89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09143" y="1316124"/>
            <a:ext cx="174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</a:t>
            </a:r>
            <a:r>
              <a:rPr lang="en-US" altLang="zh-CN" sz="54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5143" y="1316124"/>
            <a:ext cx="174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29</a:t>
            </a:r>
            <a:r>
              <a:rPr lang="en-US" altLang="zh-CN" sz="3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3600" dirty="0">
              <a:solidFill>
                <a:schemeClr val="bg1">
                  <a:alpha val="67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77143" y="1316124"/>
            <a:ext cx="174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42</a:t>
            </a:r>
            <a:r>
              <a:rPr lang="en-US" altLang="zh-CN" sz="3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3600" dirty="0">
              <a:solidFill>
                <a:schemeClr val="bg1">
                  <a:alpha val="67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18000" y="2284071"/>
            <a:ext cx="1524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2025</a:t>
            </a:r>
            <a:r>
              <a:rPr lang="zh-TW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54000" y="2296157"/>
            <a:ext cx="1524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86000" y="2296157"/>
            <a:ext cx="1524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 flipH="1">
            <a:off x="6998902" y="1699770"/>
            <a:ext cx="63259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9030902" y="1699770"/>
            <a:ext cx="63259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11062902" y="1699770"/>
            <a:ext cx="63259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398245" y="373651"/>
            <a:ext cx="410958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機器人完成的工作</a:t>
            </a:r>
            <a:endParaRPr lang="zh-CN" altLang="en-US" sz="3600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6697445" y="1899228"/>
            <a:ext cx="2623018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未來就業報告</a:t>
            </a:r>
            <a:endParaRPr lang="zh-CN" altLang="en-US" sz="28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697445" y="3080175"/>
            <a:ext cx="4846383" cy="1020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en-US" altLang="zh-TW" dirty="0"/>
              <a:t>4</a:t>
            </a:r>
            <a:r>
              <a:rPr lang="zh-TW" altLang="zh-TW" dirty="0"/>
              <a:t>大技術的進步，包括人工智慧、行動網際網路、大數據分析和雲端技術，驅動了新的變革，影響未來的工作。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702416" y="4262600"/>
            <a:ext cx="4841412" cy="1020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TW" altLang="zh-TW" dirty="0"/>
              <a:t>對於相對重複性高、具有明確作業流程等單一特性之產業勞動力，未來可能會被</a:t>
            </a:r>
            <a:r>
              <a:rPr lang="en-US" altLang="zh-TW" dirty="0"/>
              <a:t>AI</a:t>
            </a:r>
            <a:r>
              <a:rPr lang="zh-TW" altLang="zh-TW" dirty="0"/>
              <a:t>的自動化取代，進而造成就業市場的衝擊。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6621245" y="2060044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486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1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 L 1.11022E-16 0.10926 " pathEditMode="relative" rAng="0" ptsTypes="AA">
                                      <p:cBhvr>
                                        <p:cTn id="25" dur="7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6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30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40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-1.11111E-6 L 0.06901 0.00023 " pathEditMode="relative" rAng="0" ptsTypes="AA">
                                      <p:cBhvr>
                                        <p:cTn id="78" dur="75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path" presetSubtype="0" decel="50000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2.08333E-6 -3.33333E-6 L 0.06901 0.00023 " pathEditMode="relative" rAng="0" ptsTypes="AA">
                                      <p:cBhvr>
                                        <p:cTn id="83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4" grpId="0"/>
      <p:bldP spid="5" grpId="0"/>
      <p:bldP spid="6" grpId="0"/>
      <p:bldP spid="7" grpId="0"/>
      <p:bldP spid="8" grpId="0"/>
      <p:bldP spid="9" grpId="0"/>
      <p:bldP spid="2" grpId="0"/>
      <p:bldP spid="2" grpId="1"/>
      <p:bldP spid="31" grpId="0"/>
      <p:bldP spid="31" grpId="1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9"/>
          <a:stretch/>
        </p:blipFill>
        <p:spPr>
          <a:xfrm>
            <a:off x="529085" y="1127811"/>
            <a:ext cx="3332390" cy="4571999"/>
          </a:xfrm>
          <a:custGeom>
            <a:avLst/>
            <a:gdLst>
              <a:gd name="connsiteX0" fmla="*/ 0 w 3309533"/>
              <a:gd name="connsiteY0" fmla="*/ 0 h 5892800"/>
              <a:gd name="connsiteX1" fmla="*/ 3309533 w 3309533"/>
              <a:gd name="connsiteY1" fmla="*/ 0 h 5892800"/>
              <a:gd name="connsiteX2" fmla="*/ 3309533 w 3309533"/>
              <a:gd name="connsiteY2" fmla="*/ 5892800 h 5892800"/>
              <a:gd name="connsiteX3" fmla="*/ 0 w 3309533"/>
              <a:gd name="connsiteY3" fmla="*/ 5892800 h 589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9533" h="5892800">
                <a:moveTo>
                  <a:pt x="0" y="0"/>
                </a:moveTo>
                <a:lnTo>
                  <a:pt x="3309533" y="0"/>
                </a:lnTo>
                <a:lnTo>
                  <a:pt x="3309533" y="5892800"/>
                </a:lnTo>
                <a:lnTo>
                  <a:pt x="0" y="5892800"/>
                </a:lnTo>
                <a:close/>
              </a:path>
            </a:pathLst>
          </a:custGeom>
          <a:effectLst>
            <a:outerShdw blurRad="1117600" dist="698500" dir="5400000" sx="91000" sy="91000" algn="t" rotWithShape="0">
              <a:prstClr val="black">
                <a:alpha val="12000"/>
              </a:prstClr>
            </a:outerShdw>
          </a:effectLst>
        </p:spPr>
      </p:pic>
      <p:sp>
        <p:nvSpPr>
          <p:cNvPr id="23" name="矩形 22"/>
          <p:cNvSpPr/>
          <p:nvPr/>
        </p:nvSpPr>
        <p:spPr>
          <a:xfrm>
            <a:off x="8871863" y="1140306"/>
            <a:ext cx="2191656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92273" y="1143000"/>
            <a:ext cx="2191656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8245" y="373651"/>
            <a:ext cx="368507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部分業務取代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526980" y="2499704"/>
            <a:ext cx="1393124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TW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重複性相對高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67357" y="3848837"/>
            <a:ext cx="29255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latin typeface="+mn-ea"/>
              </a:rPr>
              <a:t>製造業	</a:t>
            </a:r>
            <a:r>
              <a:rPr lang="en-US" altLang="zh-TW" sz="1600" dirty="0">
                <a:latin typeface="+mn-ea"/>
              </a:rPr>
              <a:t>80.2%</a:t>
            </a:r>
            <a:r>
              <a:rPr lang="zh-TW" altLang="en-US" sz="1600" dirty="0">
                <a:latin typeface="+mn-ea"/>
              </a:rPr>
              <a:t> </a:t>
            </a:r>
            <a:br>
              <a:rPr lang="en-US" altLang="zh-TW" sz="1600" dirty="0">
                <a:latin typeface="+mn-ea"/>
              </a:rPr>
            </a:br>
            <a:br>
              <a:rPr lang="en-US" altLang="zh-TW" sz="1600" dirty="0">
                <a:latin typeface="+mn-ea"/>
              </a:rPr>
            </a:br>
            <a:r>
              <a:rPr lang="zh-TW" altLang="en-US" sz="1600" dirty="0">
                <a:latin typeface="+mn-ea"/>
              </a:rPr>
              <a:t>餐飲業</a:t>
            </a:r>
            <a:r>
              <a:rPr lang="en-US" altLang="zh-TW" sz="1600" dirty="0">
                <a:latin typeface="+mn-ea"/>
              </a:rPr>
              <a:t>	68.5%</a:t>
            </a:r>
            <a:br>
              <a:rPr lang="en-US" altLang="zh-TW" sz="1600" dirty="0">
                <a:latin typeface="+mn-ea"/>
              </a:rPr>
            </a:br>
            <a:br>
              <a:rPr lang="en-US" altLang="zh-TW" sz="1600" dirty="0">
                <a:latin typeface="+mn-ea"/>
              </a:rPr>
            </a:br>
            <a:r>
              <a:rPr lang="zh-TW" altLang="en-US" sz="1600" dirty="0">
                <a:latin typeface="+mn-ea"/>
              </a:rPr>
              <a:t>運輸業</a:t>
            </a:r>
            <a:r>
              <a:rPr lang="en-US" altLang="zh-TW" sz="1600">
                <a:latin typeface="+mn-ea"/>
              </a:rPr>
              <a:t>	48.4%</a:t>
            </a:r>
            <a:endParaRPr lang="en-US" altLang="zh-TW" sz="1600" dirty="0">
              <a:latin typeface="+mn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061930" y="4244870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9284538" y="2388283"/>
            <a:ext cx="1524000" cy="1169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TW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創意</a:t>
            </a:r>
            <a:br>
              <a:rPr lang="zh-TW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TW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高度溝通、高度技巧</a:t>
            </a:r>
          </a:p>
        </p:txBody>
      </p:sp>
      <p:sp>
        <p:nvSpPr>
          <p:cNvPr id="12" name="矩形 11"/>
          <p:cNvSpPr/>
          <p:nvPr/>
        </p:nvSpPr>
        <p:spPr>
          <a:xfrm>
            <a:off x="9266474" y="3726872"/>
            <a:ext cx="292552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latin typeface="+mn-ea"/>
              </a:rPr>
              <a:t>        作家</a:t>
            </a:r>
            <a:br>
              <a:rPr lang="en-US" altLang="zh-TW" sz="1600" dirty="0">
                <a:latin typeface="+mn-ea"/>
              </a:rPr>
            </a:br>
            <a:br>
              <a:rPr lang="en-US" altLang="zh-TW" sz="1600" dirty="0">
                <a:latin typeface="+mn-ea"/>
              </a:rPr>
            </a:br>
            <a:r>
              <a:rPr lang="zh-TW" altLang="en-US" sz="1600" dirty="0">
                <a:latin typeface="+mn-ea"/>
              </a:rPr>
              <a:t>        教師</a:t>
            </a:r>
            <a:br>
              <a:rPr lang="en-US" altLang="zh-TW" sz="1600" dirty="0">
                <a:latin typeface="+mn-ea"/>
              </a:rPr>
            </a:br>
            <a:br>
              <a:rPr lang="en-US" altLang="zh-TW" sz="1600" dirty="0">
                <a:latin typeface="+mn-ea"/>
              </a:rPr>
            </a:br>
            <a:r>
              <a:rPr lang="zh-TW" altLang="en-US" sz="1600" dirty="0">
                <a:latin typeface="+mn-ea"/>
              </a:rPr>
              <a:t>        律師</a:t>
            </a:r>
            <a:br>
              <a:rPr lang="en-US" altLang="zh-TW" sz="1600" dirty="0">
                <a:latin typeface="+mn-ea"/>
              </a:rPr>
            </a:br>
            <a:br>
              <a:rPr lang="en-US" altLang="zh-TW" sz="1600" dirty="0">
                <a:latin typeface="+mn-ea"/>
              </a:rPr>
            </a:br>
            <a:r>
              <a:rPr lang="zh-TW" altLang="en-US" sz="1600" dirty="0">
                <a:latin typeface="+mn-ea"/>
              </a:rPr>
              <a:t>        醫師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9963298" y="3981468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9537705" y="1406233"/>
            <a:ext cx="889000" cy="889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841554" y="1438384"/>
            <a:ext cx="889000" cy="889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4"/>
          <p:cNvGrpSpPr>
            <a:grpSpLocks noChangeAspect="1"/>
          </p:cNvGrpSpPr>
          <p:nvPr/>
        </p:nvGrpSpPr>
        <p:grpSpPr bwMode="auto">
          <a:xfrm>
            <a:off x="6189006" y="1718234"/>
            <a:ext cx="194096" cy="380100"/>
            <a:chOff x="2233" y="-986"/>
            <a:chExt cx="3214" cy="6294"/>
          </a:xfrm>
          <a:solidFill>
            <a:schemeClr val="bg1"/>
          </a:solidFill>
        </p:grpSpPr>
        <p:sp>
          <p:nvSpPr>
            <p:cNvPr id="18" name="Freeform 5"/>
            <p:cNvSpPr>
              <a:spLocks noEditPoints="1"/>
            </p:cNvSpPr>
            <p:nvPr/>
          </p:nvSpPr>
          <p:spPr bwMode="auto">
            <a:xfrm>
              <a:off x="2233" y="-986"/>
              <a:ext cx="3214" cy="6294"/>
            </a:xfrm>
            <a:custGeom>
              <a:avLst/>
              <a:gdLst>
                <a:gd name="T0" fmla="*/ 0 w 3214"/>
                <a:gd name="T1" fmla="*/ 0 h 6294"/>
                <a:gd name="T2" fmla="*/ 0 w 3214"/>
                <a:gd name="T3" fmla="*/ 3391 h 6294"/>
                <a:gd name="T4" fmla="*/ 971 w 3214"/>
                <a:gd name="T5" fmla="*/ 3391 h 6294"/>
                <a:gd name="T6" fmla="*/ 971 w 3214"/>
                <a:gd name="T7" fmla="*/ 6294 h 6294"/>
                <a:gd name="T8" fmla="*/ 3214 w 3214"/>
                <a:gd name="T9" fmla="*/ 2421 h 6294"/>
                <a:gd name="T10" fmla="*/ 1951 w 3214"/>
                <a:gd name="T11" fmla="*/ 2421 h 6294"/>
                <a:gd name="T12" fmla="*/ 3214 w 3214"/>
                <a:gd name="T13" fmla="*/ 0 h 6294"/>
                <a:gd name="T14" fmla="*/ 0 w 3214"/>
                <a:gd name="T15" fmla="*/ 0 h 6294"/>
                <a:gd name="T16" fmla="*/ 0 w 3214"/>
                <a:gd name="T17" fmla="*/ 0 h 6294"/>
                <a:gd name="T18" fmla="*/ 0 w 3214"/>
                <a:gd name="T19" fmla="*/ 0 h 6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4" h="6294">
                  <a:moveTo>
                    <a:pt x="0" y="0"/>
                  </a:moveTo>
                  <a:lnTo>
                    <a:pt x="0" y="3391"/>
                  </a:lnTo>
                  <a:lnTo>
                    <a:pt x="971" y="3391"/>
                  </a:lnTo>
                  <a:lnTo>
                    <a:pt x="971" y="6294"/>
                  </a:lnTo>
                  <a:lnTo>
                    <a:pt x="3214" y="2421"/>
                  </a:lnTo>
                  <a:lnTo>
                    <a:pt x="1951" y="2421"/>
                  </a:lnTo>
                  <a:lnTo>
                    <a:pt x="3214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2233" y="-986"/>
              <a:ext cx="3214" cy="6294"/>
            </a:xfrm>
            <a:custGeom>
              <a:avLst/>
              <a:gdLst>
                <a:gd name="T0" fmla="*/ 0 w 3214"/>
                <a:gd name="T1" fmla="*/ 0 h 6294"/>
                <a:gd name="T2" fmla="*/ 0 w 3214"/>
                <a:gd name="T3" fmla="*/ 3391 h 6294"/>
                <a:gd name="T4" fmla="*/ 971 w 3214"/>
                <a:gd name="T5" fmla="*/ 3391 h 6294"/>
                <a:gd name="T6" fmla="*/ 971 w 3214"/>
                <a:gd name="T7" fmla="*/ 6294 h 6294"/>
                <a:gd name="T8" fmla="*/ 3214 w 3214"/>
                <a:gd name="T9" fmla="*/ 2421 h 6294"/>
                <a:gd name="T10" fmla="*/ 1951 w 3214"/>
                <a:gd name="T11" fmla="*/ 2421 h 6294"/>
                <a:gd name="T12" fmla="*/ 3214 w 3214"/>
                <a:gd name="T13" fmla="*/ 0 h 6294"/>
                <a:gd name="T14" fmla="*/ 0 w 3214"/>
                <a:gd name="T15" fmla="*/ 0 h 6294"/>
                <a:gd name="T16" fmla="*/ 0 w 3214"/>
                <a:gd name="T17" fmla="*/ 0 h 6294"/>
                <a:gd name="T18" fmla="*/ 0 w 3214"/>
                <a:gd name="T19" fmla="*/ 0 h 6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4" h="6294">
                  <a:moveTo>
                    <a:pt x="0" y="0"/>
                  </a:moveTo>
                  <a:lnTo>
                    <a:pt x="0" y="3391"/>
                  </a:lnTo>
                  <a:lnTo>
                    <a:pt x="971" y="3391"/>
                  </a:lnTo>
                  <a:lnTo>
                    <a:pt x="971" y="6294"/>
                  </a:lnTo>
                  <a:lnTo>
                    <a:pt x="3214" y="2421"/>
                  </a:lnTo>
                  <a:lnTo>
                    <a:pt x="1951" y="2421"/>
                  </a:lnTo>
                  <a:lnTo>
                    <a:pt x="3214" y="0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Freeform 10"/>
          <p:cNvSpPr>
            <a:spLocks noEditPoints="1"/>
          </p:cNvSpPr>
          <p:nvPr/>
        </p:nvSpPr>
        <p:spPr bwMode="auto">
          <a:xfrm>
            <a:off x="9812566" y="1705238"/>
            <a:ext cx="339278" cy="316390"/>
          </a:xfrm>
          <a:custGeom>
            <a:avLst/>
            <a:gdLst>
              <a:gd name="T0" fmla="*/ 2348 w 2376"/>
              <a:gd name="T1" fmla="*/ 85 h 2215"/>
              <a:gd name="T2" fmla="*/ 1393 w 2376"/>
              <a:gd name="T3" fmla="*/ 1229 h 2215"/>
              <a:gd name="T4" fmla="*/ 1393 w 2376"/>
              <a:gd name="T5" fmla="*/ 1895 h 2215"/>
              <a:gd name="T6" fmla="*/ 1375 w 2376"/>
              <a:gd name="T7" fmla="*/ 1936 h 2215"/>
              <a:gd name="T8" fmla="*/ 1068 w 2376"/>
              <a:gd name="T9" fmla="*/ 2187 h 2215"/>
              <a:gd name="T10" fmla="*/ 983 w 2376"/>
              <a:gd name="T11" fmla="*/ 2146 h 2215"/>
              <a:gd name="T12" fmla="*/ 983 w 2376"/>
              <a:gd name="T13" fmla="*/ 1229 h 2215"/>
              <a:gd name="T14" fmla="*/ 28 w 2376"/>
              <a:gd name="T15" fmla="*/ 85 h 2215"/>
              <a:gd name="T16" fmla="*/ 67 w 2376"/>
              <a:gd name="T17" fmla="*/ 0 h 2215"/>
              <a:gd name="T18" fmla="*/ 2307 w 2376"/>
              <a:gd name="T19" fmla="*/ 0 h 2215"/>
              <a:gd name="T20" fmla="*/ 2348 w 2376"/>
              <a:gd name="T21" fmla="*/ 85 h 2215"/>
              <a:gd name="T22" fmla="*/ 2348 w 2376"/>
              <a:gd name="T23" fmla="*/ 85 h 2215"/>
              <a:gd name="T24" fmla="*/ 2348 w 2376"/>
              <a:gd name="T25" fmla="*/ 85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376" h="2215">
                <a:moveTo>
                  <a:pt x="2348" y="85"/>
                </a:moveTo>
                <a:cubicBezTo>
                  <a:pt x="1393" y="1229"/>
                  <a:pt x="1393" y="1229"/>
                  <a:pt x="1393" y="1229"/>
                </a:cubicBezTo>
                <a:cubicBezTo>
                  <a:pt x="1393" y="1895"/>
                  <a:pt x="1393" y="1895"/>
                  <a:pt x="1393" y="1895"/>
                </a:cubicBezTo>
                <a:cubicBezTo>
                  <a:pt x="1393" y="1910"/>
                  <a:pt x="1385" y="1925"/>
                  <a:pt x="1375" y="1936"/>
                </a:cubicBezTo>
                <a:cubicBezTo>
                  <a:pt x="1068" y="2187"/>
                  <a:pt x="1068" y="2187"/>
                  <a:pt x="1068" y="2187"/>
                </a:cubicBezTo>
                <a:cubicBezTo>
                  <a:pt x="1034" y="2215"/>
                  <a:pt x="983" y="2189"/>
                  <a:pt x="983" y="2146"/>
                </a:cubicBezTo>
                <a:cubicBezTo>
                  <a:pt x="983" y="1229"/>
                  <a:pt x="983" y="1229"/>
                  <a:pt x="983" y="1229"/>
                </a:cubicBezTo>
                <a:cubicBezTo>
                  <a:pt x="28" y="85"/>
                  <a:pt x="28" y="85"/>
                  <a:pt x="28" y="85"/>
                </a:cubicBezTo>
                <a:cubicBezTo>
                  <a:pt x="0" y="52"/>
                  <a:pt x="23" y="0"/>
                  <a:pt x="67" y="0"/>
                </a:cubicBezTo>
                <a:cubicBezTo>
                  <a:pt x="2307" y="0"/>
                  <a:pt x="2307" y="0"/>
                  <a:pt x="2307" y="0"/>
                </a:cubicBezTo>
                <a:cubicBezTo>
                  <a:pt x="2350" y="0"/>
                  <a:pt x="2376" y="52"/>
                  <a:pt x="2348" y="85"/>
                </a:cubicBezTo>
                <a:close/>
                <a:moveTo>
                  <a:pt x="2348" y="85"/>
                </a:moveTo>
                <a:cubicBezTo>
                  <a:pt x="2348" y="85"/>
                  <a:pt x="2348" y="85"/>
                  <a:pt x="2348" y="85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29203" y="5886257"/>
            <a:ext cx="87348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i="1" kern="0" dirty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日本經濟新聞和英國金融時報合作</a:t>
            </a:r>
            <a:endParaRPr lang="en-US" altLang="zh-TW" i="1" dirty="0"/>
          </a:p>
          <a:p>
            <a:r>
              <a:rPr lang="zh-TW" altLang="zh-TW" i="1" dirty="0"/>
              <a:t>針對</a:t>
            </a:r>
            <a:r>
              <a:rPr lang="en-US" altLang="zh-TW" i="1" dirty="0"/>
              <a:t>23</a:t>
            </a:r>
            <a:r>
              <a:rPr lang="zh-TW" altLang="zh-TW" i="1" dirty="0"/>
              <a:t>個產業共</a:t>
            </a:r>
            <a:r>
              <a:rPr lang="en-US" altLang="zh-TW" i="1" dirty="0"/>
              <a:t>2000</a:t>
            </a:r>
            <a:r>
              <a:rPr lang="zh-TW" altLang="zh-TW" i="1" dirty="0"/>
              <a:t>項工作與業務進行調查</a:t>
            </a:r>
            <a:endParaRPr lang="zh-TW" altLang="en-US" i="1" dirty="0"/>
          </a:p>
        </p:txBody>
      </p:sp>
    </p:spTree>
    <p:extLst>
      <p:ext uri="{BB962C8B-B14F-4D97-AF65-F5344CB8AC3E}">
        <p14:creationId xmlns:p14="http://schemas.microsoft.com/office/powerpoint/2010/main" val="281200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1.85185E-6 L -0.03321 -0.05949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298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2.22222E-6 L 0.0319 -0.07014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351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3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4" grpId="0" animBg="1"/>
      <p:bldP spid="24" grpId="1" animBg="1"/>
      <p:bldP spid="4" grpId="0"/>
      <p:bldP spid="4" grpId="1"/>
      <p:bldP spid="6" grpId="0"/>
      <p:bldP spid="6" grpId="1"/>
      <p:bldP spid="7" grpId="0"/>
      <p:bldP spid="11" grpId="0"/>
      <p:bldP spid="11" grpId="1"/>
      <p:bldP spid="12" grpId="0"/>
      <p:bldP spid="25" grpId="0" animBg="1"/>
      <p:bldP spid="25" grpId="1" animBg="1"/>
      <p:bldP spid="26" grpId="0" animBg="1"/>
      <p:bldP spid="26" grpId="1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1755489" y="1250364"/>
            <a:ext cx="5221899" cy="52218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98500" dist="558800" dir="2700000" sx="97000" sy="97000" algn="tl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68211" y="2485704"/>
            <a:ext cx="1761557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問卷結果</a:t>
            </a:r>
            <a:endParaRPr lang="zh-CN" altLang="en-US" sz="28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931152" y="3516853"/>
            <a:ext cx="4534006" cy="1020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TW" altLang="zh-TW" dirty="0"/>
              <a:t>調查時下年輕人是否了解人工智慧的發展趨勢，以便在未來就業時能有充分認知與規劃，以高中至大學的學生為目標群眾展開調查。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968211" y="3135318"/>
            <a:ext cx="18510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6892011" y="2646520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b70ba353-bed0-44f7-bc33-515d5925e531" descr="ECEAAB+LCAAAAAAABADtmN+TmjAQx/+XtH3zbhDwbuRNtLZOfzmn016n40MKUdJCcCDeeOf4vzdRwARBQ2ecFnV8kWQ32e/uknyGFXhNn+cIWGAUwIj2MJxFMBhQFIAGGLjAIgvfbwAbExeT2bsoXMxjYP1YZW7izDdMva/QXyDuSzDF0N8+Wnv2qdknTHCwCBIz7VZjQ3ApDDW17SB2XR+JZgNCUfSU7dDkY5v/IxqxDfphFEDKNlxp6zcgmQJWi9mtubOLlsypAcbbsNJ4kvB4Agp18gkucxjGFIdk5zGELG+IhVQgNue0M2VhoYhiB/odH89IgAiPmAlA1PHY7Pswwi8hofL8RzSlbPIDQvMkfSP8wrabQj9GaRI8OEef2Tapts1Ak7k9IB9S/CRZSGNNsM5UZUY8GXmzhrTyJMvlLjdMKQtZSvG6UZqeMVrSagnlHmI2i0pfJmYTDl9ADD0JoVrcaVr+qidyzqKaL9NpjOjjEEUOi8Z+ltKfdHzeZlcR/proqcH3skW029a+jbjIjWDxmLx6iX3yVNxv28wWt5vYNgfLIzdavlj7eS+q26Sgctlp1Q39MDp+WqVme/MsE9hBYw8FKLUZY0I7xGWhu+lRZUd45lGC4pgPmCyBP38hhwpuVptbLWKPrfmq37ebttbTQapUWxcdWemGqkdWzl6lOTcu+y3ZcXifJJELHSHr1HbhK9R4sqdLKuZ28MBL+M/U6ZUOmDqIu9n0qErtbOj8VlV38D3836mhLVKDfmHUoKtQg65GDbpEDXp9qUG/UsOJqKGs3cS2OX6jZI2WL9Y5UcOdRA1t463W1wqpQT9LatBrdrFWooa6iatGDarqak0N0rcG48KowVChBkONGgyJGoz6UoNxpYYTUUNZu4ltc/xGyRotX6xzooZ7iRo6d71eybcG4yypwajZxVqJGuomrho1qKqrMzXcS9RgXhg1mCrUYKpRgylRg1lfajCv1HAiaihrN7Ftjt8oWaPli3VO1NDKUUO32esWUoN5ltRg1uxirUQNdRNXjRpU1U3Y7w9K4yyHECEAAA==">
            <a:extLst>
              <a:ext uri="{FF2B5EF4-FFF2-40B4-BE49-F238E27FC236}">
                <a16:creationId xmlns:a16="http://schemas.microsoft.com/office/drawing/2014/main" id="{BD639795-8B8D-4A00-A7CD-7AC177E4AE18}"/>
              </a:ext>
            </a:extLst>
          </p:cNvPr>
          <p:cNvGrpSpPr>
            <a:grpSpLocks noChangeAspect="1"/>
          </p:cNvGrpSpPr>
          <p:nvPr/>
        </p:nvGrpSpPr>
        <p:grpSpPr>
          <a:xfrm>
            <a:off x="-1032724" y="2485704"/>
            <a:ext cx="8305801" cy="3476846"/>
            <a:chOff x="1981199" y="1690577"/>
            <a:chExt cx="8305801" cy="3476846"/>
          </a:xfrm>
        </p:grpSpPr>
        <p:sp>
          <p:nvSpPr>
            <p:cNvPr id="33" name="AreaShape">
              <a:extLst>
                <a:ext uri="{FF2B5EF4-FFF2-40B4-BE49-F238E27FC236}">
                  <a16:creationId xmlns:a16="http://schemas.microsoft.com/office/drawing/2014/main" id="{8486CCE8-1689-4DA8-9299-C70D1014C7F6}"/>
                </a:ext>
              </a:extLst>
            </p:cNvPr>
            <p:cNvSpPr/>
            <p:nvPr/>
          </p:nvSpPr>
          <p:spPr>
            <a:xfrm>
              <a:off x="1981199" y="1690577"/>
              <a:ext cx="8305801" cy="34768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ExtraShape">
              <a:extLst>
                <a:ext uri="{FF2B5EF4-FFF2-40B4-BE49-F238E27FC236}">
                  <a16:creationId xmlns:a16="http://schemas.microsoft.com/office/drawing/2014/main" id="{BB475C6D-D7EB-4637-8241-8E04D237BD16}"/>
                </a:ext>
              </a:extLst>
            </p:cNvPr>
            <p:cNvSpPr/>
            <p:nvPr/>
          </p:nvSpPr>
          <p:spPr bwMode="auto">
            <a:xfrm>
              <a:off x="5374445" y="1942605"/>
              <a:ext cx="485532" cy="257884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RelativeShape1">
              <a:extLst>
                <a:ext uri="{FF2B5EF4-FFF2-40B4-BE49-F238E27FC236}">
                  <a16:creationId xmlns:a16="http://schemas.microsoft.com/office/drawing/2014/main" id="{836DCE41-110F-4E0D-84C0-7EA29C765240}"/>
                </a:ext>
              </a:extLst>
            </p:cNvPr>
            <p:cNvSpPr/>
            <p:nvPr/>
          </p:nvSpPr>
          <p:spPr bwMode="auto">
            <a:xfrm>
              <a:off x="5099959" y="2093328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ValueShape1">
              <a:extLst>
                <a:ext uri="{FF2B5EF4-FFF2-40B4-BE49-F238E27FC236}">
                  <a16:creationId xmlns:a16="http://schemas.microsoft.com/office/drawing/2014/main" id="{66814E8F-D984-4682-BE91-8A1AD6383678}"/>
                </a:ext>
              </a:extLst>
            </p:cNvPr>
            <p:cNvSpPr/>
            <p:nvPr/>
          </p:nvSpPr>
          <p:spPr bwMode="auto">
            <a:xfrm>
              <a:off x="5099959" y="2093328"/>
              <a:ext cx="3054592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RelativeShape2">
              <a:extLst>
                <a:ext uri="{FF2B5EF4-FFF2-40B4-BE49-F238E27FC236}">
                  <a16:creationId xmlns:a16="http://schemas.microsoft.com/office/drawing/2014/main" id="{76D95974-223F-4DED-AF11-5E01FB530518}"/>
                </a:ext>
              </a:extLst>
            </p:cNvPr>
            <p:cNvSpPr/>
            <p:nvPr/>
          </p:nvSpPr>
          <p:spPr bwMode="auto">
            <a:xfrm>
              <a:off x="5099957" y="2813929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ValueShape2">
              <a:extLst>
                <a:ext uri="{FF2B5EF4-FFF2-40B4-BE49-F238E27FC236}">
                  <a16:creationId xmlns:a16="http://schemas.microsoft.com/office/drawing/2014/main" id="{C41E55A6-3E78-4B49-BD33-B9903BD32899}"/>
                </a:ext>
              </a:extLst>
            </p:cNvPr>
            <p:cNvSpPr/>
            <p:nvPr/>
          </p:nvSpPr>
          <p:spPr bwMode="auto">
            <a:xfrm>
              <a:off x="5099957" y="2813929"/>
              <a:ext cx="2538632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0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0" y="461963"/>
                  </a:lnTo>
                  <a:lnTo>
                    <a:pt x="0" y="46196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lativeShape3">
              <a:extLst>
                <a:ext uri="{FF2B5EF4-FFF2-40B4-BE49-F238E27FC236}">
                  <a16:creationId xmlns:a16="http://schemas.microsoft.com/office/drawing/2014/main" id="{11401AEE-8AA0-4659-BBD0-D911E9FCA321}"/>
                </a:ext>
              </a:extLst>
            </p:cNvPr>
            <p:cNvSpPr/>
            <p:nvPr/>
          </p:nvSpPr>
          <p:spPr bwMode="auto">
            <a:xfrm>
              <a:off x="5099957" y="3535432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ValueShape3">
              <a:extLst>
                <a:ext uri="{FF2B5EF4-FFF2-40B4-BE49-F238E27FC236}">
                  <a16:creationId xmlns:a16="http://schemas.microsoft.com/office/drawing/2014/main" id="{517C860D-255E-4649-B3B5-A7677993CFB7}"/>
                </a:ext>
              </a:extLst>
            </p:cNvPr>
            <p:cNvSpPr/>
            <p:nvPr/>
          </p:nvSpPr>
          <p:spPr bwMode="auto">
            <a:xfrm>
              <a:off x="5099957" y="3535432"/>
              <a:ext cx="2194411" cy="356588"/>
            </a:xfrm>
            <a:custGeom>
              <a:avLst/>
              <a:gdLst>
                <a:gd name="connsiteX0" fmla="*/ 0 w 2817813"/>
                <a:gd name="connsiteY0" fmla="*/ 0 h 461891"/>
                <a:gd name="connsiteX1" fmla="*/ 2817813 w 2817813"/>
                <a:gd name="connsiteY1" fmla="*/ 0 h 461891"/>
                <a:gd name="connsiteX2" fmla="*/ 2817813 w 2817813"/>
                <a:gd name="connsiteY2" fmla="*/ 461891 h 461891"/>
                <a:gd name="connsiteX3" fmla="*/ 0 w 2817813"/>
                <a:gd name="connsiteY3" fmla="*/ 461891 h 46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7813" h="461891">
                  <a:moveTo>
                    <a:pt x="0" y="0"/>
                  </a:moveTo>
                  <a:lnTo>
                    <a:pt x="2817813" y="0"/>
                  </a:lnTo>
                  <a:lnTo>
                    <a:pt x="2817813" y="461891"/>
                  </a:lnTo>
                  <a:lnTo>
                    <a:pt x="0" y="46189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lativeShape4">
              <a:extLst>
                <a:ext uri="{FF2B5EF4-FFF2-40B4-BE49-F238E27FC236}">
                  <a16:creationId xmlns:a16="http://schemas.microsoft.com/office/drawing/2014/main" id="{4882B8CE-08C9-4CF5-A1AA-8954F702B213}"/>
                </a:ext>
              </a:extLst>
            </p:cNvPr>
            <p:cNvSpPr/>
            <p:nvPr/>
          </p:nvSpPr>
          <p:spPr bwMode="auto">
            <a:xfrm>
              <a:off x="5099957" y="4245686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ValueBack1">
              <a:extLst>
                <a:ext uri="{FF2B5EF4-FFF2-40B4-BE49-F238E27FC236}">
                  <a16:creationId xmlns:a16="http://schemas.microsoft.com/office/drawing/2014/main" id="{6F679730-76AC-44AC-A17D-FC4BBB4817A2}"/>
                </a:ext>
              </a:extLst>
            </p:cNvPr>
            <p:cNvSpPr/>
            <p:nvPr/>
          </p:nvSpPr>
          <p:spPr bwMode="auto">
            <a:xfrm>
              <a:off x="5099958" y="2451141"/>
              <a:ext cx="274487" cy="229148"/>
            </a:xfrm>
            <a:custGeom>
              <a:avLst/>
              <a:gdLst>
                <a:gd name="T0" fmla="*/ 0 w 224"/>
                <a:gd name="T1" fmla="*/ 0 h 187"/>
                <a:gd name="T2" fmla="*/ 224 w 224"/>
                <a:gd name="T3" fmla="*/ 0 h 187"/>
                <a:gd name="T4" fmla="*/ 224 w 224"/>
                <a:gd name="T5" fmla="*/ 187 h 187"/>
                <a:gd name="T6" fmla="*/ 0 w 224"/>
                <a:gd name="T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7">
                  <a:moveTo>
                    <a:pt x="0" y="0"/>
                  </a:moveTo>
                  <a:lnTo>
                    <a:pt x="224" y="0"/>
                  </a:lnTo>
                  <a:lnTo>
                    <a:pt x="224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ValueBack2">
              <a:extLst>
                <a:ext uri="{FF2B5EF4-FFF2-40B4-BE49-F238E27FC236}">
                  <a16:creationId xmlns:a16="http://schemas.microsoft.com/office/drawing/2014/main" id="{73D6AF9A-9435-47B8-AAB1-657A59DFF27F}"/>
                </a:ext>
              </a:extLst>
            </p:cNvPr>
            <p:cNvSpPr/>
            <p:nvPr/>
          </p:nvSpPr>
          <p:spPr bwMode="auto">
            <a:xfrm>
              <a:off x="5099958" y="3169217"/>
              <a:ext cx="274487" cy="230373"/>
            </a:xfrm>
            <a:custGeom>
              <a:avLst/>
              <a:gdLst>
                <a:gd name="T0" fmla="*/ 0 w 224"/>
                <a:gd name="T1" fmla="*/ 0 h 188"/>
                <a:gd name="T2" fmla="*/ 224 w 224"/>
                <a:gd name="T3" fmla="*/ 0 h 188"/>
                <a:gd name="T4" fmla="*/ 224 w 224"/>
                <a:gd name="T5" fmla="*/ 188 h 188"/>
                <a:gd name="T6" fmla="*/ 0 w 224"/>
                <a:gd name="T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8">
                  <a:moveTo>
                    <a:pt x="0" y="0"/>
                  </a:moveTo>
                  <a:lnTo>
                    <a:pt x="224" y="0"/>
                  </a:lnTo>
                  <a:lnTo>
                    <a:pt x="224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ValueBack3">
              <a:extLst>
                <a:ext uri="{FF2B5EF4-FFF2-40B4-BE49-F238E27FC236}">
                  <a16:creationId xmlns:a16="http://schemas.microsoft.com/office/drawing/2014/main" id="{514B689D-1763-4F79-A5E6-59A6A9CC13F2}"/>
                </a:ext>
              </a:extLst>
            </p:cNvPr>
            <p:cNvSpPr/>
            <p:nvPr/>
          </p:nvSpPr>
          <p:spPr bwMode="auto">
            <a:xfrm>
              <a:off x="5099958" y="3888519"/>
              <a:ext cx="274487" cy="230373"/>
            </a:xfrm>
            <a:custGeom>
              <a:avLst/>
              <a:gdLst>
                <a:gd name="T0" fmla="*/ 0 w 224"/>
                <a:gd name="T1" fmla="*/ 0 h 188"/>
                <a:gd name="T2" fmla="*/ 224 w 224"/>
                <a:gd name="T3" fmla="*/ 0 h 188"/>
                <a:gd name="T4" fmla="*/ 224 w 224"/>
                <a:gd name="T5" fmla="*/ 188 h 188"/>
                <a:gd name="T6" fmla="*/ 0 w 224"/>
                <a:gd name="T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8">
                  <a:moveTo>
                    <a:pt x="0" y="0"/>
                  </a:moveTo>
                  <a:lnTo>
                    <a:pt x="224" y="0"/>
                  </a:lnTo>
                  <a:lnTo>
                    <a:pt x="224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ValueText1">
              <a:extLst>
                <a:ext uri="{FF2B5EF4-FFF2-40B4-BE49-F238E27FC236}">
                  <a16:creationId xmlns:a16="http://schemas.microsoft.com/office/drawing/2014/main" id="{5A67D8ED-C003-4A8C-B79C-18B3CFDB5B67}"/>
                </a:ext>
              </a:extLst>
            </p:cNvPr>
            <p:cNvSpPr txBox="1"/>
            <p:nvPr/>
          </p:nvSpPr>
          <p:spPr>
            <a:xfrm>
              <a:off x="8255942" y="2088121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7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99%</a:t>
              </a:r>
              <a:endParaRPr lang="en-US" sz="700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8" name="ValueText2">
              <a:extLst>
                <a:ext uri="{FF2B5EF4-FFF2-40B4-BE49-F238E27FC236}">
                  <a16:creationId xmlns:a16="http://schemas.microsoft.com/office/drawing/2014/main" id="{F141C832-9FC4-4A53-99FC-145C2C285E14}"/>
                </a:ext>
              </a:extLst>
            </p:cNvPr>
            <p:cNvSpPr txBox="1"/>
            <p:nvPr/>
          </p:nvSpPr>
          <p:spPr>
            <a:xfrm>
              <a:off x="7724583" y="2828091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700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85%</a:t>
              </a:r>
              <a:endParaRPr lang="en-US" sz="700" dirty="0">
                <a:solidFill>
                  <a:schemeClr val="accent2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9" name="ValueText3">
              <a:extLst>
                <a:ext uri="{FF2B5EF4-FFF2-40B4-BE49-F238E27FC236}">
                  <a16:creationId xmlns:a16="http://schemas.microsoft.com/office/drawing/2014/main" id="{18F88A29-4C6D-4D2A-A8FA-495AAD062EA8}"/>
                </a:ext>
              </a:extLst>
            </p:cNvPr>
            <p:cNvSpPr txBox="1"/>
            <p:nvPr/>
          </p:nvSpPr>
          <p:spPr>
            <a:xfrm>
              <a:off x="7380362" y="3549593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zh-TW" altLang="en-US" sz="600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˙</a:t>
              </a:r>
              <a:r>
                <a:rPr lang="en-US" altLang="zh-TW" sz="600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71</a:t>
              </a:r>
              <a:r>
                <a:rPr lang="en-US" altLang="zh-CN" sz="600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%</a:t>
              </a:r>
              <a:endParaRPr lang="en-US" sz="600" dirty="0">
                <a:solidFill>
                  <a:schemeClr val="accent3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0" name="ValueText4">
              <a:extLst>
                <a:ext uri="{FF2B5EF4-FFF2-40B4-BE49-F238E27FC236}">
                  <a16:creationId xmlns:a16="http://schemas.microsoft.com/office/drawing/2014/main" id="{E98F7068-AE43-4592-891D-C2D13B3F33F6}"/>
                </a:ext>
              </a:extLst>
            </p:cNvPr>
            <p:cNvSpPr txBox="1"/>
            <p:nvPr/>
          </p:nvSpPr>
          <p:spPr>
            <a:xfrm>
              <a:off x="8240915" y="4259847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endParaRPr lang="en-US" sz="700" dirty="0">
                <a:solidFill>
                  <a:schemeClr val="accent1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1" name="CustomText">
              <a:extLst>
                <a:ext uri="{FF2B5EF4-FFF2-40B4-BE49-F238E27FC236}">
                  <a16:creationId xmlns:a16="http://schemas.microsoft.com/office/drawing/2014/main" id="{D2F45DCC-BD6F-4E00-A90A-9B5744C75986}"/>
                </a:ext>
              </a:extLst>
            </p:cNvPr>
            <p:cNvSpPr/>
            <p:nvPr/>
          </p:nvSpPr>
          <p:spPr bwMode="auto">
            <a:xfrm>
              <a:off x="5509702" y="2077965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CustomText">
              <a:extLst>
                <a:ext uri="{FF2B5EF4-FFF2-40B4-BE49-F238E27FC236}">
                  <a16:creationId xmlns:a16="http://schemas.microsoft.com/office/drawing/2014/main" id="{EDA5D5D6-9E67-48FD-A764-5CD5F2A4BEAF}"/>
                </a:ext>
              </a:extLst>
            </p:cNvPr>
            <p:cNvSpPr/>
            <p:nvPr/>
          </p:nvSpPr>
          <p:spPr bwMode="auto">
            <a:xfrm>
              <a:off x="5509702" y="2802169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CustomText">
              <a:extLst>
                <a:ext uri="{FF2B5EF4-FFF2-40B4-BE49-F238E27FC236}">
                  <a16:creationId xmlns:a16="http://schemas.microsoft.com/office/drawing/2014/main" id="{A93EA452-C80F-404F-B39D-AE90C7049C1B}"/>
                </a:ext>
              </a:extLst>
            </p:cNvPr>
            <p:cNvSpPr/>
            <p:nvPr/>
          </p:nvSpPr>
          <p:spPr bwMode="auto">
            <a:xfrm>
              <a:off x="5509702" y="3520245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CustomText">
              <a:extLst>
                <a:ext uri="{FF2B5EF4-FFF2-40B4-BE49-F238E27FC236}">
                  <a16:creationId xmlns:a16="http://schemas.microsoft.com/office/drawing/2014/main" id="{7B0C158C-BE66-4E32-95B9-79FA11247356}"/>
                </a:ext>
              </a:extLst>
            </p:cNvPr>
            <p:cNvSpPr/>
            <p:nvPr/>
          </p:nvSpPr>
          <p:spPr bwMode="auto">
            <a:xfrm>
              <a:off x="5509702" y="4244448"/>
              <a:ext cx="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文字方塊 3"/>
          <p:cNvSpPr txBox="1"/>
          <p:nvPr/>
        </p:nvSpPr>
        <p:spPr>
          <a:xfrm>
            <a:off x="2884555" y="2599319"/>
            <a:ext cx="201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+mn-ea"/>
              </a:rPr>
              <a:t>聽聞過</a:t>
            </a:r>
            <a:r>
              <a:rPr lang="en-US" altLang="zh-TW" dirty="0">
                <a:latin typeface="+mn-ea"/>
              </a:rPr>
              <a:t>AI</a:t>
            </a:r>
            <a:endParaRPr lang="zh-TW" altLang="en-US" dirty="0">
              <a:latin typeface="+mn-ea"/>
            </a:endParaRPr>
          </a:p>
        </p:txBody>
      </p:sp>
      <p:sp>
        <p:nvSpPr>
          <p:cNvPr id="55" name="文字方塊 54"/>
          <p:cNvSpPr txBox="1"/>
          <p:nvPr/>
        </p:nvSpPr>
        <p:spPr>
          <a:xfrm>
            <a:off x="2879697" y="3298656"/>
            <a:ext cx="201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+mn-ea"/>
              </a:rPr>
              <a:t>對於</a:t>
            </a:r>
            <a:r>
              <a:rPr lang="en-US" altLang="zh-TW" dirty="0">
                <a:latin typeface="+mn-ea"/>
              </a:rPr>
              <a:t>AI</a:t>
            </a:r>
            <a:r>
              <a:rPr lang="zh-TW" altLang="en-US" dirty="0">
                <a:latin typeface="+mn-ea"/>
              </a:rPr>
              <a:t>不甚了解</a:t>
            </a:r>
          </a:p>
        </p:txBody>
      </p:sp>
      <p:sp>
        <p:nvSpPr>
          <p:cNvPr id="56" name="文字方塊 55"/>
          <p:cNvSpPr txBox="1"/>
          <p:nvPr/>
        </p:nvSpPr>
        <p:spPr>
          <a:xfrm>
            <a:off x="2899820" y="3974769"/>
            <a:ext cx="3246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+mn-ea"/>
              </a:rPr>
              <a:t>對</a:t>
            </a:r>
            <a:r>
              <a:rPr lang="en-US" altLang="zh-TW" dirty="0">
                <a:latin typeface="+mn-ea"/>
              </a:rPr>
              <a:t>AI</a:t>
            </a:r>
            <a:r>
              <a:rPr lang="zh-TW" altLang="en-US" dirty="0">
                <a:latin typeface="+mn-ea"/>
              </a:rPr>
              <a:t>崛起的未來沒有規劃</a:t>
            </a:r>
          </a:p>
        </p:txBody>
      </p:sp>
    </p:spTree>
    <p:extLst>
      <p:ext uri="{BB962C8B-B14F-4D97-AF65-F5344CB8AC3E}">
        <p14:creationId xmlns:p14="http://schemas.microsoft.com/office/powerpoint/2010/main" val="22702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-1.11111E-6 L 0.06901 0.00023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50000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2.08333E-6 -3.33333E-6 L 0.06901 0.00023 " pathEditMode="relative" rAng="0" ptsTypes="AA">
                                      <p:cBhvr>
                                        <p:cTn id="14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54167E-6 -1.11111E-6 L 0.06901 0.00023 " pathEditMode="relative" rAng="0" ptsTypes="AA">
                                      <p:cBhvr>
                                        <p:cTn id="19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3.7037E-7 L 1.11022E-16 0.12523 " pathEditMode="relative" rAng="0" ptsTypes="AA">
                                      <p:cBhvr>
                                        <p:cTn id="26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5" grpId="0"/>
      <p:bldP spid="15" grpId="1"/>
      <p:bldP spid="16" grpId="0"/>
      <p:bldP spid="18" grpId="0"/>
      <p:bldP spid="1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391" y="1780903"/>
            <a:ext cx="11159218" cy="4553849"/>
          </a:xfrm>
          <a:custGeom>
            <a:avLst/>
            <a:gdLst>
              <a:gd name="connsiteX0" fmla="*/ 0 w 11159218"/>
              <a:gd name="connsiteY0" fmla="*/ 0 h 4553858"/>
              <a:gd name="connsiteX1" fmla="*/ 11159218 w 11159218"/>
              <a:gd name="connsiteY1" fmla="*/ 0 h 4553858"/>
              <a:gd name="connsiteX2" fmla="*/ 11159218 w 11159218"/>
              <a:gd name="connsiteY2" fmla="*/ 4553858 h 4553858"/>
              <a:gd name="connsiteX3" fmla="*/ 0 w 11159218"/>
              <a:gd name="connsiteY3" fmla="*/ 4553858 h 455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59218" h="4553858">
                <a:moveTo>
                  <a:pt x="0" y="0"/>
                </a:moveTo>
                <a:lnTo>
                  <a:pt x="11159218" y="0"/>
                </a:lnTo>
                <a:lnTo>
                  <a:pt x="11159218" y="4553858"/>
                </a:lnTo>
                <a:lnTo>
                  <a:pt x="0" y="4553858"/>
                </a:lnTo>
                <a:close/>
              </a:path>
            </a:pathLst>
          </a:custGeom>
          <a:solidFill>
            <a:schemeClr val="bg1">
              <a:alpha val="96000"/>
            </a:schemeClr>
          </a:solidFill>
          <a:ln>
            <a:noFill/>
          </a:ln>
          <a:effectLst>
            <a:outerShdw blurRad="1270000" dist="1460500" dir="5400000" sx="86000" sy="86000" algn="t" rotWithShape="0">
              <a:prstClr val="black">
                <a:alpha val="10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398245" y="373651"/>
            <a:ext cx="2446555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問題</a:t>
            </a: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515937" y="1780903"/>
            <a:ext cx="11159218" cy="4553858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747033" y="2730798"/>
            <a:ext cx="10661196" cy="0"/>
          </a:xfrm>
          <a:prstGeom prst="line">
            <a:avLst/>
          </a:prstGeom>
          <a:ln w="19050" cap="rnd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6437713" y="3049967"/>
            <a:ext cx="1524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TW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學習困境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437713" y="3619381"/>
            <a:ext cx="4651204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對於部分學生，吸收</a:t>
            </a:r>
            <a:r>
              <a:rPr lang="en-US" altLang="zh-TW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TW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的知識就算聽聞，也未能理解</a:t>
            </a:r>
            <a:endParaRPr lang="zh-CN" altLang="en-US" sz="1600" dirty="0">
              <a:solidFill>
                <a:schemeClr val="accent2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81644" y="4748379"/>
            <a:ext cx="1524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TW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學用落差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81644" y="3049967"/>
            <a:ext cx="1524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TW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獲取資訊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437713" y="4724206"/>
            <a:ext cx="1524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TW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意識不足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81644" y="5285487"/>
            <a:ext cx="4651204" cy="381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對業界如何應用</a:t>
            </a:r>
            <a:r>
              <a:rPr lang="en-US" altLang="zh-TW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TW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，並無確切的理解</a:t>
            </a:r>
            <a:endParaRPr lang="zh-CN" altLang="en-US" sz="1600" dirty="0">
              <a:solidFill>
                <a:schemeClr val="accent2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81644" y="3619381"/>
            <a:ext cx="4651204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資訊來源碎片化、片面，未能完全掌握</a:t>
            </a:r>
            <a:endParaRPr lang="zh-CN" altLang="en-US" sz="1600" dirty="0">
              <a:solidFill>
                <a:schemeClr val="accent2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437713" y="5285487"/>
            <a:ext cx="4651204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對於</a:t>
            </a:r>
            <a:r>
              <a:rPr lang="en-US" altLang="zh-TW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TW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時代的到來，仍有部分學生認為自己的產業不會受到影響</a:t>
            </a:r>
            <a:endParaRPr lang="zh-CN" altLang="en-US" sz="1600" dirty="0">
              <a:solidFill>
                <a:schemeClr val="accent2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1408229" y="1770744"/>
            <a:ext cx="267834" cy="6408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817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28 -0.13635 L 0 3.7037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680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062 -0.1382 L 0 3.7037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31" y="6898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0175 -0.044169 L 0 0 E" pathEditMode="relative" ptsTypes="">
                                      <p:cBhvr>
                                        <p:cTn id="3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36" dur="75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6" dur="7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1" dur="75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6" grpId="0" animBg="1"/>
      <p:bldP spid="26" grpId="1" animBg="1"/>
      <p:bldP spid="32" grpId="0"/>
      <p:bldP spid="32" grpId="1"/>
      <p:bldP spid="33" grpId="0"/>
      <p:bldP spid="34" grpId="0"/>
      <p:bldP spid="34" grpId="1"/>
      <p:bldP spid="35" grpId="0"/>
      <p:bldP spid="35" grpId="1"/>
      <p:bldP spid="36" grpId="0"/>
      <p:bldP spid="36" grpId="1"/>
      <p:bldP spid="37" grpId="0"/>
      <p:bldP spid="38" grpId="0"/>
      <p:bldP spid="39" grpId="0"/>
      <p:bldP spid="44" grpId="0" animBg="1"/>
      <p:bldP spid="4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69209" y="1853371"/>
            <a:ext cx="111556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sz="3600" b="1" kern="0" dirty="0">
              <a:solidFill>
                <a:srgbClr val="000000"/>
              </a:solidFill>
              <a:latin typeface="+mn-ea"/>
              <a:cs typeface="Times New Roman" panose="02020603050405020304" pitchFamily="18" charset="0"/>
            </a:endParaRPr>
          </a:p>
          <a:p>
            <a:r>
              <a:rPr lang="en-US" altLang="zh-TW" sz="3600" b="1" kern="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	</a:t>
            </a:r>
            <a:r>
              <a:rPr lang="zh-TW" altLang="en-US" sz="3600" b="1" kern="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在人工智慧的浪潮來臨前</a:t>
            </a:r>
            <a:br>
              <a:rPr lang="en-US" altLang="zh-TW" sz="3600" b="1" kern="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</a:br>
            <a:r>
              <a:rPr lang="zh-TW" altLang="en-US" sz="3600" b="1" kern="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         縮短</a:t>
            </a:r>
            <a:r>
              <a:rPr lang="en-US" altLang="zh-TW" sz="3600" b="1" kern="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AI</a:t>
            </a:r>
            <a:r>
              <a:rPr lang="zh-TW" altLang="en-US" sz="3600" b="1" kern="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改變未來就業需求的落差</a:t>
            </a:r>
            <a:br>
              <a:rPr lang="en-US" altLang="zh-TW" sz="3600" b="1" kern="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</a:br>
            <a:r>
              <a:rPr lang="zh-TW" altLang="en-US" sz="3600" b="1" kern="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         積極因應未來發展與變化</a:t>
            </a:r>
            <a:br>
              <a:rPr lang="en-US" altLang="zh-TW" sz="3600" b="1" kern="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</a:br>
            <a:r>
              <a:rPr lang="zh-TW" altLang="en-US" sz="3600" b="1" kern="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  <a:t>         避免所學技能被取代之困境</a:t>
            </a:r>
            <a:br>
              <a:rPr lang="en-US" altLang="zh-TW" sz="3600" b="1" kern="0" dirty="0">
                <a:solidFill>
                  <a:srgbClr val="000000"/>
                </a:solidFill>
                <a:latin typeface="+mn-ea"/>
                <a:cs typeface="Times New Roman" panose="02020603050405020304" pitchFamily="18" charset="0"/>
              </a:rPr>
            </a:br>
            <a:endParaRPr lang="zh-TW" altLang="en-US" sz="3600" b="1" dirty="0">
              <a:latin typeface="+mn-ea"/>
            </a:endParaRPr>
          </a:p>
          <a:p>
            <a:endParaRPr lang="zh-TW" altLang="en-US" sz="36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3582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830359" y="3744227"/>
            <a:ext cx="65312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研究各項可行政策</a:t>
            </a:r>
            <a:endParaRPr lang="zh-CN" altLang="en-US" sz="60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931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5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0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/>
          <p:cNvSpPr/>
          <p:nvPr/>
        </p:nvSpPr>
        <p:spPr>
          <a:xfrm>
            <a:off x="3244824" y="577828"/>
            <a:ext cx="5702352" cy="5702344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245" y="373651"/>
            <a:ext cx="4478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台灣政策與方法</a:t>
            </a:r>
            <a:endParaRPr lang="zh-CN" altLang="en-US" sz="36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21085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4196C324-CCA7-425C-8B1F-E86D835D107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98245" y="1610210"/>
            <a:ext cx="11121449" cy="4163911"/>
            <a:chOff x="399040" y="1490298"/>
            <a:chExt cx="11121449" cy="4163911"/>
          </a:xfrm>
        </p:grpSpPr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4C8EC54F-B808-46F4-AAB5-3D7C7B10277C}"/>
                </a:ext>
              </a:extLst>
            </p:cNvPr>
            <p:cNvCxnSpPr/>
            <p:nvPr/>
          </p:nvCxnSpPr>
          <p:spPr>
            <a:xfrm flipV="1">
              <a:off x="2367764" y="3272072"/>
              <a:ext cx="1289537" cy="65679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8248D1D2-5851-4F97-B000-A1817D8AD119}"/>
                </a:ext>
              </a:extLst>
            </p:cNvPr>
            <p:cNvCxnSpPr/>
            <p:nvPr/>
          </p:nvCxnSpPr>
          <p:spPr>
            <a:xfrm>
              <a:off x="3993211" y="3303145"/>
              <a:ext cx="1872985" cy="10886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7523D847-9889-4075-84F1-9065F3DAD1CE}"/>
                </a:ext>
              </a:extLst>
            </p:cNvPr>
            <p:cNvCxnSpPr/>
            <p:nvPr/>
          </p:nvCxnSpPr>
          <p:spPr>
            <a:xfrm flipV="1">
              <a:off x="6202106" y="2895747"/>
              <a:ext cx="1368920" cy="157467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iṡḷîďé">
              <a:extLst>
                <a:ext uri="{FF2B5EF4-FFF2-40B4-BE49-F238E27FC236}">
                  <a16:creationId xmlns:a16="http://schemas.microsoft.com/office/drawing/2014/main" id="{218885DF-B198-4D4F-8E65-81A6F6B24D5A}"/>
                </a:ext>
              </a:extLst>
            </p:cNvPr>
            <p:cNvSpPr/>
            <p:nvPr/>
          </p:nvSpPr>
          <p:spPr>
            <a:xfrm>
              <a:off x="1881454" y="3905479"/>
              <a:ext cx="486310" cy="486282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iŝḻíḓe">
              <a:extLst>
                <a:ext uri="{FF2B5EF4-FFF2-40B4-BE49-F238E27FC236}">
                  <a16:creationId xmlns:a16="http://schemas.microsoft.com/office/drawing/2014/main" id="{2C0D1316-4E81-40F7-89BF-3724ECE022E8}"/>
                </a:ext>
              </a:extLst>
            </p:cNvPr>
            <p:cNvSpPr/>
            <p:nvPr/>
          </p:nvSpPr>
          <p:spPr>
            <a:xfrm>
              <a:off x="3642117" y="2948853"/>
              <a:ext cx="354312" cy="354292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iṥ1íďé">
              <a:extLst>
                <a:ext uri="{FF2B5EF4-FFF2-40B4-BE49-F238E27FC236}">
                  <a16:creationId xmlns:a16="http://schemas.microsoft.com/office/drawing/2014/main" id="{3EB25568-79E1-4518-9428-DCFCAA1241D8}"/>
                </a:ext>
              </a:extLst>
            </p:cNvPr>
            <p:cNvSpPr/>
            <p:nvPr/>
          </p:nvSpPr>
          <p:spPr>
            <a:xfrm>
              <a:off x="5879174" y="4391761"/>
              <a:ext cx="400490" cy="400467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îṡlïḍe">
              <a:extLst>
                <a:ext uri="{FF2B5EF4-FFF2-40B4-BE49-F238E27FC236}">
                  <a16:creationId xmlns:a16="http://schemas.microsoft.com/office/drawing/2014/main" id="{662E8C24-056B-4EF2-BCB2-C00F0BCE3866}"/>
                </a:ext>
              </a:extLst>
            </p:cNvPr>
            <p:cNvSpPr/>
            <p:nvPr/>
          </p:nvSpPr>
          <p:spPr>
            <a:xfrm>
              <a:off x="7571027" y="2521155"/>
              <a:ext cx="374613" cy="374592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îSľíḍe">
              <a:extLst>
                <a:ext uri="{FF2B5EF4-FFF2-40B4-BE49-F238E27FC236}">
                  <a16:creationId xmlns:a16="http://schemas.microsoft.com/office/drawing/2014/main" id="{535F7021-C0CB-426A-810D-8D1667468E83}"/>
                </a:ext>
              </a:extLst>
            </p:cNvPr>
            <p:cNvSpPr/>
            <p:nvPr/>
          </p:nvSpPr>
          <p:spPr>
            <a:xfrm>
              <a:off x="9889146" y="3539718"/>
              <a:ext cx="359666" cy="359646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998CEEEC-D30C-4921-80CA-B11BD03E7345}"/>
                </a:ext>
              </a:extLst>
            </p:cNvPr>
            <p:cNvCxnSpPr/>
            <p:nvPr/>
          </p:nvCxnSpPr>
          <p:spPr>
            <a:xfrm>
              <a:off x="7948943" y="2897109"/>
              <a:ext cx="1966026" cy="642608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ïs1ïḑê">
              <a:extLst>
                <a:ext uri="{FF2B5EF4-FFF2-40B4-BE49-F238E27FC236}">
                  <a16:creationId xmlns:a16="http://schemas.microsoft.com/office/drawing/2014/main" id="{D85C0F86-4CDF-49E6-BEF2-B7E3DA038D69}"/>
                </a:ext>
              </a:extLst>
            </p:cNvPr>
            <p:cNvSpPr txBox="1"/>
            <p:nvPr/>
          </p:nvSpPr>
          <p:spPr>
            <a:xfrm>
              <a:off x="673100" y="4470424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TW" altLang="en-US" b="1" kern="1400" spc="4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「</a:t>
              </a:r>
              <a:r>
                <a:rPr lang="en-US" altLang="zh-TW" b="1" kern="1400" spc="4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AI</a:t>
              </a:r>
              <a:r>
                <a:rPr lang="zh-TW" altLang="en-US" b="1" kern="1400" spc="4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教育ｘ教育</a:t>
              </a:r>
              <a:r>
                <a:rPr lang="en-US" altLang="zh-TW" b="1" kern="1400" spc="4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AI</a:t>
              </a:r>
              <a:r>
                <a:rPr lang="zh-TW" altLang="en-US" b="1" kern="1400" spc="4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－人工智慧及新興科技教育總體實施策略」</a:t>
              </a:r>
            </a:p>
          </p:txBody>
        </p:sp>
        <p:sp>
          <p:nvSpPr>
            <p:cNvPr id="67" name="ï$ḷiḋe">
              <a:extLst>
                <a:ext uri="{FF2B5EF4-FFF2-40B4-BE49-F238E27FC236}">
                  <a16:creationId xmlns:a16="http://schemas.microsoft.com/office/drawing/2014/main" id="{9D7E71F5-CE05-4327-8233-424DD4792EDD}"/>
                </a:ext>
              </a:extLst>
            </p:cNvPr>
            <p:cNvSpPr txBox="1"/>
            <p:nvPr/>
          </p:nvSpPr>
          <p:spPr>
            <a:xfrm>
              <a:off x="399040" y="4910463"/>
              <a:ext cx="38323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lang="en-US" altLang="zh-TW" sz="1100" dirty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endParaRPr>
            </a:p>
            <a:p>
              <a:pPr algn="ctr"/>
              <a:r>
                <a:rPr lang="zh-TW" altLang="en-US" sz="1100" dirty="0">
                  <a:latin typeface="Microsoft Himalaya" panose="01010100010101010101" pitchFamily="2" charset="0"/>
                  <a:cs typeface="Microsoft Himalaya" panose="01010100010101010101" pitchFamily="2" charset="0"/>
                </a:rPr>
                <a:t>各個教育階段投入</a:t>
              </a:r>
              <a:r>
                <a:rPr lang="en-US" altLang="zh-TW" sz="1100" dirty="0"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AI</a:t>
              </a:r>
              <a:r>
                <a:rPr lang="zh-TW" altLang="en-US" sz="1100" dirty="0">
                  <a:latin typeface="Microsoft Himalaya" panose="01010100010101010101" pitchFamily="2" charset="0"/>
                  <a:cs typeface="Microsoft Himalaya" panose="01010100010101010101" pitchFamily="2" charset="0"/>
                </a:rPr>
                <a:t>學習，落實</a:t>
              </a:r>
              <a:r>
                <a:rPr lang="en-US" altLang="zh-TW" sz="1100" dirty="0">
                  <a:latin typeface="Microsoft Himalaya" panose="01010100010101010101" pitchFamily="2" charset="0"/>
                  <a:ea typeface="Microsoft Himalaya" panose="01010100010101010101" pitchFamily="2" charset="0"/>
                  <a:cs typeface="Microsoft Himalaya" panose="01010100010101010101" pitchFamily="2" charset="0"/>
                </a:rPr>
                <a:t>AI</a:t>
              </a:r>
              <a:r>
                <a:rPr lang="zh-TW" altLang="en-US" sz="1100" dirty="0">
                  <a:latin typeface="Microsoft Himalaya" panose="01010100010101010101" pitchFamily="2" charset="0"/>
                  <a:cs typeface="Microsoft Himalaya" panose="01010100010101010101" pitchFamily="2" charset="0"/>
                </a:rPr>
                <a:t>教育化</a:t>
              </a:r>
            </a:p>
            <a:p>
              <a:pPr algn="ctr"/>
              <a:endParaRPr lang="zh-TW" altLang="en-US" sz="1100" dirty="0">
                <a:latin typeface="Microsoft Himalaya" panose="01010100010101010101" pitchFamily="2" charset="0"/>
                <a:cs typeface="Microsoft Himalaya" panose="01010100010101010101" pitchFamily="2" charset="0"/>
              </a:endParaRPr>
            </a:p>
          </p:txBody>
        </p:sp>
        <p:sp>
          <p:nvSpPr>
            <p:cNvPr id="68" name="iśḻiḍê">
              <a:extLst>
                <a:ext uri="{FF2B5EF4-FFF2-40B4-BE49-F238E27FC236}">
                  <a16:creationId xmlns:a16="http://schemas.microsoft.com/office/drawing/2014/main" id="{382BA6BC-1729-49B4-BFB9-3A10E328145C}"/>
                </a:ext>
              </a:extLst>
            </p:cNvPr>
            <p:cNvSpPr txBox="1"/>
            <p:nvPr/>
          </p:nvSpPr>
          <p:spPr>
            <a:xfrm>
              <a:off x="4627910" y="4781264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TW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教育訓練網</a:t>
              </a:r>
            </a:p>
          </p:txBody>
        </p:sp>
        <p:sp>
          <p:nvSpPr>
            <p:cNvPr id="69" name="îṧlíḍé">
              <a:extLst>
                <a:ext uri="{FF2B5EF4-FFF2-40B4-BE49-F238E27FC236}">
                  <a16:creationId xmlns:a16="http://schemas.microsoft.com/office/drawing/2014/main" id="{7BBBAD8B-50CE-43CA-AD92-EE37E3564E59}"/>
                </a:ext>
              </a:extLst>
            </p:cNvPr>
            <p:cNvSpPr txBox="1"/>
            <p:nvPr/>
          </p:nvSpPr>
          <p:spPr>
            <a:xfrm>
              <a:off x="4856486" y="5055135"/>
              <a:ext cx="2445865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altLang="zh-CN" sz="1100" dirty="0"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TW" altLang="en-US" sz="1100" dirty="0">
                  <a:latin typeface="+mn-ea"/>
                </a:rPr>
                <a:t>提供</a:t>
              </a:r>
              <a:r>
                <a:rPr lang="en-US" altLang="zh-TW" sz="1100" dirty="0">
                  <a:latin typeface="+mn-ea"/>
                </a:rPr>
                <a:t>AI</a:t>
              </a:r>
              <a:r>
                <a:rPr lang="zh-TW" altLang="en-US" sz="1100" dirty="0">
                  <a:latin typeface="+mn-ea"/>
                </a:rPr>
                <a:t>相關課程的學習供一般人士、學生付費報名參加課程</a:t>
              </a:r>
              <a:endParaRPr lang="en-US" altLang="zh-CN" sz="1100" dirty="0">
                <a:latin typeface="+mn-ea"/>
              </a:endParaRPr>
            </a:p>
          </p:txBody>
        </p:sp>
        <p:sp>
          <p:nvSpPr>
            <p:cNvPr id="70" name="i$1îďê">
              <a:extLst>
                <a:ext uri="{FF2B5EF4-FFF2-40B4-BE49-F238E27FC236}">
                  <a16:creationId xmlns:a16="http://schemas.microsoft.com/office/drawing/2014/main" id="{5E0423AE-8062-4C8B-9D7E-9858ED6867B5}"/>
                </a:ext>
              </a:extLst>
            </p:cNvPr>
            <p:cNvSpPr txBox="1"/>
            <p:nvPr/>
          </p:nvSpPr>
          <p:spPr>
            <a:xfrm>
              <a:off x="8617470" y="3984954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TW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AI</a:t>
              </a:r>
              <a:r>
                <a:rPr lang="zh-TW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數位學習平台</a:t>
              </a:r>
            </a:p>
          </p:txBody>
        </p:sp>
        <p:sp>
          <p:nvSpPr>
            <p:cNvPr id="71" name="íṧlïḋé">
              <a:extLst>
                <a:ext uri="{FF2B5EF4-FFF2-40B4-BE49-F238E27FC236}">
                  <a16:creationId xmlns:a16="http://schemas.microsoft.com/office/drawing/2014/main" id="{E8B2369C-F654-4D43-A335-0467D87DA901}"/>
                </a:ext>
              </a:extLst>
            </p:cNvPr>
            <p:cNvSpPr txBox="1"/>
            <p:nvPr/>
          </p:nvSpPr>
          <p:spPr>
            <a:xfrm>
              <a:off x="8960949" y="4432079"/>
              <a:ext cx="2340440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TW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一站式窗口，過濾及系統整理目前線上已有的</a:t>
              </a:r>
              <a:r>
                <a:rPr lang="en-US" altLang="zh-TW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AI</a:t>
              </a:r>
              <a:r>
                <a:rPr lang="zh-TW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相關學習資源</a:t>
              </a:r>
            </a:p>
          </p:txBody>
        </p:sp>
        <p:sp>
          <p:nvSpPr>
            <p:cNvPr id="72" name="iṩ1íḍé">
              <a:extLst>
                <a:ext uri="{FF2B5EF4-FFF2-40B4-BE49-F238E27FC236}">
                  <a16:creationId xmlns:a16="http://schemas.microsoft.com/office/drawing/2014/main" id="{DFE17A19-7357-4B5B-B3C5-D9A9FA61D37B}"/>
                </a:ext>
              </a:extLst>
            </p:cNvPr>
            <p:cNvSpPr txBox="1"/>
            <p:nvPr/>
          </p:nvSpPr>
          <p:spPr>
            <a:xfrm>
              <a:off x="2367764" y="1724803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TW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臺灣人工智慧教育平台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ïṣliḓe">
              <a:extLst>
                <a:ext uri="{FF2B5EF4-FFF2-40B4-BE49-F238E27FC236}">
                  <a16:creationId xmlns:a16="http://schemas.microsoft.com/office/drawing/2014/main" id="{AEBA826A-4BD6-4541-8A30-B680315C9DD3}"/>
                </a:ext>
              </a:extLst>
            </p:cNvPr>
            <p:cNvSpPr txBox="1"/>
            <p:nvPr/>
          </p:nvSpPr>
          <p:spPr>
            <a:xfrm>
              <a:off x="2803091" y="1963288"/>
              <a:ext cx="2126612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altLang="zh-TW" sz="1100" dirty="0"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TW" altLang="en-US" sz="1100" dirty="0">
                  <a:latin typeface="+mn-ea"/>
                </a:rPr>
                <a:t>以課程關聯性規劃教學地圖，讓有心鑽研者可以按圖索驥</a:t>
              </a:r>
            </a:p>
            <a:p>
              <a:pPr algn="ctr">
                <a:lnSpc>
                  <a:spcPct val="120000"/>
                </a:lnSpc>
              </a:pPr>
              <a:endParaRPr lang="zh-TW" altLang="en-US" sz="1100" dirty="0">
                <a:latin typeface="+mn-ea"/>
              </a:endParaRPr>
            </a:p>
          </p:txBody>
        </p:sp>
        <p:sp>
          <p:nvSpPr>
            <p:cNvPr id="74" name="íŝḷîḓé">
              <a:extLst>
                <a:ext uri="{FF2B5EF4-FFF2-40B4-BE49-F238E27FC236}">
                  <a16:creationId xmlns:a16="http://schemas.microsoft.com/office/drawing/2014/main" id="{0E2D78EB-5C16-4B62-A365-41E02F0525F6}"/>
                </a:ext>
              </a:extLst>
            </p:cNvPr>
            <p:cNvSpPr txBox="1"/>
            <p:nvPr/>
          </p:nvSpPr>
          <p:spPr>
            <a:xfrm>
              <a:off x="6306824" y="1490298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AI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產業訓練</a:t>
              </a:r>
            </a:p>
          </p:txBody>
        </p:sp>
        <p:sp>
          <p:nvSpPr>
            <p:cNvPr id="75" name="ïṩḷîḓè">
              <a:extLst>
                <a:ext uri="{FF2B5EF4-FFF2-40B4-BE49-F238E27FC236}">
                  <a16:creationId xmlns:a16="http://schemas.microsoft.com/office/drawing/2014/main" id="{10182086-3A62-4363-AC6F-CAE8F8E51093}"/>
                </a:ext>
              </a:extLst>
            </p:cNvPr>
            <p:cNvSpPr txBox="1"/>
            <p:nvPr/>
          </p:nvSpPr>
          <p:spPr>
            <a:xfrm>
              <a:off x="6506555" y="1939998"/>
              <a:ext cx="2673493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TW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以企業為主，客製化針對企業的</a:t>
              </a:r>
              <a:r>
                <a:rPr lang="en-US" altLang="zh-TW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AI</a:t>
              </a:r>
              <a:r>
                <a:rPr lang="zh-TW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策略和應用需求來設計課程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80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decel="5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 0 L 0.07057 0.08935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9" y="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" grpId="0"/>
      <p:bldP spid="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2286000"/>
            <a:ext cx="11070545" cy="34417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86000"/>
            <a:ext cx="1128373" cy="3438201"/>
          </a:xfrm>
          <a:custGeom>
            <a:avLst/>
            <a:gdLst>
              <a:gd name="connsiteX0" fmla="*/ 0 w 1121455"/>
              <a:gd name="connsiteY0" fmla="*/ 0 h 3441700"/>
              <a:gd name="connsiteX1" fmla="*/ 1121455 w 1121455"/>
              <a:gd name="connsiteY1" fmla="*/ 0 h 3441700"/>
              <a:gd name="connsiteX2" fmla="*/ 1121455 w 1121455"/>
              <a:gd name="connsiteY2" fmla="*/ 3441700 h 3441700"/>
              <a:gd name="connsiteX3" fmla="*/ 0 w 1121455"/>
              <a:gd name="connsiteY3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455" h="3441700">
                <a:moveTo>
                  <a:pt x="0" y="0"/>
                </a:moveTo>
                <a:lnTo>
                  <a:pt x="1121455" y="0"/>
                </a:lnTo>
                <a:lnTo>
                  <a:pt x="1121455" y="3441700"/>
                </a:lnTo>
                <a:lnTo>
                  <a:pt x="0" y="34417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/>
        </p:nvGrpSpPr>
        <p:grpSpPr>
          <a:xfrm>
            <a:off x="2231345" y="2286000"/>
            <a:ext cx="1121455" cy="3441700"/>
            <a:chOff x="1088345" y="2286000"/>
            <a:chExt cx="1121455" cy="3441700"/>
          </a:xfrm>
        </p:grpSpPr>
        <p:sp>
          <p:nvSpPr>
            <p:cNvPr id="4" name="矩形 3"/>
            <p:cNvSpPr/>
            <p:nvPr/>
          </p:nvSpPr>
          <p:spPr>
            <a:xfrm>
              <a:off x="10883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2700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558745" y="2286000"/>
            <a:ext cx="1121455" cy="3441700"/>
            <a:chOff x="4415745" y="2286000"/>
            <a:chExt cx="1121455" cy="3441700"/>
          </a:xfrm>
        </p:grpSpPr>
        <p:sp>
          <p:nvSpPr>
            <p:cNvPr id="8" name="矩形 7"/>
            <p:cNvSpPr/>
            <p:nvPr/>
          </p:nvSpPr>
          <p:spPr>
            <a:xfrm>
              <a:off x="44157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5974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886145" y="2286000"/>
            <a:ext cx="1121455" cy="3441700"/>
            <a:chOff x="7743145" y="2286000"/>
            <a:chExt cx="1121455" cy="3441700"/>
          </a:xfrm>
        </p:grpSpPr>
        <p:sp>
          <p:nvSpPr>
            <p:cNvPr id="12" name="矩形 11"/>
            <p:cNvSpPr/>
            <p:nvPr/>
          </p:nvSpPr>
          <p:spPr>
            <a:xfrm>
              <a:off x="77431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9248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98245" y="373651"/>
            <a:ext cx="6454942" cy="1365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3600" spc="1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「</a:t>
            </a:r>
            <a:r>
              <a:rPr lang="en-US" altLang="zh-TW" sz="3600" spc="1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TW" altLang="en-US" sz="3600" spc="1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教育ｘ教育</a:t>
            </a:r>
            <a:r>
              <a:rPr lang="en-US" altLang="zh-TW" sz="3600" spc="1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TW" altLang="en-US" sz="3600" spc="1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－人工智慧及新興科技教育總體實施策略」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398245" y="1739218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282940" y="3552916"/>
            <a:ext cx="1524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TW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內容簡述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82940" y="4229688"/>
            <a:ext cx="2670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/>
              <a:t>各個教育階段投入</a:t>
            </a:r>
            <a:r>
              <a:rPr lang="en-US" altLang="zh-TW" sz="1600" dirty="0"/>
              <a:t>AI</a:t>
            </a:r>
            <a:r>
              <a:rPr lang="zh-TW" altLang="en-US" sz="1600" dirty="0"/>
              <a:t>學習，落實</a:t>
            </a:r>
            <a:r>
              <a:rPr lang="en-US" altLang="zh-TW" sz="1600" dirty="0"/>
              <a:t>AI</a:t>
            </a:r>
            <a:r>
              <a:rPr lang="zh-TW" altLang="en-US" sz="1600" dirty="0"/>
              <a:t>教育化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6103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TW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優點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10340" y="4229688"/>
            <a:ext cx="26700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/>
              <a:t>長期培養</a:t>
            </a:r>
            <a:r>
              <a:rPr lang="en-US" altLang="zh-TW" sz="1600" dirty="0"/>
              <a:t>AI</a:t>
            </a:r>
            <a:r>
              <a:rPr lang="zh-TW" altLang="en-US" sz="1600" dirty="0"/>
              <a:t>思維，將能大範圍提供未來對於專業跨領域結合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9377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TW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缺點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937740" y="4229688"/>
            <a:ext cx="2670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/>
              <a:t>需長期培養，耗時久且成本高昂</a:t>
            </a:r>
          </a:p>
        </p:txBody>
      </p:sp>
      <p:grpSp>
        <p:nvGrpSpPr>
          <p:cNvPr id="19" name="Group 8"/>
          <p:cNvGrpSpPr>
            <a:grpSpLocks noChangeAspect="1"/>
          </p:cNvGrpSpPr>
          <p:nvPr/>
        </p:nvGrpSpPr>
        <p:grpSpPr bwMode="auto">
          <a:xfrm>
            <a:off x="2413000" y="2781008"/>
            <a:ext cx="440106" cy="428748"/>
            <a:chOff x="1245" y="-370"/>
            <a:chExt cx="5192" cy="5058"/>
          </a:xfrm>
          <a:solidFill>
            <a:schemeClr val="accent1"/>
          </a:solidFill>
        </p:grpSpPr>
        <p:sp>
          <p:nvSpPr>
            <p:cNvPr id="20" name="Freeform 9"/>
            <p:cNvSpPr>
              <a:spLocks noEditPoints="1"/>
            </p:cNvSpPr>
            <p:nvPr/>
          </p:nvSpPr>
          <p:spPr bwMode="auto">
            <a:xfrm>
              <a:off x="2913" y="1201"/>
              <a:ext cx="1821" cy="1897"/>
            </a:xfrm>
            <a:custGeom>
              <a:avLst/>
              <a:gdLst>
                <a:gd name="T0" fmla="*/ 401 w 770"/>
                <a:gd name="T1" fmla="*/ 802 h 802"/>
                <a:gd name="T2" fmla="*/ 0 w 770"/>
                <a:gd name="T3" fmla="*/ 401 h 802"/>
                <a:gd name="T4" fmla="*/ 401 w 770"/>
                <a:gd name="T5" fmla="*/ 0 h 802"/>
                <a:gd name="T6" fmla="*/ 770 w 770"/>
                <a:gd name="T7" fmla="*/ 245 h 802"/>
                <a:gd name="T8" fmla="*/ 622 w 770"/>
                <a:gd name="T9" fmla="*/ 311 h 802"/>
                <a:gd name="T10" fmla="*/ 409 w 770"/>
                <a:gd name="T11" fmla="*/ 172 h 802"/>
                <a:gd name="T12" fmla="*/ 172 w 770"/>
                <a:gd name="T13" fmla="*/ 409 h 802"/>
                <a:gd name="T14" fmla="*/ 409 w 770"/>
                <a:gd name="T15" fmla="*/ 647 h 802"/>
                <a:gd name="T16" fmla="*/ 532 w 770"/>
                <a:gd name="T17" fmla="*/ 614 h 802"/>
                <a:gd name="T18" fmla="*/ 614 w 770"/>
                <a:gd name="T19" fmla="*/ 753 h 802"/>
                <a:gd name="T20" fmla="*/ 401 w 770"/>
                <a:gd name="T21" fmla="*/ 802 h 802"/>
                <a:gd name="T22" fmla="*/ 401 w 770"/>
                <a:gd name="T23" fmla="*/ 802 h 802"/>
                <a:gd name="T24" fmla="*/ 401 w 770"/>
                <a:gd name="T25" fmla="*/ 802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0" h="802">
                  <a:moveTo>
                    <a:pt x="401" y="802"/>
                  </a:moveTo>
                  <a:cubicBezTo>
                    <a:pt x="180" y="802"/>
                    <a:pt x="0" y="622"/>
                    <a:pt x="0" y="401"/>
                  </a:cubicBezTo>
                  <a:cubicBezTo>
                    <a:pt x="0" y="180"/>
                    <a:pt x="180" y="0"/>
                    <a:pt x="401" y="0"/>
                  </a:cubicBezTo>
                  <a:cubicBezTo>
                    <a:pt x="565" y="0"/>
                    <a:pt x="704" y="98"/>
                    <a:pt x="770" y="245"/>
                  </a:cubicBezTo>
                  <a:cubicBezTo>
                    <a:pt x="622" y="311"/>
                    <a:pt x="622" y="311"/>
                    <a:pt x="622" y="311"/>
                  </a:cubicBezTo>
                  <a:cubicBezTo>
                    <a:pt x="589" y="221"/>
                    <a:pt x="499" y="172"/>
                    <a:pt x="409" y="172"/>
                  </a:cubicBezTo>
                  <a:cubicBezTo>
                    <a:pt x="278" y="172"/>
                    <a:pt x="172" y="278"/>
                    <a:pt x="172" y="409"/>
                  </a:cubicBezTo>
                  <a:cubicBezTo>
                    <a:pt x="172" y="540"/>
                    <a:pt x="278" y="647"/>
                    <a:pt x="409" y="647"/>
                  </a:cubicBezTo>
                  <a:cubicBezTo>
                    <a:pt x="450" y="647"/>
                    <a:pt x="491" y="639"/>
                    <a:pt x="532" y="614"/>
                  </a:cubicBezTo>
                  <a:cubicBezTo>
                    <a:pt x="614" y="753"/>
                    <a:pt x="614" y="753"/>
                    <a:pt x="614" y="753"/>
                  </a:cubicBezTo>
                  <a:cubicBezTo>
                    <a:pt x="548" y="786"/>
                    <a:pt x="475" y="802"/>
                    <a:pt x="401" y="802"/>
                  </a:cubicBezTo>
                  <a:close/>
                  <a:moveTo>
                    <a:pt x="401" y="802"/>
                  </a:moveTo>
                  <a:cubicBezTo>
                    <a:pt x="401" y="802"/>
                    <a:pt x="401" y="802"/>
                    <a:pt x="401" y="8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0"/>
            <p:cNvSpPr>
              <a:spLocks noEditPoints="1"/>
            </p:cNvSpPr>
            <p:nvPr/>
          </p:nvSpPr>
          <p:spPr bwMode="auto">
            <a:xfrm>
              <a:off x="1245" y="-370"/>
              <a:ext cx="5192" cy="5058"/>
            </a:xfrm>
            <a:custGeom>
              <a:avLst/>
              <a:gdLst>
                <a:gd name="T0" fmla="*/ 1335 w 2195"/>
                <a:gd name="T1" fmla="*/ 2089 h 2138"/>
                <a:gd name="T2" fmla="*/ 893 w 2195"/>
                <a:gd name="T3" fmla="*/ 2089 h 2138"/>
                <a:gd name="T4" fmla="*/ 795 w 2195"/>
                <a:gd name="T5" fmla="*/ 2122 h 2138"/>
                <a:gd name="T6" fmla="*/ 311 w 2195"/>
                <a:gd name="T7" fmla="*/ 1827 h 2138"/>
                <a:gd name="T8" fmla="*/ 328 w 2195"/>
                <a:gd name="T9" fmla="*/ 1516 h 2138"/>
                <a:gd name="T10" fmla="*/ 49 w 2195"/>
                <a:gd name="T11" fmla="*/ 1384 h 2138"/>
                <a:gd name="T12" fmla="*/ 0 w 2195"/>
                <a:gd name="T13" fmla="*/ 1073 h 2138"/>
                <a:gd name="T14" fmla="*/ 49 w 2195"/>
                <a:gd name="T15" fmla="*/ 762 h 2138"/>
                <a:gd name="T16" fmla="*/ 319 w 2195"/>
                <a:gd name="T17" fmla="*/ 623 h 2138"/>
                <a:gd name="T18" fmla="*/ 303 w 2195"/>
                <a:gd name="T19" fmla="*/ 311 h 2138"/>
                <a:gd name="T20" fmla="*/ 786 w 2195"/>
                <a:gd name="T21" fmla="*/ 16 h 2138"/>
                <a:gd name="T22" fmla="*/ 877 w 2195"/>
                <a:gd name="T23" fmla="*/ 49 h 2138"/>
                <a:gd name="T24" fmla="*/ 1319 w 2195"/>
                <a:gd name="T25" fmla="*/ 49 h 2138"/>
                <a:gd name="T26" fmla="*/ 1409 w 2195"/>
                <a:gd name="T27" fmla="*/ 16 h 2138"/>
                <a:gd name="T28" fmla="*/ 1892 w 2195"/>
                <a:gd name="T29" fmla="*/ 311 h 2138"/>
                <a:gd name="T30" fmla="*/ 1876 w 2195"/>
                <a:gd name="T31" fmla="*/ 623 h 2138"/>
                <a:gd name="T32" fmla="*/ 2146 w 2195"/>
                <a:gd name="T33" fmla="*/ 762 h 2138"/>
                <a:gd name="T34" fmla="*/ 2195 w 2195"/>
                <a:gd name="T35" fmla="*/ 1073 h 2138"/>
                <a:gd name="T36" fmla="*/ 2163 w 2195"/>
                <a:gd name="T37" fmla="*/ 1384 h 2138"/>
                <a:gd name="T38" fmla="*/ 1892 w 2195"/>
                <a:gd name="T39" fmla="*/ 1524 h 2138"/>
                <a:gd name="T40" fmla="*/ 1909 w 2195"/>
                <a:gd name="T41" fmla="*/ 1835 h 2138"/>
                <a:gd name="T42" fmla="*/ 1425 w 2195"/>
                <a:gd name="T43" fmla="*/ 2130 h 2138"/>
                <a:gd name="T44" fmla="*/ 508 w 2195"/>
                <a:gd name="T45" fmla="*/ 1786 h 2138"/>
                <a:gd name="T46" fmla="*/ 1114 w 2195"/>
                <a:gd name="T47" fmla="*/ 1810 h 2138"/>
                <a:gd name="T48" fmla="*/ 1720 w 2195"/>
                <a:gd name="T49" fmla="*/ 1786 h 2138"/>
                <a:gd name="T50" fmla="*/ 2040 w 2195"/>
                <a:gd name="T51" fmla="*/ 1237 h 2138"/>
                <a:gd name="T52" fmla="*/ 2040 w 2195"/>
                <a:gd name="T53" fmla="*/ 909 h 2138"/>
                <a:gd name="T54" fmla="*/ 1720 w 2195"/>
                <a:gd name="T55" fmla="*/ 360 h 2138"/>
                <a:gd name="T56" fmla="*/ 1114 w 2195"/>
                <a:gd name="T57" fmla="*/ 336 h 2138"/>
                <a:gd name="T58" fmla="*/ 508 w 2195"/>
                <a:gd name="T59" fmla="*/ 360 h 2138"/>
                <a:gd name="T60" fmla="*/ 188 w 2195"/>
                <a:gd name="T61" fmla="*/ 909 h 2138"/>
                <a:gd name="T62" fmla="*/ 188 w 2195"/>
                <a:gd name="T63" fmla="*/ 1237 h 2138"/>
                <a:gd name="T64" fmla="*/ 508 w 2195"/>
                <a:gd name="T65" fmla="*/ 1786 h 2138"/>
                <a:gd name="T66" fmla="*/ 508 w 2195"/>
                <a:gd name="T67" fmla="*/ 1786 h 2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95" h="2138">
                  <a:moveTo>
                    <a:pt x="1368" y="2138"/>
                  </a:moveTo>
                  <a:cubicBezTo>
                    <a:pt x="1335" y="2089"/>
                    <a:pt x="1335" y="2089"/>
                    <a:pt x="1335" y="2089"/>
                  </a:cubicBezTo>
                  <a:cubicBezTo>
                    <a:pt x="1286" y="2015"/>
                    <a:pt x="1204" y="1974"/>
                    <a:pt x="1114" y="1974"/>
                  </a:cubicBezTo>
                  <a:cubicBezTo>
                    <a:pt x="1024" y="1974"/>
                    <a:pt x="942" y="2015"/>
                    <a:pt x="893" y="2089"/>
                  </a:cubicBezTo>
                  <a:cubicBezTo>
                    <a:pt x="860" y="2138"/>
                    <a:pt x="860" y="2138"/>
                    <a:pt x="860" y="2138"/>
                  </a:cubicBezTo>
                  <a:cubicBezTo>
                    <a:pt x="795" y="2122"/>
                    <a:pt x="795" y="2122"/>
                    <a:pt x="795" y="2122"/>
                  </a:cubicBezTo>
                  <a:cubicBezTo>
                    <a:pt x="631" y="2073"/>
                    <a:pt x="475" y="1982"/>
                    <a:pt x="352" y="1868"/>
                  </a:cubicBezTo>
                  <a:cubicBezTo>
                    <a:pt x="311" y="1827"/>
                    <a:pt x="311" y="1827"/>
                    <a:pt x="311" y="1827"/>
                  </a:cubicBezTo>
                  <a:cubicBezTo>
                    <a:pt x="336" y="1769"/>
                    <a:pt x="336" y="1769"/>
                    <a:pt x="336" y="1769"/>
                  </a:cubicBezTo>
                  <a:cubicBezTo>
                    <a:pt x="377" y="1688"/>
                    <a:pt x="369" y="1597"/>
                    <a:pt x="328" y="1516"/>
                  </a:cubicBezTo>
                  <a:cubicBezTo>
                    <a:pt x="287" y="1442"/>
                    <a:pt x="205" y="1393"/>
                    <a:pt x="115" y="1384"/>
                  </a:cubicBezTo>
                  <a:cubicBezTo>
                    <a:pt x="49" y="1384"/>
                    <a:pt x="49" y="1384"/>
                    <a:pt x="49" y="1384"/>
                  </a:cubicBezTo>
                  <a:cubicBezTo>
                    <a:pt x="33" y="1327"/>
                    <a:pt x="33" y="1327"/>
                    <a:pt x="33" y="1327"/>
                  </a:cubicBezTo>
                  <a:cubicBezTo>
                    <a:pt x="16" y="1245"/>
                    <a:pt x="0" y="1155"/>
                    <a:pt x="0" y="1073"/>
                  </a:cubicBezTo>
                  <a:cubicBezTo>
                    <a:pt x="0" y="991"/>
                    <a:pt x="8" y="901"/>
                    <a:pt x="33" y="819"/>
                  </a:cubicBezTo>
                  <a:cubicBezTo>
                    <a:pt x="49" y="762"/>
                    <a:pt x="49" y="762"/>
                    <a:pt x="49" y="762"/>
                  </a:cubicBezTo>
                  <a:cubicBezTo>
                    <a:pt x="107" y="754"/>
                    <a:pt x="107" y="754"/>
                    <a:pt x="107" y="754"/>
                  </a:cubicBezTo>
                  <a:cubicBezTo>
                    <a:pt x="197" y="745"/>
                    <a:pt x="270" y="696"/>
                    <a:pt x="319" y="623"/>
                  </a:cubicBezTo>
                  <a:cubicBezTo>
                    <a:pt x="360" y="549"/>
                    <a:pt x="369" y="451"/>
                    <a:pt x="328" y="369"/>
                  </a:cubicBezTo>
                  <a:cubicBezTo>
                    <a:pt x="303" y="311"/>
                    <a:pt x="303" y="311"/>
                    <a:pt x="303" y="311"/>
                  </a:cubicBezTo>
                  <a:cubicBezTo>
                    <a:pt x="344" y="270"/>
                    <a:pt x="344" y="270"/>
                    <a:pt x="344" y="270"/>
                  </a:cubicBezTo>
                  <a:cubicBezTo>
                    <a:pt x="467" y="147"/>
                    <a:pt x="623" y="66"/>
                    <a:pt x="786" y="16"/>
                  </a:cubicBezTo>
                  <a:cubicBezTo>
                    <a:pt x="844" y="0"/>
                    <a:pt x="844" y="0"/>
                    <a:pt x="844" y="0"/>
                  </a:cubicBezTo>
                  <a:cubicBezTo>
                    <a:pt x="877" y="49"/>
                    <a:pt x="877" y="49"/>
                    <a:pt x="877" y="49"/>
                  </a:cubicBezTo>
                  <a:cubicBezTo>
                    <a:pt x="926" y="123"/>
                    <a:pt x="1008" y="164"/>
                    <a:pt x="1098" y="164"/>
                  </a:cubicBezTo>
                  <a:cubicBezTo>
                    <a:pt x="1188" y="164"/>
                    <a:pt x="1270" y="123"/>
                    <a:pt x="1319" y="49"/>
                  </a:cubicBezTo>
                  <a:cubicBezTo>
                    <a:pt x="1352" y="0"/>
                    <a:pt x="1352" y="0"/>
                    <a:pt x="1352" y="0"/>
                  </a:cubicBezTo>
                  <a:cubicBezTo>
                    <a:pt x="1409" y="16"/>
                    <a:pt x="1409" y="16"/>
                    <a:pt x="1409" y="16"/>
                  </a:cubicBezTo>
                  <a:cubicBezTo>
                    <a:pt x="1573" y="66"/>
                    <a:pt x="1729" y="156"/>
                    <a:pt x="1851" y="270"/>
                  </a:cubicBezTo>
                  <a:cubicBezTo>
                    <a:pt x="1892" y="311"/>
                    <a:pt x="1892" y="311"/>
                    <a:pt x="1892" y="311"/>
                  </a:cubicBezTo>
                  <a:cubicBezTo>
                    <a:pt x="1868" y="369"/>
                    <a:pt x="1868" y="369"/>
                    <a:pt x="1868" y="369"/>
                  </a:cubicBezTo>
                  <a:cubicBezTo>
                    <a:pt x="1827" y="451"/>
                    <a:pt x="1835" y="541"/>
                    <a:pt x="1876" y="623"/>
                  </a:cubicBezTo>
                  <a:cubicBezTo>
                    <a:pt x="1917" y="696"/>
                    <a:pt x="1999" y="745"/>
                    <a:pt x="2089" y="754"/>
                  </a:cubicBezTo>
                  <a:cubicBezTo>
                    <a:pt x="2146" y="762"/>
                    <a:pt x="2146" y="762"/>
                    <a:pt x="2146" y="762"/>
                  </a:cubicBezTo>
                  <a:cubicBezTo>
                    <a:pt x="2163" y="819"/>
                    <a:pt x="2163" y="819"/>
                    <a:pt x="2163" y="819"/>
                  </a:cubicBezTo>
                  <a:cubicBezTo>
                    <a:pt x="2179" y="901"/>
                    <a:pt x="2195" y="991"/>
                    <a:pt x="2195" y="1073"/>
                  </a:cubicBezTo>
                  <a:cubicBezTo>
                    <a:pt x="2195" y="1155"/>
                    <a:pt x="2187" y="1245"/>
                    <a:pt x="2163" y="1327"/>
                  </a:cubicBezTo>
                  <a:cubicBezTo>
                    <a:pt x="2163" y="1384"/>
                    <a:pt x="2163" y="1384"/>
                    <a:pt x="2163" y="1384"/>
                  </a:cubicBezTo>
                  <a:cubicBezTo>
                    <a:pt x="2105" y="1393"/>
                    <a:pt x="2105" y="1393"/>
                    <a:pt x="2105" y="1393"/>
                  </a:cubicBezTo>
                  <a:cubicBezTo>
                    <a:pt x="2015" y="1401"/>
                    <a:pt x="1942" y="1450"/>
                    <a:pt x="1892" y="1524"/>
                  </a:cubicBezTo>
                  <a:cubicBezTo>
                    <a:pt x="1851" y="1597"/>
                    <a:pt x="1843" y="1696"/>
                    <a:pt x="1884" y="1778"/>
                  </a:cubicBezTo>
                  <a:cubicBezTo>
                    <a:pt x="1909" y="1835"/>
                    <a:pt x="1909" y="1835"/>
                    <a:pt x="1909" y="1835"/>
                  </a:cubicBezTo>
                  <a:cubicBezTo>
                    <a:pt x="1868" y="1876"/>
                    <a:pt x="1868" y="1876"/>
                    <a:pt x="1868" y="1876"/>
                  </a:cubicBezTo>
                  <a:cubicBezTo>
                    <a:pt x="1745" y="1999"/>
                    <a:pt x="1589" y="2081"/>
                    <a:pt x="1425" y="2130"/>
                  </a:cubicBezTo>
                  <a:lnTo>
                    <a:pt x="1368" y="2138"/>
                  </a:lnTo>
                  <a:close/>
                  <a:moveTo>
                    <a:pt x="508" y="1786"/>
                  </a:moveTo>
                  <a:cubicBezTo>
                    <a:pt x="590" y="1860"/>
                    <a:pt x="688" y="1917"/>
                    <a:pt x="795" y="1950"/>
                  </a:cubicBezTo>
                  <a:cubicBezTo>
                    <a:pt x="877" y="1860"/>
                    <a:pt x="991" y="1810"/>
                    <a:pt x="1114" y="1810"/>
                  </a:cubicBezTo>
                  <a:cubicBezTo>
                    <a:pt x="1237" y="1810"/>
                    <a:pt x="1352" y="1860"/>
                    <a:pt x="1434" y="1950"/>
                  </a:cubicBezTo>
                  <a:cubicBezTo>
                    <a:pt x="1540" y="1909"/>
                    <a:pt x="1638" y="1860"/>
                    <a:pt x="1720" y="1786"/>
                  </a:cubicBezTo>
                  <a:cubicBezTo>
                    <a:pt x="1688" y="1671"/>
                    <a:pt x="1696" y="1548"/>
                    <a:pt x="1761" y="1442"/>
                  </a:cubicBezTo>
                  <a:cubicBezTo>
                    <a:pt x="1819" y="1335"/>
                    <a:pt x="1925" y="1262"/>
                    <a:pt x="2040" y="1237"/>
                  </a:cubicBezTo>
                  <a:cubicBezTo>
                    <a:pt x="2048" y="1180"/>
                    <a:pt x="2056" y="1130"/>
                    <a:pt x="2056" y="1073"/>
                  </a:cubicBezTo>
                  <a:cubicBezTo>
                    <a:pt x="2056" y="1016"/>
                    <a:pt x="2048" y="958"/>
                    <a:pt x="2040" y="909"/>
                  </a:cubicBezTo>
                  <a:cubicBezTo>
                    <a:pt x="1925" y="885"/>
                    <a:pt x="1819" y="811"/>
                    <a:pt x="1761" y="705"/>
                  </a:cubicBezTo>
                  <a:cubicBezTo>
                    <a:pt x="1704" y="598"/>
                    <a:pt x="1688" y="475"/>
                    <a:pt x="1720" y="360"/>
                  </a:cubicBezTo>
                  <a:cubicBezTo>
                    <a:pt x="1638" y="287"/>
                    <a:pt x="1540" y="229"/>
                    <a:pt x="1434" y="197"/>
                  </a:cubicBezTo>
                  <a:cubicBezTo>
                    <a:pt x="1352" y="287"/>
                    <a:pt x="1237" y="336"/>
                    <a:pt x="1114" y="336"/>
                  </a:cubicBezTo>
                  <a:cubicBezTo>
                    <a:pt x="991" y="336"/>
                    <a:pt x="877" y="287"/>
                    <a:pt x="795" y="197"/>
                  </a:cubicBezTo>
                  <a:cubicBezTo>
                    <a:pt x="688" y="238"/>
                    <a:pt x="590" y="287"/>
                    <a:pt x="508" y="360"/>
                  </a:cubicBezTo>
                  <a:cubicBezTo>
                    <a:pt x="541" y="475"/>
                    <a:pt x="532" y="598"/>
                    <a:pt x="467" y="705"/>
                  </a:cubicBezTo>
                  <a:cubicBezTo>
                    <a:pt x="410" y="811"/>
                    <a:pt x="303" y="885"/>
                    <a:pt x="188" y="909"/>
                  </a:cubicBezTo>
                  <a:cubicBezTo>
                    <a:pt x="180" y="967"/>
                    <a:pt x="172" y="1016"/>
                    <a:pt x="172" y="1073"/>
                  </a:cubicBezTo>
                  <a:cubicBezTo>
                    <a:pt x="172" y="1130"/>
                    <a:pt x="180" y="1188"/>
                    <a:pt x="188" y="1237"/>
                  </a:cubicBezTo>
                  <a:cubicBezTo>
                    <a:pt x="303" y="1262"/>
                    <a:pt x="410" y="1335"/>
                    <a:pt x="467" y="1442"/>
                  </a:cubicBezTo>
                  <a:cubicBezTo>
                    <a:pt x="524" y="1548"/>
                    <a:pt x="541" y="1671"/>
                    <a:pt x="508" y="1786"/>
                  </a:cubicBezTo>
                  <a:close/>
                  <a:moveTo>
                    <a:pt x="508" y="1786"/>
                  </a:moveTo>
                  <a:cubicBezTo>
                    <a:pt x="508" y="1786"/>
                    <a:pt x="508" y="1786"/>
                    <a:pt x="508" y="17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Group 13"/>
          <p:cNvGrpSpPr>
            <a:grpSpLocks noChangeAspect="1"/>
          </p:cNvGrpSpPr>
          <p:nvPr/>
        </p:nvGrpSpPr>
        <p:grpSpPr bwMode="auto">
          <a:xfrm>
            <a:off x="5740400" y="2768541"/>
            <a:ext cx="404921" cy="453683"/>
            <a:chOff x="1106" y="-899"/>
            <a:chExt cx="5464" cy="6122"/>
          </a:xfrm>
          <a:solidFill>
            <a:schemeClr val="accent1"/>
          </a:solidFill>
        </p:grpSpPr>
        <p:sp>
          <p:nvSpPr>
            <p:cNvPr id="23" name="Freeform 14"/>
            <p:cNvSpPr>
              <a:spLocks noEditPoints="1"/>
            </p:cNvSpPr>
            <p:nvPr/>
          </p:nvSpPr>
          <p:spPr bwMode="auto">
            <a:xfrm>
              <a:off x="1106" y="1116"/>
              <a:ext cx="5464" cy="4107"/>
            </a:xfrm>
            <a:custGeom>
              <a:avLst/>
              <a:gdLst>
                <a:gd name="T0" fmla="*/ 3082 w 5464"/>
                <a:gd name="T1" fmla="*/ 4107 h 4107"/>
                <a:gd name="T2" fmla="*/ 1996 w 5464"/>
                <a:gd name="T3" fmla="*/ 2634 h 4107"/>
                <a:gd name="T4" fmla="*/ 0 w 5464"/>
                <a:gd name="T5" fmla="*/ 3235 h 4107"/>
                <a:gd name="T6" fmla="*/ 0 w 5464"/>
                <a:gd name="T7" fmla="*/ 1007 h 4107"/>
                <a:gd name="T8" fmla="*/ 1258 w 5464"/>
                <a:gd name="T9" fmla="*/ 154 h 4107"/>
                <a:gd name="T10" fmla="*/ 1473 w 5464"/>
                <a:gd name="T11" fmla="*/ 485 h 4107"/>
                <a:gd name="T12" fmla="*/ 387 w 5464"/>
                <a:gd name="T13" fmla="*/ 1220 h 4107"/>
                <a:gd name="T14" fmla="*/ 387 w 5464"/>
                <a:gd name="T15" fmla="*/ 2712 h 4107"/>
                <a:gd name="T16" fmla="*/ 2131 w 5464"/>
                <a:gd name="T17" fmla="*/ 2190 h 4107"/>
                <a:gd name="T18" fmla="*/ 3198 w 5464"/>
                <a:gd name="T19" fmla="*/ 3604 h 4107"/>
                <a:gd name="T20" fmla="*/ 5076 w 5464"/>
                <a:gd name="T21" fmla="*/ 2518 h 4107"/>
                <a:gd name="T22" fmla="*/ 5076 w 5464"/>
                <a:gd name="T23" fmla="*/ 620 h 4107"/>
                <a:gd name="T24" fmla="*/ 3701 w 5464"/>
                <a:gd name="T25" fmla="*/ 1298 h 4107"/>
                <a:gd name="T26" fmla="*/ 3526 w 5464"/>
                <a:gd name="T27" fmla="*/ 948 h 4107"/>
                <a:gd name="T28" fmla="*/ 5464 w 5464"/>
                <a:gd name="T29" fmla="*/ 0 h 4107"/>
                <a:gd name="T30" fmla="*/ 5464 w 5464"/>
                <a:gd name="T31" fmla="*/ 2750 h 4107"/>
                <a:gd name="T32" fmla="*/ 3082 w 5464"/>
                <a:gd name="T33" fmla="*/ 4107 h 4107"/>
                <a:gd name="T34" fmla="*/ 3082 w 5464"/>
                <a:gd name="T35" fmla="*/ 4107 h 4107"/>
                <a:gd name="T36" fmla="*/ 3082 w 5464"/>
                <a:gd name="T37" fmla="*/ 4107 h 4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64" h="4107">
                  <a:moveTo>
                    <a:pt x="3082" y="4107"/>
                  </a:moveTo>
                  <a:lnTo>
                    <a:pt x="1996" y="2634"/>
                  </a:lnTo>
                  <a:lnTo>
                    <a:pt x="0" y="3235"/>
                  </a:lnTo>
                  <a:lnTo>
                    <a:pt x="0" y="1007"/>
                  </a:lnTo>
                  <a:lnTo>
                    <a:pt x="1258" y="154"/>
                  </a:lnTo>
                  <a:lnTo>
                    <a:pt x="1473" y="485"/>
                  </a:lnTo>
                  <a:lnTo>
                    <a:pt x="387" y="1220"/>
                  </a:lnTo>
                  <a:lnTo>
                    <a:pt x="387" y="2712"/>
                  </a:lnTo>
                  <a:lnTo>
                    <a:pt x="2131" y="2190"/>
                  </a:lnTo>
                  <a:lnTo>
                    <a:pt x="3198" y="3604"/>
                  </a:lnTo>
                  <a:lnTo>
                    <a:pt x="5076" y="2518"/>
                  </a:lnTo>
                  <a:lnTo>
                    <a:pt x="5076" y="620"/>
                  </a:lnTo>
                  <a:lnTo>
                    <a:pt x="3701" y="1298"/>
                  </a:lnTo>
                  <a:lnTo>
                    <a:pt x="3526" y="948"/>
                  </a:lnTo>
                  <a:lnTo>
                    <a:pt x="5464" y="0"/>
                  </a:lnTo>
                  <a:lnTo>
                    <a:pt x="5464" y="2750"/>
                  </a:lnTo>
                  <a:lnTo>
                    <a:pt x="3082" y="4107"/>
                  </a:lnTo>
                  <a:close/>
                  <a:moveTo>
                    <a:pt x="3082" y="4107"/>
                  </a:moveTo>
                  <a:lnTo>
                    <a:pt x="3082" y="4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5"/>
            <p:cNvSpPr>
              <a:spLocks noEditPoints="1"/>
            </p:cNvSpPr>
            <p:nvPr/>
          </p:nvSpPr>
          <p:spPr bwMode="auto">
            <a:xfrm>
              <a:off x="1106" y="1116"/>
              <a:ext cx="5464" cy="4107"/>
            </a:xfrm>
            <a:custGeom>
              <a:avLst/>
              <a:gdLst>
                <a:gd name="T0" fmla="*/ 3082 w 5464"/>
                <a:gd name="T1" fmla="*/ 4107 h 4107"/>
                <a:gd name="T2" fmla="*/ 1996 w 5464"/>
                <a:gd name="T3" fmla="*/ 2634 h 4107"/>
                <a:gd name="T4" fmla="*/ 0 w 5464"/>
                <a:gd name="T5" fmla="*/ 3235 h 4107"/>
                <a:gd name="T6" fmla="*/ 0 w 5464"/>
                <a:gd name="T7" fmla="*/ 1007 h 4107"/>
                <a:gd name="T8" fmla="*/ 1258 w 5464"/>
                <a:gd name="T9" fmla="*/ 154 h 4107"/>
                <a:gd name="T10" fmla="*/ 1473 w 5464"/>
                <a:gd name="T11" fmla="*/ 485 h 4107"/>
                <a:gd name="T12" fmla="*/ 387 w 5464"/>
                <a:gd name="T13" fmla="*/ 1220 h 4107"/>
                <a:gd name="T14" fmla="*/ 387 w 5464"/>
                <a:gd name="T15" fmla="*/ 2712 h 4107"/>
                <a:gd name="T16" fmla="*/ 2131 w 5464"/>
                <a:gd name="T17" fmla="*/ 2190 h 4107"/>
                <a:gd name="T18" fmla="*/ 3198 w 5464"/>
                <a:gd name="T19" fmla="*/ 3604 h 4107"/>
                <a:gd name="T20" fmla="*/ 5076 w 5464"/>
                <a:gd name="T21" fmla="*/ 2518 h 4107"/>
                <a:gd name="T22" fmla="*/ 5076 w 5464"/>
                <a:gd name="T23" fmla="*/ 620 h 4107"/>
                <a:gd name="T24" fmla="*/ 3701 w 5464"/>
                <a:gd name="T25" fmla="*/ 1298 h 4107"/>
                <a:gd name="T26" fmla="*/ 3526 w 5464"/>
                <a:gd name="T27" fmla="*/ 948 h 4107"/>
                <a:gd name="T28" fmla="*/ 5464 w 5464"/>
                <a:gd name="T29" fmla="*/ 0 h 4107"/>
                <a:gd name="T30" fmla="*/ 5464 w 5464"/>
                <a:gd name="T31" fmla="*/ 2750 h 4107"/>
                <a:gd name="T32" fmla="*/ 3082 w 5464"/>
                <a:gd name="T33" fmla="*/ 4107 h 4107"/>
                <a:gd name="T34" fmla="*/ 3082 w 5464"/>
                <a:gd name="T35" fmla="*/ 4107 h 4107"/>
                <a:gd name="T36" fmla="*/ 3082 w 5464"/>
                <a:gd name="T37" fmla="*/ 4107 h 4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64" h="4107">
                  <a:moveTo>
                    <a:pt x="3082" y="4107"/>
                  </a:moveTo>
                  <a:lnTo>
                    <a:pt x="1996" y="2634"/>
                  </a:lnTo>
                  <a:lnTo>
                    <a:pt x="0" y="3235"/>
                  </a:lnTo>
                  <a:lnTo>
                    <a:pt x="0" y="1007"/>
                  </a:lnTo>
                  <a:lnTo>
                    <a:pt x="1258" y="154"/>
                  </a:lnTo>
                  <a:lnTo>
                    <a:pt x="1473" y="485"/>
                  </a:lnTo>
                  <a:lnTo>
                    <a:pt x="387" y="1220"/>
                  </a:lnTo>
                  <a:lnTo>
                    <a:pt x="387" y="2712"/>
                  </a:lnTo>
                  <a:lnTo>
                    <a:pt x="2131" y="2190"/>
                  </a:lnTo>
                  <a:lnTo>
                    <a:pt x="3198" y="3604"/>
                  </a:lnTo>
                  <a:lnTo>
                    <a:pt x="5076" y="2518"/>
                  </a:lnTo>
                  <a:lnTo>
                    <a:pt x="5076" y="620"/>
                  </a:lnTo>
                  <a:lnTo>
                    <a:pt x="3701" y="1298"/>
                  </a:lnTo>
                  <a:lnTo>
                    <a:pt x="3526" y="948"/>
                  </a:lnTo>
                  <a:lnTo>
                    <a:pt x="5464" y="0"/>
                  </a:lnTo>
                  <a:lnTo>
                    <a:pt x="5464" y="2750"/>
                  </a:lnTo>
                  <a:lnTo>
                    <a:pt x="3082" y="4107"/>
                  </a:lnTo>
                  <a:moveTo>
                    <a:pt x="3082" y="4107"/>
                  </a:moveTo>
                  <a:lnTo>
                    <a:pt x="3082" y="410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6"/>
            <p:cNvSpPr>
              <a:spLocks noEditPoints="1"/>
            </p:cNvSpPr>
            <p:nvPr/>
          </p:nvSpPr>
          <p:spPr bwMode="auto">
            <a:xfrm>
              <a:off x="2695" y="-899"/>
              <a:ext cx="2519" cy="3138"/>
            </a:xfrm>
            <a:custGeom>
              <a:avLst/>
              <a:gdLst>
                <a:gd name="T0" fmla="*/ 532 w 1065"/>
                <a:gd name="T1" fmla="*/ 1327 h 1327"/>
                <a:gd name="T2" fmla="*/ 491 w 1065"/>
                <a:gd name="T3" fmla="*/ 1303 h 1327"/>
                <a:gd name="T4" fmla="*/ 0 w 1065"/>
                <a:gd name="T5" fmla="*/ 655 h 1327"/>
                <a:gd name="T6" fmla="*/ 532 w 1065"/>
                <a:gd name="T7" fmla="*/ 0 h 1327"/>
                <a:gd name="T8" fmla="*/ 1065 w 1065"/>
                <a:gd name="T9" fmla="*/ 655 h 1327"/>
                <a:gd name="T10" fmla="*/ 573 w 1065"/>
                <a:gd name="T11" fmla="*/ 1303 h 1327"/>
                <a:gd name="T12" fmla="*/ 532 w 1065"/>
                <a:gd name="T13" fmla="*/ 1327 h 1327"/>
                <a:gd name="T14" fmla="*/ 532 w 1065"/>
                <a:gd name="T15" fmla="*/ 164 h 1327"/>
                <a:gd name="T16" fmla="*/ 164 w 1065"/>
                <a:gd name="T17" fmla="*/ 655 h 1327"/>
                <a:gd name="T18" fmla="*/ 532 w 1065"/>
                <a:gd name="T19" fmla="*/ 1139 h 1327"/>
                <a:gd name="T20" fmla="*/ 901 w 1065"/>
                <a:gd name="T21" fmla="*/ 655 h 1327"/>
                <a:gd name="T22" fmla="*/ 532 w 1065"/>
                <a:gd name="T23" fmla="*/ 164 h 1327"/>
                <a:gd name="T24" fmla="*/ 532 w 1065"/>
                <a:gd name="T25" fmla="*/ 164 h 1327"/>
                <a:gd name="T26" fmla="*/ 532 w 1065"/>
                <a:gd name="T27" fmla="*/ 164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5" h="1327">
                  <a:moveTo>
                    <a:pt x="532" y="1327"/>
                  </a:moveTo>
                  <a:cubicBezTo>
                    <a:pt x="491" y="1303"/>
                    <a:pt x="491" y="1303"/>
                    <a:pt x="491" y="1303"/>
                  </a:cubicBezTo>
                  <a:cubicBezTo>
                    <a:pt x="475" y="1294"/>
                    <a:pt x="0" y="1016"/>
                    <a:pt x="0" y="655"/>
                  </a:cubicBezTo>
                  <a:cubicBezTo>
                    <a:pt x="0" y="295"/>
                    <a:pt x="237" y="0"/>
                    <a:pt x="532" y="0"/>
                  </a:cubicBezTo>
                  <a:cubicBezTo>
                    <a:pt x="827" y="0"/>
                    <a:pt x="1065" y="295"/>
                    <a:pt x="1065" y="655"/>
                  </a:cubicBezTo>
                  <a:cubicBezTo>
                    <a:pt x="1065" y="1016"/>
                    <a:pt x="598" y="1294"/>
                    <a:pt x="573" y="1303"/>
                  </a:cubicBezTo>
                  <a:lnTo>
                    <a:pt x="532" y="1327"/>
                  </a:lnTo>
                  <a:close/>
                  <a:moveTo>
                    <a:pt x="532" y="164"/>
                  </a:moveTo>
                  <a:cubicBezTo>
                    <a:pt x="327" y="164"/>
                    <a:pt x="164" y="385"/>
                    <a:pt x="164" y="655"/>
                  </a:cubicBezTo>
                  <a:cubicBezTo>
                    <a:pt x="164" y="852"/>
                    <a:pt x="401" y="1049"/>
                    <a:pt x="532" y="1139"/>
                  </a:cubicBezTo>
                  <a:cubicBezTo>
                    <a:pt x="663" y="1057"/>
                    <a:pt x="901" y="860"/>
                    <a:pt x="901" y="655"/>
                  </a:cubicBezTo>
                  <a:cubicBezTo>
                    <a:pt x="901" y="385"/>
                    <a:pt x="737" y="164"/>
                    <a:pt x="532" y="164"/>
                  </a:cubicBezTo>
                  <a:close/>
                  <a:moveTo>
                    <a:pt x="532" y="164"/>
                  </a:moveTo>
                  <a:cubicBezTo>
                    <a:pt x="532" y="164"/>
                    <a:pt x="532" y="164"/>
                    <a:pt x="532" y="16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Group 19"/>
          <p:cNvGrpSpPr>
            <a:grpSpLocks noChangeAspect="1"/>
          </p:cNvGrpSpPr>
          <p:nvPr/>
        </p:nvGrpSpPr>
        <p:grpSpPr bwMode="auto">
          <a:xfrm>
            <a:off x="9038772" y="2767132"/>
            <a:ext cx="479473" cy="456500"/>
            <a:chOff x="603" y="-921"/>
            <a:chExt cx="6470" cy="6160"/>
          </a:xfrm>
          <a:solidFill>
            <a:schemeClr val="accent1"/>
          </a:solidFill>
        </p:grpSpPr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603" y="-921"/>
              <a:ext cx="6470" cy="6160"/>
            </a:xfrm>
            <a:custGeom>
              <a:avLst/>
              <a:gdLst>
                <a:gd name="T0" fmla="*/ 1220 w 6470"/>
                <a:gd name="T1" fmla="*/ 6160 h 6160"/>
                <a:gd name="T2" fmla="*/ 1608 w 6470"/>
                <a:gd name="T3" fmla="*/ 3932 h 6160"/>
                <a:gd name="T4" fmla="*/ 0 w 6470"/>
                <a:gd name="T5" fmla="*/ 2362 h 6160"/>
                <a:gd name="T6" fmla="*/ 2227 w 6470"/>
                <a:gd name="T7" fmla="*/ 2033 h 6160"/>
                <a:gd name="T8" fmla="*/ 3235 w 6470"/>
                <a:gd name="T9" fmla="*/ 0 h 6160"/>
                <a:gd name="T10" fmla="*/ 4223 w 6470"/>
                <a:gd name="T11" fmla="*/ 2033 h 6160"/>
                <a:gd name="T12" fmla="*/ 6470 w 6470"/>
                <a:gd name="T13" fmla="*/ 2362 h 6160"/>
                <a:gd name="T14" fmla="*/ 4843 w 6470"/>
                <a:gd name="T15" fmla="*/ 3932 h 6160"/>
                <a:gd name="T16" fmla="*/ 5037 w 6470"/>
                <a:gd name="T17" fmla="*/ 5018 h 6160"/>
                <a:gd name="T18" fmla="*/ 4649 w 6470"/>
                <a:gd name="T19" fmla="*/ 5093 h 6160"/>
                <a:gd name="T20" fmla="*/ 4436 w 6470"/>
                <a:gd name="T21" fmla="*/ 3798 h 6160"/>
                <a:gd name="T22" fmla="*/ 5637 w 6470"/>
                <a:gd name="T23" fmla="*/ 2615 h 6160"/>
                <a:gd name="T24" fmla="*/ 3970 w 6470"/>
                <a:gd name="T25" fmla="*/ 2383 h 6160"/>
                <a:gd name="T26" fmla="*/ 3235 w 6470"/>
                <a:gd name="T27" fmla="*/ 872 h 6160"/>
                <a:gd name="T28" fmla="*/ 2480 w 6470"/>
                <a:gd name="T29" fmla="*/ 2383 h 6160"/>
                <a:gd name="T30" fmla="*/ 832 w 6470"/>
                <a:gd name="T31" fmla="*/ 2615 h 6160"/>
                <a:gd name="T32" fmla="*/ 2033 w 6470"/>
                <a:gd name="T33" fmla="*/ 3798 h 6160"/>
                <a:gd name="T34" fmla="*/ 1742 w 6470"/>
                <a:gd name="T35" fmla="*/ 5443 h 6160"/>
                <a:gd name="T36" fmla="*/ 3235 w 6470"/>
                <a:gd name="T37" fmla="*/ 4668 h 6160"/>
                <a:gd name="T38" fmla="*/ 4339 w 6470"/>
                <a:gd name="T39" fmla="*/ 5250 h 6160"/>
                <a:gd name="T40" fmla="*/ 4164 w 6470"/>
                <a:gd name="T41" fmla="*/ 5597 h 6160"/>
                <a:gd name="T42" fmla="*/ 3235 w 6470"/>
                <a:gd name="T43" fmla="*/ 5115 h 6160"/>
                <a:gd name="T44" fmla="*/ 1220 w 6470"/>
                <a:gd name="T45" fmla="*/ 6160 h 6160"/>
                <a:gd name="T46" fmla="*/ 1220 w 6470"/>
                <a:gd name="T47" fmla="*/ 6160 h 6160"/>
                <a:gd name="T48" fmla="*/ 1220 w 6470"/>
                <a:gd name="T49" fmla="*/ 6160 h 6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70" h="6160">
                  <a:moveTo>
                    <a:pt x="1220" y="6160"/>
                  </a:moveTo>
                  <a:lnTo>
                    <a:pt x="1608" y="3932"/>
                  </a:lnTo>
                  <a:lnTo>
                    <a:pt x="0" y="2362"/>
                  </a:lnTo>
                  <a:lnTo>
                    <a:pt x="2227" y="2033"/>
                  </a:lnTo>
                  <a:lnTo>
                    <a:pt x="3235" y="0"/>
                  </a:lnTo>
                  <a:lnTo>
                    <a:pt x="4223" y="2033"/>
                  </a:lnTo>
                  <a:lnTo>
                    <a:pt x="6470" y="2362"/>
                  </a:lnTo>
                  <a:lnTo>
                    <a:pt x="4843" y="3932"/>
                  </a:lnTo>
                  <a:lnTo>
                    <a:pt x="5037" y="5018"/>
                  </a:lnTo>
                  <a:lnTo>
                    <a:pt x="4649" y="5093"/>
                  </a:lnTo>
                  <a:lnTo>
                    <a:pt x="4436" y="3798"/>
                  </a:lnTo>
                  <a:lnTo>
                    <a:pt x="5637" y="2615"/>
                  </a:lnTo>
                  <a:lnTo>
                    <a:pt x="3970" y="2383"/>
                  </a:lnTo>
                  <a:lnTo>
                    <a:pt x="3235" y="872"/>
                  </a:lnTo>
                  <a:lnTo>
                    <a:pt x="2480" y="2383"/>
                  </a:lnTo>
                  <a:lnTo>
                    <a:pt x="832" y="2615"/>
                  </a:lnTo>
                  <a:lnTo>
                    <a:pt x="2033" y="3798"/>
                  </a:lnTo>
                  <a:lnTo>
                    <a:pt x="1742" y="5443"/>
                  </a:lnTo>
                  <a:lnTo>
                    <a:pt x="3235" y="4668"/>
                  </a:lnTo>
                  <a:lnTo>
                    <a:pt x="4339" y="5250"/>
                  </a:lnTo>
                  <a:lnTo>
                    <a:pt x="4164" y="5597"/>
                  </a:lnTo>
                  <a:lnTo>
                    <a:pt x="3235" y="5115"/>
                  </a:lnTo>
                  <a:lnTo>
                    <a:pt x="1220" y="6160"/>
                  </a:lnTo>
                  <a:close/>
                  <a:moveTo>
                    <a:pt x="1220" y="6160"/>
                  </a:moveTo>
                  <a:lnTo>
                    <a:pt x="1220" y="6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603" y="-921"/>
              <a:ext cx="6470" cy="6160"/>
            </a:xfrm>
            <a:custGeom>
              <a:avLst/>
              <a:gdLst>
                <a:gd name="T0" fmla="*/ 1220 w 6470"/>
                <a:gd name="T1" fmla="*/ 6160 h 6160"/>
                <a:gd name="T2" fmla="*/ 1608 w 6470"/>
                <a:gd name="T3" fmla="*/ 3932 h 6160"/>
                <a:gd name="T4" fmla="*/ 0 w 6470"/>
                <a:gd name="T5" fmla="*/ 2362 h 6160"/>
                <a:gd name="T6" fmla="*/ 2227 w 6470"/>
                <a:gd name="T7" fmla="*/ 2033 h 6160"/>
                <a:gd name="T8" fmla="*/ 3235 w 6470"/>
                <a:gd name="T9" fmla="*/ 0 h 6160"/>
                <a:gd name="T10" fmla="*/ 4223 w 6470"/>
                <a:gd name="T11" fmla="*/ 2033 h 6160"/>
                <a:gd name="T12" fmla="*/ 6470 w 6470"/>
                <a:gd name="T13" fmla="*/ 2362 h 6160"/>
                <a:gd name="T14" fmla="*/ 4843 w 6470"/>
                <a:gd name="T15" fmla="*/ 3932 h 6160"/>
                <a:gd name="T16" fmla="*/ 5037 w 6470"/>
                <a:gd name="T17" fmla="*/ 5018 h 6160"/>
                <a:gd name="T18" fmla="*/ 4649 w 6470"/>
                <a:gd name="T19" fmla="*/ 5093 h 6160"/>
                <a:gd name="T20" fmla="*/ 4436 w 6470"/>
                <a:gd name="T21" fmla="*/ 3798 h 6160"/>
                <a:gd name="T22" fmla="*/ 5637 w 6470"/>
                <a:gd name="T23" fmla="*/ 2615 h 6160"/>
                <a:gd name="T24" fmla="*/ 3970 w 6470"/>
                <a:gd name="T25" fmla="*/ 2383 h 6160"/>
                <a:gd name="T26" fmla="*/ 3235 w 6470"/>
                <a:gd name="T27" fmla="*/ 872 h 6160"/>
                <a:gd name="T28" fmla="*/ 2480 w 6470"/>
                <a:gd name="T29" fmla="*/ 2383 h 6160"/>
                <a:gd name="T30" fmla="*/ 832 w 6470"/>
                <a:gd name="T31" fmla="*/ 2615 h 6160"/>
                <a:gd name="T32" fmla="*/ 2033 w 6470"/>
                <a:gd name="T33" fmla="*/ 3798 h 6160"/>
                <a:gd name="T34" fmla="*/ 1742 w 6470"/>
                <a:gd name="T35" fmla="*/ 5443 h 6160"/>
                <a:gd name="T36" fmla="*/ 3235 w 6470"/>
                <a:gd name="T37" fmla="*/ 4668 h 6160"/>
                <a:gd name="T38" fmla="*/ 4339 w 6470"/>
                <a:gd name="T39" fmla="*/ 5250 h 6160"/>
                <a:gd name="T40" fmla="*/ 4164 w 6470"/>
                <a:gd name="T41" fmla="*/ 5597 h 6160"/>
                <a:gd name="T42" fmla="*/ 3235 w 6470"/>
                <a:gd name="T43" fmla="*/ 5115 h 6160"/>
                <a:gd name="T44" fmla="*/ 1220 w 6470"/>
                <a:gd name="T45" fmla="*/ 6160 h 6160"/>
                <a:gd name="T46" fmla="*/ 1220 w 6470"/>
                <a:gd name="T47" fmla="*/ 6160 h 6160"/>
                <a:gd name="T48" fmla="*/ 1220 w 6470"/>
                <a:gd name="T49" fmla="*/ 6160 h 6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70" h="6160">
                  <a:moveTo>
                    <a:pt x="1220" y="6160"/>
                  </a:moveTo>
                  <a:lnTo>
                    <a:pt x="1608" y="3932"/>
                  </a:lnTo>
                  <a:lnTo>
                    <a:pt x="0" y="2362"/>
                  </a:lnTo>
                  <a:lnTo>
                    <a:pt x="2227" y="2033"/>
                  </a:lnTo>
                  <a:lnTo>
                    <a:pt x="3235" y="0"/>
                  </a:lnTo>
                  <a:lnTo>
                    <a:pt x="4223" y="2033"/>
                  </a:lnTo>
                  <a:lnTo>
                    <a:pt x="6470" y="2362"/>
                  </a:lnTo>
                  <a:lnTo>
                    <a:pt x="4843" y="3932"/>
                  </a:lnTo>
                  <a:lnTo>
                    <a:pt x="5037" y="5018"/>
                  </a:lnTo>
                  <a:lnTo>
                    <a:pt x="4649" y="5093"/>
                  </a:lnTo>
                  <a:lnTo>
                    <a:pt x="4436" y="3798"/>
                  </a:lnTo>
                  <a:lnTo>
                    <a:pt x="5637" y="2615"/>
                  </a:lnTo>
                  <a:lnTo>
                    <a:pt x="3970" y="2383"/>
                  </a:lnTo>
                  <a:lnTo>
                    <a:pt x="3235" y="872"/>
                  </a:lnTo>
                  <a:lnTo>
                    <a:pt x="2480" y="2383"/>
                  </a:lnTo>
                  <a:lnTo>
                    <a:pt x="832" y="2615"/>
                  </a:lnTo>
                  <a:lnTo>
                    <a:pt x="2033" y="3798"/>
                  </a:lnTo>
                  <a:lnTo>
                    <a:pt x="1742" y="5443"/>
                  </a:lnTo>
                  <a:lnTo>
                    <a:pt x="3235" y="4668"/>
                  </a:lnTo>
                  <a:lnTo>
                    <a:pt x="4339" y="5250"/>
                  </a:lnTo>
                  <a:lnTo>
                    <a:pt x="4164" y="5597"/>
                  </a:lnTo>
                  <a:lnTo>
                    <a:pt x="3235" y="5115"/>
                  </a:lnTo>
                  <a:lnTo>
                    <a:pt x="1220" y="6160"/>
                  </a:lnTo>
                  <a:moveTo>
                    <a:pt x="1220" y="6160"/>
                  </a:moveTo>
                  <a:lnTo>
                    <a:pt x="1220" y="616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761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7.40741E-7 L -0.31875 7.40741E-7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9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L 3.54167E-6 0.12523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-3.125E-6 -0.13588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8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2.08333E-7 0.12523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7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2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7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2" grpId="0"/>
      <p:bldP spid="2" grpId="1"/>
      <p:bldP spid="5" grpId="0"/>
      <p:bldP spid="5" grpId="1"/>
      <p:bldP spid="7" grpId="0"/>
      <p:bldP spid="9" grpId="0"/>
      <p:bldP spid="9" grpId="1"/>
      <p:bldP spid="11" grpId="0"/>
      <p:bldP spid="13" grpId="0"/>
      <p:bldP spid="13" grpId="1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2286000"/>
            <a:ext cx="11070545" cy="34417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86000"/>
            <a:ext cx="1128373" cy="3438201"/>
          </a:xfrm>
          <a:custGeom>
            <a:avLst/>
            <a:gdLst>
              <a:gd name="connsiteX0" fmla="*/ 0 w 1121455"/>
              <a:gd name="connsiteY0" fmla="*/ 0 h 3441700"/>
              <a:gd name="connsiteX1" fmla="*/ 1121455 w 1121455"/>
              <a:gd name="connsiteY1" fmla="*/ 0 h 3441700"/>
              <a:gd name="connsiteX2" fmla="*/ 1121455 w 1121455"/>
              <a:gd name="connsiteY2" fmla="*/ 3441700 h 3441700"/>
              <a:gd name="connsiteX3" fmla="*/ 0 w 1121455"/>
              <a:gd name="connsiteY3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455" h="3441700">
                <a:moveTo>
                  <a:pt x="0" y="0"/>
                </a:moveTo>
                <a:lnTo>
                  <a:pt x="1121455" y="0"/>
                </a:lnTo>
                <a:lnTo>
                  <a:pt x="1121455" y="3441700"/>
                </a:lnTo>
                <a:lnTo>
                  <a:pt x="0" y="34417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/>
        </p:nvGrpSpPr>
        <p:grpSpPr>
          <a:xfrm>
            <a:off x="2231345" y="2286000"/>
            <a:ext cx="1121455" cy="3441700"/>
            <a:chOff x="1088345" y="2286000"/>
            <a:chExt cx="1121455" cy="3441700"/>
          </a:xfrm>
        </p:grpSpPr>
        <p:sp>
          <p:nvSpPr>
            <p:cNvPr id="4" name="矩形 3"/>
            <p:cNvSpPr/>
            <p:nvPr/>
          </p:nvSpPr>
          <p:spPr>
            <a:xfrm>
              <a:off x="10883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2700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558745" y="2286000"/>
            <a:ext cx="1121455" cy="3441700"/>
            <a:chOff x="4415745" y="2286000"/>
            <a:chExt cx="1121455" cy="3441700"/>
          </a:xfrm>
        </p:grpSpPr>
        <p:sp>
          <p:nvSpPr>
            <p:cNvPr id="8" name="矩形 7"/>
            <p:cNvSpPr/>
            <p:nvPr/>
          </p:nvSpPr>
          <p:spPr>
            <a:xfrm>
              <a:off x="44157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5974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886145" y="2286000"/>
            <a:ext cx="1121455" cy="3441700"/>
            <a:chOff x="7743145" y="2286000"/>
            <a:chExt cx="1121455" cy="3441700"/>
          </a:xfrm>
        </p:grpSpPr>
        <p:sp>
          <p:nvSpPr>
            <p:cNvPr id="12" name="矩形 11"/>
            <p:cNvSpPr/>
            <p:nvPr/>
          </p:nvSpPr>
          <p:spPr>
            <a:xfrm>
              <a:off x="77431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9248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98245" y="373651"/>
            <a:ext cx="6454942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3600" spc="1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臺灣人工智慧教育平台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282940" y="3552916"/>
            <a:ext cx="1524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TW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內容簡述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82940" y="4229688"/>
            <a:ext cx="2670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/>
              <a:t>以課程關聯性規劃教學地圖，讓有心鑽研者可以按圖索驥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6103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TW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優點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10340" y="4229688"/>
            <a:ext cx="2670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1600" dirty="0">
                <a:solidFill>
                  <a:schemeClr val="dk1"/>
                </a:solidFill>
              </a:rPr>
              <a:t>有效提供多元課程的連結關係、學習順序與管道。</a:t>
            </a:r>
            <a:endParaRPr lang="zh-TW" altLang="en-US" sz="1600" dirty="0"/>
          </a:p>
        </p:txBody>
      </p:sp>
      <p:sp>
        <p:nvSpPr>
          <p:cNvPr id="13" name="文本框 12"/>
          <p:cNvSpPr txBox="1"/>
          <p:nvPr/>
        </p:nvSpPr>
        <p:spPr>
          <a:xfrm>
            <a:off x="89377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TW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缺點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937740" y="4229688"/>
            <a:ext cx="2670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1600" dirty="0">
                <a:solidFill>
                  <a:schemeClr val="dk1"/>
                </a:solidFill>
              </a:rPr>
              <a:t>規劃繁瑣，無法喚起及吸引未來無</a:t>
            </a:r>
            <a:r>
              <a:rPr lang="en-US" altLang="zh-TW" sz="1600" dirty="0">
                <a:solidFill>
                  <a:schemeClr val="dk1"/>
                </a:solidFill>
              </a:rPr>
              <a:t>AI</a:t>
            </a:r>
            <a:r>
              <a:rPr lang="zh-TW" altLang="zh-TW" sz="1600" dirty="0">
                <a:solidFill>
                  <a:schemeClr val="dk1"/>
                </a:solidFill>
              </a:rPr>
              <a:t>學習規劃的學生</a:t>
            </a:r>
            <a:endParaRPr lang="zh-TW" altLang="en-US" sz="1600" dirty="0"/>
          </a:p>
        </p:txBody>
      </p:sp>
      <p:grpSp>
        <p:nvGrpSpPr>
          <p:cNvPr id="19" name="Group 8"/>
          <p:cNvGrpSpPr>
            <a:grpSpLocks noChangeAspect="1"/>
          </p:cNvGrpSpPr>
          <p:nvPr/>
        </p:nvGrpSpPr>
        <p:grpSpPr bwMode="auto">
          <a:xfrm>
            <a:off x="2413000" y="2781008"/>
            <a:ext cx="440106" cy="428748"/>
            <a:chOff x="1245" y="-370"/>
            <a:chExt cx="5192" cy="5058"/>
          </a:xfrm>
          <a:solidFill>
            <a:schemeClr val="accent1"/>
          </a:solidFill>
        </p:grpSpPr>
        <p:sp>
          <p:nvSpPr>
            <p:cNvPr id="20" name="Freeform 9"/>
            <p:cNvSpPr>
              <a:spLocks noEditPoints="1"/>
            </p:cNvSpPr>
            <p:nvPr/>
          </p:nvSpPr>
          <p:spPr bwMode="auto">
            <a:xfrm>
              <a:off x="2913" y="1201"/>
              <a:ext cx="1821" cy="1897"/>
            </a:xfrm>
            <a:custGeom>
              <a:avLst/>
              <a:gdLst>
                <a:gd name="T0" fmla="*/ 401 w 770"/>
                <a:gd name="T1" fmla="*/ 802 h 802"/>
                <a:gd name="T2" fmla="*/ 0 w 770"/>
                <a:gd name="T3" fmla="*/ 401 h 802"/>
                <a:gd name="T4" fmla="*/ 401 w 770"/>
                <a:gd name="T5" fmla="*/ 0 h 802"/>
                <a:gd name="T6" fmla="*/ 770 w 770"/>
                <a:gd name="T7" fmla="*/ 245 h 802"/>
                <a:gd name="T8" fmla="*/ 622 w 770"/>
                <a:gd name="T9" fmla="*/ 311 h 802"/>
                <a:gd name="T10" fmla="*/ 409 w 770"/>
                <a:gd name="T11" fmla="*/ 172 h 802"/>
                <a:gd name="T12" fmla="*/ 172 w 770"/>
                <a:gd name="T13" fmla="*/ 409 h 802"/>
                <a:gd name="T14" fmla="*/ 409 w 770"/>
                <a:gd name="T15" fmla="*/ 647 h 802"/>
                <a:gd name="T16" fmla="*/ 532 w 770"/>
                <a:gd name="T17" fmla="*/ 614 h 802"/>
                <a:gd name="T18" fmla="*/ 614 w 770"/>
                <a:gd name="T19" fmla="*/ 753 h 802"/>
                <a:gd name="T20" fmla="*/ 401 w 770"/>
                <a:gd name="T21" fmla="*/ 802 h 802"/>
                <a:gd name="T22" fmla="*/ 401 w 770"/>
                <a:gd name="T23" fmla="*/ 802 h 802"/>
                <a:gd name="T24" fmla="*/ 401 w 770"/>
                <a:gd name="T25" fmla="*/ 802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0" h="802">
                  <a:moveTo>
                    <a:pt x="401" y="802"/>
                  </a:moveTo>
                  <a:cubicBezTo>
                    <a:pt x="180" y="802"/>
                    <a:pt x="0" y="622"/>
                    <a:pt x="0" y="401"/>
                  </a:cubicBezTo>
                  <a:cubicBezTo>
                    <a:pt x="0" y="180"/>
                    <a:pt x="180" y="0"/>
                    <a:pt x="401" y="0"/>
                  </a:cubicBezTo>
                  <a:cubicBezTo>
                    <a:pt x="565" y="0"/>
                    <a:pt x="704" y="98"/>
                    <a:pt x="770" y="245"/>
                  </a:cubicBezTo>
                  <a:cubicBezTo>
                    <a:pt x="622" y="311"/>
                    <a:pt x="622" y="311"/>
                    <a:pt x="622" y="311"/>
                  </a:cubicBezTo>
                  <a:cubicBezTo>
                    <a:pt x="589" y="221"/>
                    <a:pt x="499" y="172"/>
                    <a:pt x="409" y="172"/>
                  </a:cubicBezTo>
                  <a:cubicBezTo>
                    <a:pt x="278" y="172"/>
                    <a:pt x="172" y="278"/>
                    <a:pt x="172" y="409"/>
                  </a:cubicBezTo>
                  <a:cubicBezTo>
                    <a:pt x="172" y="540"/>
                    <a:pt x="278" y="647"/>
                    <a:pt x="409" y="647"/>
                  </a:cubicBezTo>
                  <a:cubicBezTo>
                    <a:pt x="450" y="647"/>
                    <a:pt x="491" y="639"/>
                    <a:pt x="532" y="614"/>
                  </a:cubicBezTo>
                  <a:cubicBezTo>
                    <a:pt x="614" y="753"/>
                    <a:pt x="614" y="753"/>
                    <a:pt x="614" y="753"/>
                  </a:cubicBezTo>
                  <a:cubicBezTo>
                    <a:pt x="548" y="786"/>
                    <a:pt x="475" y="802"/>
                    <a:pt x="401" y="802"/>
                  </a:cubicBezTo>
                  <a:close/>
                  <a:moveTo>
                    <a:pt x="401" y="802"/>
                  </a:moveTo>
                  <a:cubicBezTo>
                    <a:pt x="401" y="802"/>
                    <a:pt x="401" y="802"/>
                    <a:pt x="401" y="8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0"/>
            <p:cNvSpPr>
              <a:spLocks noEditPoints="1"/>
            </p:cNvSpPr>
            <p:nvPr/>
          </p:nvSpPr>
          <p:spPr bwMode="auto">
            <a:xfrm>
              <a:off x="1245" y="-370"/>
              <a:ext cx="5192" cy="5058"/>
            </a:xfrm>
            <a:custGeom>
              <a:avLst/>
              <a:gdLst>
                <a:gd name="T0" fmla="*/ 1335 w 2195"/>
                <a:gd name="T1" fmla="*/ 2089 h 2138"/>
                <a:gd name="T2" fmla="*/ 893 w 2195"/>
                <a:gd name="T3" fmla="*/ 2089 h 2138"/>
                <a:gd name="T4" fmla="*/ 795 w 2195"/>
                <a:gd name="T5" fmla="*/ 2122 h 2138"/>
                <a:gd name="T6" fmla="*/ 311 w 2195"/>
                <a:gd name="T7" fmla="*/ 1827 h 2138"/>
                <a:gd name="T8" fmla="*/ 328 w 2195"/>
                <a:gd name="T9" fmla="*/ 1516 h 2138"/>
                <a:gd name="T10" fmla="*/ 49 w 2195"/>
                <a:gd name="T11" fmla="*/ 1384 h 2138"/>
                <a:gd name="T12" fmla="*/ 0 w 2195"/>
                <a:gd name="T13" fmla="*/ 1073 h 2138"/>
                <a:gd name="T14" fmla="*/ 49 w 2195"/>
                <a:gd name="T15" fmla="*/ 762 h 2138"/>
                <a:gd name="T16" fmla="*/ 319 w 2195"/>
                <a:gd name="T17" fmla="*/ 623 h 2138"/>
                <a:gd name="T18" fmla="*/ 303 w 2195"/>
                <a:gd name="T19" fmla="*/ 311 h 2138"/>
                <a:gd name="T20" fmla="*/ 786 w 2195"/>
                <a:gd name="T21" fmla="*/ 16 h 2138"/>
                <a:gd name="T22" fmla="*/ 877 w 2195"/>
                <a:gd name="T23" fmla="*/ 49 h 2138"/>
                <a:gd name="T24" fmla="*/ 1319 w 2195"/>
                <a:gd name="T25" fmla="*/ 49 h 2138"/>
                <a:gd name="T26" fmla="*/ 1409 w 2195"/>
                <a:gd name="T27" fmla="*/ 16 h 2138"/>
                <a:gd name="T28" fmla="*/ 1892 w 2195"/>
                <a:gd name="T29" fmla="*/ 311 h 2138"/>
                <a:gd name="T30" fmla="*/ 1876 w 2195"/>
                <a:gd name="T31" fmla="*/ 623 h 2138"/>
                <a:gd name="T32" fmla="*/ 2146 w 2195"/>
                <a:gd name="T33" fmla="*/ 762 h 2138"/>
                <a:gd name="T34" fmla="*/ 2195 w 2195"/>
                <a:gd name="T35" fmla="*/ 1073 h 2138"/>
                <a:gd name="T36" fmla="*/ 2163 w 2195"/>
                <a:gd name="T37" fmla="*/ 1384 h 2138"/>
                <a:gd name="T38" fmla="*/ 1892 w 2195"/>
                <a:gd name="T39" fmla="*/ 1524 h 2138"/>
                <a:gd name="T40" fmla="*/ 1909 w 2195"/>
                <a:gd name="T41" fmla="*/ 1835 h 2138"/>
                <a:gd name="T42" fmla="*/ 1425 w 2195"/>
                <a:gd name="T43" fmla="*/ 2130 h 2138"/>
                <a:gd name="T44" fmla="*/ 508 w 2195"/>
                <a:gd name="T45" fmla="*/ 1786 h 2138"/>
                <a:gd name="T46" fmla="*/ 1114 w 2195"/>
                <a:gd name="T47" fmla="*/ 1810 h 2138"/>
                <a:gd name="T48" fmla="*/ 1720 w 2195"/>
                <a:gd name="T49" fmla="*/ 1786 h 2138"/>
                <a:gd name="T50" fmla="*/ 2040 w 2195"/>
                <a:gd name="T51" fmla="*/ 1237 h 2138"/>
                <a:gd name="T52" fmla="*/ 2040 w 2195"/>
                <a:gd name="T53" fmla="*/ 909 h 2138"/>
                <a:gd name="T54" fmla="*/ 1720 w 2195"/>
                <a:gd name="T55" fmla="*/ 360 h 2138"/>
                <a:gd name="T56" fmla="*/ 1114 w 2195"/>
                <a:gd name="T57" fmla="*/ 336 h 2138"/>
                <a:gd name="T58" fmla="*/ 508 w 2195"/>
                <a:gd name="T59" fmla="*/ 360 h 2138"/>
                <a:gd name="T60" fmla="*/ 188 w 2195"/>
                <a:gd name="T61" fmla="*/ 909 h 2138"/>
                <a:gd name="T62" fmla="*/ 188 w 2195"/>
                <a:gd name="T63" fmla="*/ 1237 h 2138"/>
                <a:gd name="T64" fmla="*/ 508 w 2195"/>
                <a:gd name="T65" fmla="*/ 1786 h 2138"/>
                <a:gd name="T66" fmla="*/ 508 w 2195"/>
                <a:gd name="T67" fmla="*/ 1786 h 2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95" h="2138">
                  <a:moveTo>
                    <a:pt x="1368" y="2138"/>
                  </a:moveTo>
                  <a:cubicBezTo>
                    <a:pt x="1335" y="2089"/>
                    <a:pt x="1335" y="2089"/>
                    <a:pt x="1335" y="2089"/>
                  </a:cubicBezTo>
                  <a:cubicBezTo>
                    <a:pt x="1286" y="2015"/>
                    <a:pt x="1204" y="1974"/>
                    <a:pt x="1114" y="1974"/>
                  </a:cubicBezTo>
                  <a:cubicBezTo>
                    <a:pt x="1024" y="1974"/>
                    <a:pt x="942" y="2015"/>
                    <a:pt x="893" y="2089"/>
                  </a:cubicBezTo>
                  <a:cubicBezTo>
                    <a:pt x="860" y="2138"/>
                    <a:pt x="860" y="2138"/>
                    <a:pt x="860" y="2138"/>
                  </a:cubicBezTo>
                  <a:cubicBezTo>
                    <a:pt x="795" y="2122"/>
                    <a:pt x="795" y="2122"/>
                    <a:pt x="795" y="2122"/>
                  </a:cubicBezTo>
                  <a:cubicBezTo>
                    <a:pt x="631" y="2073"/>
                    <a:pt x="475" y="1982"/>
                    <a:pt x="352" y="1868"/>
                  </a:cubicBezTo>
                  <a:cubicBezTo>
                    <a:pt x="311" y="1827"/>
                    <a:pt x="311" y="1827"/>
                    <a:pt x="311" y="1827"/>
                  </a:cubicBezTo>
                  <a:cubicBezTo>
                    <a:pt x="336" y="1769"/>
                    <a:pt x="336" y="1769"/>
                    <a:pt x="336" y="1769"/>
                  </a:cubicBezTo>
                  <a:cubicBezTo>
                    <a:pt x="377" y="1688"/>
                    <a:pt x="369" y="1597"/>
                    <a:pt x="328" y="1516"/>
                  </a:cubicBezTo>
                  <a:cubicBezTo>
                    <a:pt x="287" y="1442"/>
                    <a:pt x="205" y="1393"/>
                    <a:pt x="115" y="1384"/>
                  </a:cubicBezTo>
                  <a:cubicBezTo>
                    <a:pt x="49" y="1384"/>
                    <a:pt x="49" y="1384"/>
                    <a:pt x="49" y="1384"/>
                  </a:cubicBezTo>
                  <a:cubicBezTo>
                    <a:pt x="33" y="1327"/>
                    <a:pt x="33" y="1327"/>
                    <a:pt x="33" y="1327"/>
                  </a:cubicBezTo>
                  <a:cubicBezTo>
                    <a:pt x="16" y="1245"/>
                    <a:pt x="0" y="1155"/>
                    <a:pt x="0" y="1073"/>
                  </a:cubicBezTo>
                  <a:cubicBezTo>
                    <a:pt x="0" y="991"/>
                    <a:pt x="8" y="901"/>
                    <a:pt x="33" y="819"/>
                  </a:cubicBezTo>
                  <a:cubicBezTo>
                    <a:pt x="49" y="762"/>
                    <a:pt x="49" y="762"/>
                    <a:pt x="49" y="762"/>
                  </a:cubicBezTo>
                  <a:cubicBezTo>
                    <a:pt x="107" y="754"/>
                    <a:pt x="107" y="754"/>
                    <a:pt x="107" y="754"/>
                  </a:cubicBezTo>
                  <a:cubicBezTo>
                    <a:pt x="197" y="745"/>
                    <a:pt x="270" y="696"/>
                    <a:pt x="319" y="623"/>
                  </a:cubicBezTo>
                  <a:cubicBezTo>
                    <a:pt x="360" y="549"/>
                    <a:pt x="369" y="451"/>
                    <a:pt x="328" y="369"/>
                  </a:cubicBezTo>
                  <a:cubicBezTo>
                    <a:pt x="303" y="311"/>
                    <a:pt x="303" y="311"/>
                    <a:pt x="303" y="311"/>
                  </a:cubicBezTo>
                  <a:cubicBezTo>
                    <a:pt x="344" y="270"/>
                    <a:pt x="344" y="270"/>
                    <a:pt x="344" y="270"/>
                  </a:cubicBezTo>
                  <a:cubicBezTo>
                    <a:pt x="467" y="147"/>
                    <a:pt x="623" y="66"/>
                    <a:pt x="786" y="16"/>
                  </a:cubicBezTo>
                  <a:cubicBezTo>
                    <a:pt x="844" y="0"/>
                    <a:pt x="844" y="0"/>
                    <a:pt x="844" y="0"/>
                  </a:cubicBezTo>
                  <a:cubicBezTo>
                    <a:pt x="877" y="49"/>
                    <a:pt x="877" y="49"/>
                    <a:pt x="877" y="49"/>
                  </a:cubicBezTo>
                  <a:cubicBezTo>
                    <a:pt x="926" y="123"/>
                    <a:pt x="1008" y="164"/>
                    <a:pt x="1098" y="164"/>
                  </a:cubicBezTo>
                  <a:cubicBezTo>
                    <a:pt x="1188" y="164"/>
                    <a:pt x="1270" y="123"/>
                    <a:pt x="1319" y="49"/>
                  </a:cubicBezTo>
                  <a:cubicBezTo>
                    <a:pt x="1352" y="0"/>
                    <a:pt x="1352" y="0"/>
                    <a:pt x="1352" y="0"/>
                  </a:cubicBezTo>
                  <a:cubicBezTo>
                    <a:pt x="1409" y="16"/>
                    <a:pt x="1409" y="16"/>
                    <a:pt x="1409" y="16"/>
                  </a:cubicBezTo>
                  <a:cubicBezTo>
                    <a:pt x="1573" y="66"/>
                    <a:pt x="1729" y="156"/>
                    <a:pt x="1851" y="270"/>
                  </a:cubicBezTo>
                  <a:cubicBezTo>
                    <a:pt x="1892" y="311"/>
                    <a:pt x="1892" y="311"/>
                    <a:pt x="1892" y="311"/>
                  </a:cubicBezTo>
                  <a:cubicBezTo>
                    <a:pt x="1868" y="369"/>
                    <a:pt x="1868" y="369"/>
                    <a:pt x="1868" y="369"/>
                  </a:cubicBezTo>
                  <a:cubicBezTo>
                    <a:pt x="1827" y="451"/>
                    <a:pt x="1835" y="541"/>
                    <a:pt x="1876" y="623"/>
                  </a:cubicBezTo>
                  <a:cubicBezTo>
                    <a:pt x="1917" y="696"/>
                    <a:pt x="1999" y="745"/>
                    <a:pt x="2089" y="754"/>
                  </a:cubicBezTo>
                  <a:cubicBezTo>
                    <a:pt x="2146" y="762"/>
                    <a:pt x="2146" y="762"/>
                    <a:pt x="2146" y="762"/>
                  </a:cubicBezTo>
                  <a:cubicBezTo>
                    <a:pt x="2163" y="819"/>
                    <a:pt x="2163" y="819"/>
                    <a:pt x="2163" y="819"/>
                  </a:cubicBezTo>
                  <a:cubicBezTo>
                    <a:pt x="2179" y="901"/>
                    <a:pt x="2195" y="991"/>
                    <a:pt x="2195" y="1073"/>
                  </a:cubicBezTo>
                  <a:cubicBezTo>
                    <a:pt x="2195" y="1155"/>
                    <a:pt x="2187" y="1245"/>
                    <a:pt x="2163" y="1327"/>
                  </a:cubicBezTo>
                  <a:cubicBezTo>
                    <a:pt x="2163" y="1384"/>
                    <a:pt x="2163" y="1384"/>
                    <a:pt x="2163" y="1384"/>
                  </a:cubicBezTo>
                  <a:cubicBezTo>
                    <a:pt x="2105" y="1393"/>
                    <a:pt x="2105" y="1393"/>
                    <a:pt x="2105" y="1393"/>
                  </a:cubicBezTo>
                  <a:cubicBezTo>
                    <a:pt x="2015" y="1401"/>
                    <a:pt x="1942" y="1450"/>
                    <a:pt x="1892" y="1524"/>
                  </a:cubicBezTo>
                  <a:cubicBezTo>
                    <a:pt x="1851" y="1597"/>
                    <a:pt x="1843" y="1696"/>
                    <a:pt x="1884" y="1778"/>
                  </a:cubicBezTo>
                  <a:cubicBezTo>
                    <a:pt x="1909" y="1835"/>
                    <a:pt x="1909" y="1835"/>
                    <a:pt x="1909" y="1835"/>
                  </a:cubicBezTo>
                  <a:cubicBezTo>
                    <a:pt x="1868" y="1876"/>
                    <a:pt x="1868" y="1876"/>
                    <a:pt x="1868" y="1876"/>
                  </a:cubicBezTo>
                  <a:cubicBezTo>
                    <a:pt x="1745" y="1999"/>
                    <a:pt x="1589" y="2081"/>
                    <a:pt x="1425" y="2130"/>
                  </a:cubicBezTo>
                  <a:lnTo>
                    <a:pt x="1368" y="2138"/>
                  </a:lnTo>
                  <a:close/>
                  <a:moveTo>
                    <a:pt x="508" y="1786"/>
                  </a:moveTo>
                  <a:cubicBezTo>
                    <a:pt x="590" y="1860"/>
                    <a:pt x="688" y="1917"/>
                    <a:pt x="795" y="1950"/>
                  </a:cubicBezTo>
                  <a:cubicBezTo>
                    <a:pt x="877" y="1860"/>
                    <a:pt x="991" y="1810"/>
                    <a:pt x="1114" y="1810"/>
                  </a:cubicBezTo>
                  <a:cubicBezTo>
                    <a:pt x="1237" y="1810"/>
                    <a:pt x="1352" y="1860"/>
                    <a:pt x="1434" y="1950"/>
                  </a:cubicBezTo>
                  <a:cubicBezTo>
                    <a:pt x="1540" y="1909"/>
                    <a:pt x="1638" y="1860"/>
                    <a:pt x="1720" y="1786"/>
                  </a:cubicBezTo>
                  <a:cubicBezTo>
                    <a:pt x="1688" y="1671"/>
                    <a:pt x="1696" y="1548"/>
                    <a:pt x="1761" y="1442"/>
                  </a:cubicBezTo>
                  <a:cubicBezTo>
                    <a:pt x="1819" y="1335"/>
                    <a:pt x="1925" y="1262"/>
                    <a:pt x="2040" y="1237"/>
                  </a:cubicBezTo>
                  <a:cubicBezTo>
                    <a:pt x="2048" y="1180"/>
                    <a:pt x="2056" y="1130"/>
                    <a:pt x="2056" y="1073"/>
                  </a:cubicBezTo>
                  <a:cubicBezTo>
                    <a:pt x="2056" y="1016"/>
                    <a:pt x="2048" y="958"/>
                    <a:pt x="2040" y="909"/>
                  </a:cubicBezTo>
                  <a:cubicBezTo>
                    <a:pt x="1925" y="885"/>
                    <a:pt x="1819" y="811"/>
                    <a:pt x="1761" y="705"/>
                  </a:cubicBezTo>
                  <a:cubicBezTo>
                    <a:pt x="1704" y="598"/>
                    <a:pt x="1688" y="475"/>
                    <a:pt x="1720" y="360"/>
                  </a:cubicBezTo>
                  <a:cubicBezTo>
                    <a:pt x="1638" y="287"/>
                    <a:pt x="1540" y="229"/>
                    <a:pt x="1434" y="197"/>
                  </a:cubicBezTo>
                  <a:cubicBezTo>
                    <a:pt x="1352" y="287"/>
                    <a:pt x="1237" y="336"/>
                    <a:pt x="1114" y="336"/>
                  </a:cubicBezTo>
                  <a:cubicBezTo>
                    <a:pt x="991" y="336"/>
                    <a:pt x="877" y="287"/>
                    <a:pt x="795" y="197"/>
                  </a:cubicBezTo>
                  <a:cubicBezTo>
                    <a:pt x="688" y="238"/>
                    <a:pt x="590" y="287"/>
                    <a:pt x="508" y="360"/>
                  </a:cubicBezTo>
                  <a:cubicBezTo>
                    <a:pt x="541" y="475"/>
                    <a:pt x="532" y="598"/>
                    <a:pt x="467" y="705"/>
                  </a:cubicBezTo>
                  <a:cubicBezTo>
                    <a:pt x="410" y="811"/>
                    <a:pt x="303" y="885"/>
                    <a:pt x="188" y="909"/>
                  </a:cubicBezTo>
                  <a:cubicBezTo>
                    <a:pt x="180" y="967"/>
                    <a:pt x="172" y="1016"/>
                    <a:pt x="172" y="1073"/>
                  </a:cubicBezTo>
                  <a:cubicBezTo>
                    <a:pt x="172" y="1130"/>
                    <a:pt x="180" y="1188"/>
                    <a:pt x="188" y="1237"/>
                  </a:cubicBezTo>
                  <a:cubicBezTo>
                    <a:pt x="303" y="1262"/>
                    <a:pt x="410" y="1335"/>
                    <a:pt x="467" y="1442"/>
                  </a:cubicBezTo>
                  <a:cubicBezTo>
                    <a:pt x="524" y="1548"/>
                    <a:pt x="541" y="1671"/>
                    <a:pt x="508" y="1786"/>
                  </a:cubicBezTo>
                  <a:close/>
                  <a:moveTo>
                    <a:pt x="508" y="1786"/>
                  </a:moveTo>
                  <a:cubicBezTo>
                    <a:pt x="508" y="1786"/>
                    <a:pt x="508" y="1786"/>
                    <a:pt x="508" y="17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Group 13"/>
          <p:cNvGrpSpPr>
            <a:grpSpLocks noChangeAspect="1"/>
          </p:cNvGrpSpPr>
          <p:nvPr/>
        </p:nvGrpSpPr>
        <p:grpSpPr bwMode="auto">
          <a:xfrm>
            <a:off x="5740400" y="2768541"/>
            <a:ext cx="404921" cy="453683"/>
            <a:chOff x="1106" y="-899"/>
            <a:chExt cx="5464" cy="6122"/>
          </a:xfrm>
          <a:solidFill>
            <a:schemeClr val="accent1"/>
          </a:solidFill>
        </p:grpSpPr>
        <p:sp>
          <p:nvSpPr>
            <p:cNvPr id="23" name="Freeform 14"/>
            <p:cNvSpPr>
              <a:spLocks noEditPoints="1"/>
            </p:cNvSpPr>
            <p:nvPr/>
          </p:nvSpPr>
          <p:spPr bwMode="auto">
            <a:xfrm>
              <a:off x="1106" y="1116"/>
              <a:ext cx="5464" cy="4107"/>
            </a:xfrm>
            <a:custGeom>
              <a:avLst/>
              <a:gdLst>
                <a:gd name="T0" fmla="*/ 3082 w 5464"/>
                <a:gd name="T1" fmla="*/ 4107 h 4107"/>
                <a:gd name="T2" fmla="*/ 1996 w 5464"/>
                <a:gd name="T3" fmla="*/ 2634 h 4107"/>
                <a:gd name="T4" fmla="*/ 0 w 5464"/>
                <a:gd name="T5" fmla="*/ 3235 h 4107"/>
                <a:gd name="T6" fmla="*/ 0 w 5464"/>
                <a:gd name="T7" fmla="*/ 1007 h 4107"/>
                <a:gd name="T8" fmla="*/ 1258 w 5464"/>
                <a:gd name="T9" fmla="*/ 154 h 4107"/>
                <a:gd name="T10" fmla="*/ 1473 w 5464"/>
                <a:gd name="T11" fmla="*/ 485 h 4107"/>
                <a:gd name="T12" fmla="*/ 387 w 5464"/>
                <a:gd name="T13" fmla="*/ 1220 h 4107"/>
                <a:gd name="T14" fmla="*/ 387 w 5464"/>
                <a:gd name="T15" fmla="*/ 2712 h 4107"/>
                <a:gd name="T16" fmla="*/ 2131 w 5464"/>
                <a:gd name="T17" fmla="*/ 2190 h 4107"/>
                <a:gd name="T18" fmla="*/ 3198 w 5464"/>
                <a:gd name="T19" fmla="*/ 3604 h 4107"/>
                <a:gd name="T20" fmla="*/ 5076 w 5464"/>
                <a:gd name="T21" fmla="*/ 2518 h 4107"/>
                <a:gd name="T22" fmla="*/ 5076 w 5464"/>
                <a:gd name="T23" fmla="*/ 620 h 4107"/>
                <a:gd name="T24" fmla="*/ 3701 w 5464"/>
                <a:gd name="T25" fmla="*/ 1298 h 4107"/>
                <a:gd name="T26" fmla="*/ 3526 w 5464"/>
                <a:gd name="T27" fmla="*/ 948 h 4107"/>
                <a:gd name="T28" fmla="*/ 5464 w 5464"/>
                <a:gd name="T29" fmla="*/ 0 h 4107"/>
                <a:gd name="T30" fmla="*/ 5464 w 5464"/>
                <a:gd name="T31" fmla="*/ 2750 h 4107"/>
                <a:gd name="T32" fmla="*/ 3082 w 5464"/>
                <a:gd name="T33" fmla="*/ 4107 h 4107"/>
                <a:gd name="T34" fmla="*/ 3082 w 5464"/>
                <a:gd name="T35" fmla="*/ 4107 h 4107"/>
                <a:gd name="T36" fmla="*/ 3082 w 5464"/>
                <a:gd name="T37" fmla="*/ 4107 h 4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64" h="4107">
                  <a:moveTo>
                    <a:pt x="3082" y="4107"/>
                  </a:moveTo>
                  <a:lnTo>
                    <a:pt x="1996" y="2634"/>
                  </a:lnTo>
                  <a:lnTo>
                    <a:pt x="0" y="3235"/>
                  </a:lnTo>
                  <a:lnTo>
                    <a:pt x="0" y="1007"/>
                  </a:lnTo>
                  <a:lnTo>
                    <a:pt x="1258" y="154"/>
                  </a:lnTo>
                  <a:lnTo>
                    <a:pt x="1473" y="485"/>
                  </a:lnTo>
                  <a:lnTo>
                    <a:pt x="387" y="1220"/>
                  </a:lnTo>
                  <a:lnTo>
                    <a:pt x="387" y="2712"/>
                  </a:lnTo>
                  <a:lnTo>
                    <a:pt x="2131" y="2190"/>
                  </a:lnTo>
                  <a:lnTo>
                    <a:pt x="3198" y="3604"/>
                  </a:lnTo>
                  <a:lnTo>
                    <a:pt x="5076" y="2518"/>
                  </a:lnTo>
                  <a:lnTo>
                    <a:pt x="5076" y="620"/>
                  </a:lnTo>
                  <a:lnTo>
                    <a:pt x="3701" y="1298"/>
                  </a:lnTo>
                  <a:lnTo>
                    <a:pt x="3526" y="948"/>
                  </a:lnTo>
                  <a:lnTo>
                    <a:pt x="5464" y="0"/>
                  </a:lnTo>
                  <a:lnTo>
                    <a:pt x="5464" y="2750"/>
                  </a:lnTo>
                  <a:lnTo>
                    <a:pt x="3082" y="4107"/>
                  </a:lnTo>
                  <a:close/>
                  <a:moveTo>
                    <a:pt x="3082" y="4107"/>
                  </a:moveTo>
                  <a:lnTo>
                    <a:pt x="3082" y="4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5"/>
            <p:cNvSpPr>
              <a:spLocks noEditPoints="1"/>
            </p:cNvSpPr>
            <p:nvPr/>
          </p:nvSpPr>
          <p:spPr bwMode="auto">
            <a:xfrm>
              <a:off x="1106" y="1116"/>
              <a:ext cx="5464" cy="4107"/>
            </a:xfrm>
            <a:custGeom>
              <a:avLst/>
              <a:gdLst>
                <a:gd name="T0" fmla="*/ 3082 w 5464"/>
                <a:gd name="T1" fmla="*/ 4107 h 4107"/>
                <a:gd name="T2" fmla="*/ 1996 w 5464"/>
                <a:gd name="T3" fmla="*/ 2634 h 4107"/>
                <a:gd name="T4" fmla="*/ 0 w 5464"/>
                <a:gd name="T5" fmla="*/ 3235 h 4107"/>
                <a:gd name="T6" fmla="*/ 0 w 5464"/>
                <a:gd name="T7" fmla="*/ 1007 h 4107"/>
                <a:gd name="T8" fmla="*/ 1258 w 5464"/>
                <a:gd name="T9" fmla="*/ 154 h 4107"/>
                <a:gd name="T10" fmla="*/ 1473 w 5464"/>
                <a:gd name="T11" fmla="*/ 485 h 4107"/>
                <a:gd name="T12" fmla="*/ 387 w 5464"/>
                <a:gd name="T13" fmla="*/ 1220 h 4107"/>
                <a:gd name="T14" fmla="*/ 387 w 5464"/>
                <a:gd name="T15" fmla="*/ 2712 h 4107"/>
                <a:gd name="T16" fmla="*/ 2131 w 5464"/>
                <a:gd name="T17" fmla="*/ 2190 h 4107"/>
                <a:gd name="T18" fmla="*/ 3198 w 5464"/>
                <a:gd name="T19" fmla="*/ 3604 h 4107"/>
                <a:gd name="T20" fmla="*/ 5076 w 5464"/>
                <a:gd name="T21" fmla="*/ 2518 h 4107"/>
                <a:gd name="T22" fmla="*/ 5076 w 5464"/>
                <a:gd name="T23" fmla="*/ 620 h 4107"/>
                <a:gd name="T24" fmla="*/ 3701 w 5464"/>
                <a:gd name="T25" fmla="*/ 1298 h 4107"/>
                <a:gd name="T26" fmla="*/ 3526 w 5464"/>
                <a:gd name="T27" fmla="*/ 948 h 4107"/>
                <a:gd name="T28" fmla="*/ 5464 w 5464"/>
                <a:gd name="T29" fmla="*/ 0 h 4107"/>
                <a:gd name="T30" fmla="*/ 5464 w 5464"/>
                <a:gd name="T31" fmla="*/ 2750 h 4107"/>
                <a:gd name="T32" fmla="*/ 3082 w 5464"/>
                <a:gd name="T33" fmla="*/ 4107 h 4107"/>
                <a:gd name="T34" fmla="*/ 3082 w 5464"/>
                <a:gd name="T35" fmla="*/ 4107 h 4107"/>
                <a:gd name="T36" fmla="*/ 3082 w 5464"/>
                <a:gd name="T37" fmla="*/ 4107 h 4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64" h="4107">
                  <a:moveTo>
                    <a:pt x="3082" y="4107"/>
                  </a:moveTo>
                  <a:lnTo>
                    <a:pt x="1996" y="2634"/>
                  </a:lnTo>
                  <a:lnTo>
                    <a:pt x="0" y="3235"/>
                  </a:lnTo>
                  <a:lnTo>
                    <a:pt x="0" y="1007"/>
                  </a:lnTo>
                  <a:lnTo>
                    <a:pt x="1258" y="154"/>
                  </a:lnTo>
                  <a:lnTo>
                    <a:pt x="1473" y="485"/>
                  </a:lnTo>
                  <a:lnTo>
                    <a:pt x="387" y="1220"/>
                  </a:lnTo>
                  <a:lnTo>
                    <a:pt x="387" y="2712"/>
                  </a:lnTo>
                  <a:lnTo>
                    <a:pt x="2131" y="2190"/>
                  </a:lnTo>
                  <a:lnTo>
                    <a:pt x="3198" y="3604"/>
                  </a:lnTo>
                  <a:lnTo>
                    <a:pt x="5076" y="2518"/>
                  </a:lnTo>
                  <a:lnTo>
                    <a:pt x="5076" y="620"/>
                  </a:lnTo>
                  <a:lnTo>
                    <a:pt x="3701" y="1298"/>
                  </a:lnTo>
                  <a:lnTo>
                    <a:pt x="3526" y="948"/>
                  </a:lnTo>
                  <a:lnTo>
                    <a:pt x="5464" y="0"/>
                  </a:lnTo>
                  <a:lnTo>
                    <a:pt x="5464" y="2750"/>
                  </a:lnTo>
                  <a:lnTo>
                    <a:pt x="3082" y="4107"/>
                  </a:lnTo>
                  <a:moveTo>
                    <a:pt x="3082" y="4107"/>
                  </a:moveTo>
                  <a:lnTo>
                    <a:pt x="3082" y="410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6"/>
            <p:cNvSpPr>
              <a:spLocks noEditPoints="1"/>
            </p:cNvSpPr>
            <p:nvPr/>
          </p:nvSpPr>
          <p:spPr bwMode="auto">
            <a:xfrm>
              <a:off x="2695" y="-899"/>
              <a:ext cx="2519" cy="3138"/>
            </a:xfrm>
            <a:custGeom>
              <a:avLst/>
              <a:gdLst>
                <a:gd name="T0" fmla="*/ 532 w 1065"/>
                <a:gd name="T1" fmla="*/ 1327 h 1327"/>
                <a:gd name="T2" fmla="*/ 491 w 1065"/>
                <a:gd name="T3" fmla="*/ 1303 h 1327"/>
                <a:gd name="T4" fmla="*/ 0 w 1065"/>
                <a:gd name="T5" fmla="*/ 655 h 1327"/>
                <a:gd name="T6" fmla="*/ 532 w 1065"/>
                <a:gd name="T7" fmla="*/ 0 h 1327"/>
                <a:gd name="T8" fmla="*/ 1065 w 1065"/>
                <a:gd name="T9" fmla="*/ 655 h 1327"/>
                <a:gd name="T10" fmla="*/ 573 w 1065"/>
                <a:gd name="T11" fmla="*/ 1303 h 1327"/>
                <a:gd name="T12" fmla="*/ 532 w 1065"/>
                <a:gd name="T13" fmla="*/ 1327 h 1327"/>
                <a:gd name="T14" fmla="*/ 532 w 1065"/>
                <a:gd name="T15" fmla="*/ 164 h 1327"/>
                <a:gd name="T16" fmla="*/ 164 w 1065"/>
                <a:gd name="T17" fmla="*/ 655 h 1327"/>
                <a:gd name="T18" fmla="*/ 532 w 1065"/>
                <a:gd name="T19" fmla="*/ 1139 h 1327"/>
                <a:gd name="T20" fmla="*/ 901 w 1065"/>
                <a:gd name="T21" fmla="*/ 655 h 1327"/>
                <a:gd name="T22" fmla="*/ 532 w 1065"/>
                <a:gd name="T23" fmla="*/ 164 h 1327"/>
                <a:gd name="T24" fmla="*/ 532 w 1065"/>
                <a:gd name="T25" fmla="*/ 164 h 1327"/>
                <a:gd name="T26" fmla="*/ 532 w 1065"/>
                <a:gd name="T27" fmla="*/ 164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5" h="1327">
                  <a:moveTo>
                    <a:pt x="532" y="1327"/>
                  </a:moveTo>
                  <a:cubicBezTo>
                    <a:pt x="491" y="1303"/>
                    <a:pt x="491" y="1303"/>
                    <a:pt x="491" y="1303"/>
                  </a:cubicBezTo>
                  <a:cubicBezTo>
                    <a:pt x="475" y="1294"/>
                    <a:pt x="0" y="1016"/>
                    <a:pt x="0" y="655"/>
                  </a:cubicBezTo>
                  <a:cubicBezTo>
                    <a:pt x="0" y="295"/>
                    <a:pt x="237" y="0"/>
                    <a:pt x="532" y="0"/>
                  </a:cubicBezTo>
                  <a:cubicBezTo>
                    <a:pt x="827" y="0"/>
                    <a:pt x="1065" y="295"/>
                    <a:pt x="1065" y="655"/>
                  </a:cubicBezTo>
                  <a:cubicBezTo>
                    <a:pt x="1065" y="1016"/>
                    <a:pt x="598" y="1294"/>
                    <a:pt x="573" y="1303"/>
                  </a:cubicBezTo>
                  <a:lnTo>
                    <a:pt x="532" y="1327"/>
                  </a:lnTo>
                  <a:close/>
                  <a:moveTo>
                    <a:pt x="532" y="164"/>
                  </a:moveTo>
                  <a:cubicBezTo>
                    <a:pt x="327" y="164"/>
                    <a:pt x="164" y="385"/>
                    <a:pt x="164" y="655"/>
                  </a:cubicBezTo>
                  <a:cubicBezTo>
                    <a:pt x="164" y="852"/>
                    <a:pt x="401" y="1049"/>
                    <a:pt x="532" y="1139"/>
                  </a:cubicBezTo>
                  <a:cubicBezTo>
                    <a:pt x="663" y="1057"/>
                    <a:pt x="901" y="860"/>
                    <a:pt x="901" y="655"/>
                  </a:cubicBezTo>
                  <a:cubicBezTo>
                    <a:pt x="901" y="385"/>
                    <a:pt x="737" y="164"/>
                    <a:pt x="532" y="164"/>
                  </a:cubicBezTo>
                  <a:close/>
                  <a:moveTo>
                    <a:pt x="532" y="164"/>
                  </a:moveTo>
                  <a:cubicBezTo>
                    <a:pt x="532" y="164"/>
                    <a:pt x="532" y="164"/>
                    <a:pt x="532" y="16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Group 19"/>
          <p:cNvGrpSpPr>
            <a:grpSpLocks noChangeAspect="1"/>
          </p:cNvGrpSpPr>
          <p:nvPr/>
        </p:nvGrpSpPr>
        <p:grpSpPr bwMode="auto">
          <a:xfrm>
            <a:off x="9038772" y="2767132"/>
            <a:ext cx="479473" cy="456500"/>
            <a:chOff x="603" y="-921"/>
            <a:chExt cx="6470" cy="6160"/>
          </a:xfrm>
          <a:solidFill>
            <a:schemeClr val="accent1"/>
          </a:solidFill>
        </p:grpSpPr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603" y="-921"/>
              <a:ext cx="6470" cy="6160"/>
            </a:xfrm>
            <a:custGeom>
              <a:avLst/>
              <a:gdLst>
                <a:gd name="T0" fmla="*/ 1220 w 6470"/>
                <a:gd name="T1" fmla="*/ 6160 h 6160"/>
                <a:gd name="T2" fmla="*/ 1608 w 6470"/>
                <a:gd name="T3" fmla="*/ 3932 h 6160"/>
                <a:gd name="T4" fmla="*/ 0 w 6470"/>
                <a:gd name="T5" fmla="*/ 2362 h 6160"/>
                <a:gd name="T6" fmla="*/ 2227 w 6470"/>
                <a:gd name="T7" fmla="*/ 2033 h 6160"/>
                <a:gd name="T8" fmla="*/ 3235 w 6470"/>
                <a:gd name="T9" fmla="*/ 0 h 6160"/>
                <a:gd name="T10" fmla="*/ 4223 w 6470"/>
                <a:gd name="T11" fmla="*/ 2033 h 6160"/>
                <a:gd name="T12" fmla="*/ 6470 w 6470"/>
                <a:gd name="T13" fmla="*/ 2362 h 6160"/>
                <a:gd name="T14" fmla="*/ 4843 w 6470"/>
                <a:gd name="T15" fmla="*/ 3932 h 6160"/>
                <a:gd name="T16" fmla="*/ 5037 w 6470"/>
                <a:gd name="T17" fmla="*/ 5018 h 6160"/>
                <a:gd name="T18" fmla="*/ 4649 w 6470"/>
                <a:gd name="T19" fmla="*/ 5093 h 6160"/>
                <a:gd name="T20" fmla="*/ 4436 w 6470"/>
                <a:gd name="T21" fmla="*/ 3798 h 6160"/>
                <a:gd name="T22" fmla="*/ 5637 w 6470"/>
                <a:gd name="T23" fmla="*/ 2615 h 6160"/>
                <a:gd name="T24" fmla="*/ 3970 w 6470"/>
                <a:gd name="T25" fmla="*/ 2383 h 6160"/>
                <a:gd name="T26" fmla="*/ 3235 w 6470"/>
                <a:gd name="T27" fmla="*/ 872 h 6160"/>
                <a:gd name="T28" fmla="*/ 2480 w 6470"/>
                <a:gd name="T29" fmla="*/ 2383 h 6160"/>
                <a:gd name="T30" fmla="*/ 832 w 6470"/>
                <a:gd name="T31" fmla="*/ 2615 h 6160"/>
                <a:gd name="T32" fmla="*/ 2033 w 6470"/>
                <a:gd name="T33" fmla="*/ 3798 h 6160"/>
                <a:gd name="T34" fmla="*/ 1742 w 6470"/>
                <a:gd name="T35" fmla="*/ 5443 h 6160"/>
                <a:gd name="T36" fmla="*/ 3235 w 6470"/>
                <a:gd name="T37" fmla="*/ 4668 h 6160"/>
                <a:gd name="T38" fmla="*/ 4339 w 6470"/>
                <a:gd name="T39" fmla="*/ 5250 h 6160"/>
                <a:gd name="T40" fmla="*/ 4164 w 6470"/>
                <a:gd name="T41" fmla="*/ 5597 h 6160"/>
                <a:gd name="T42" fmla="*/ 3235 w 6470"/>
                <a:gd name="T43" fmla="*/ 5115 h 6160"/>
                <a:gd name="T44" fmla="*/ 1220 w 6470"/>
                <a:gd name="T45" fmla="*/ 6160 h 6160"/>
                <a:gd name="T46" fmla="*/ 1220 w 6470"/>
                <a:gd name="T47" fmla="*/ 6160 h 6160"/>
                <a:gd name="T48" fmla="*/ 1220 w 6470"/>
                <a:gd name="T49" fmla="*/ 6160 h 6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70" h="6160">
                  <a:moveTo>
                    <a:pt x="1220" y="6160"/>
                  </a:moveTo>
                  <a:lnTo>
                    <a:pt x="1608" y="3932"/>
                  </a:lnTo>
                  <a:lnTo>
                    <a:pt x="0" y="2362"/>
                  </a:lnTo>
                  <a:lnTo>
                    <a:pt x="2227" y="2033"/>
                  </a:lnTo>
                  <a:lnTo>
                    <a:pt x="3235" y="0"/>
                  </a:lnTo>
                  <a:lnTo>
                    <a:pt x="4223" y="2033"/>
                  </a:lnTo>
                  <a:lnTo>
                    <a:pt x="6470" y="2362"/>
                  </a:lnTo>
                  <a:lnTo>
                    <a:pt x="4843" y="3932"/>
                  </a:lnTo>
                  <a:lnTo>
                    <a:pt x="5037" y="5018"/>
                  </a:lnTo>
                  <a:lnTo>
                    <a:pt x="4649" y="5093"/>
                  </a:lnTo>
                  <a:lnTo>
                    <a:pt x="4436" y="3798"/>
                  </a:lnTo>
                  <a:lnTo>
                    <a:pt x="5637" y="2615"/>
                  </a:lnTo>
                  <a:lnTo>
                    <a:pt x="3970" y="2383"/>
                  </a:lnTo>
                  <a:lnTo>
                    <a:pt x="3235" y="872"/>
                  </a:lnTo>
                  <a:lnTo>
                    <a:pt x="2480" y="2383"/>
                  </a:lnTo>
                  <a:lnTo>
                    <a:pt x="832" y="2615"/>
                  </a:lnTo>
                  <a:lnTo>
                    <a:pt x="2033" y="3798"/>
                  </a:lnTo>
                  <a:lnTo>
                    <a:pt x="1742" y="5443"/>
                  </a:lnTo>
                  <a:lnTo>
                    <a:pt x="3235" y="4668"/>
                  </a:lnTo>
                  <a:lnTo>
                    <a:pt x="4339" y="5250"/>
                  </a:lnTo>
                  <a:lnTo>
                    <a:pt x="4164" y="5597"/>
                  </a:lnTo>
                  <a:lnTo>
                    <a:pt x="3235" y="5115"/>
                  </a:lnTo>
                  <a:lnTo>
                    <a:pt x="1220" y="6160"/>
                  </a:lnTo>
                  <a:close/>
                  <a:moveTo>
                    <a:pt x="1220" y="6160"/>
                  </a:moveTo>
                  <a:lnTo>
                    <a:pt x="1220" y="6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603" y="-921"/>
              <a:ext cx="6470" cy="6160"/>
            </a:xfrm>
            <a:custGeom>
              <a:avLst/>
              <a:gdLst>
                <a:gd name="T0" fmla="*/ 1220 w 6470"/>
                <a:gd name="T1" fmla="*/ 6160 h 6160"/>
                <a:gd name="T2" fmla="*/ 1608 w 6470"/>
                <a:gd name="T3" fmla="*/ 3932 h 6160"/>
                <a:gd name="T4" fmla="*/ 0 w 6470"/>
                <a:gd name="T5" fmla="*/ 2362 h 6160"/>
                <a:gd name="T6" fmla="*/ 2227 w 6470"/>
                <a:gd name="T7" fmla="*/ 2033 h 6160"/>
                <a:gd name="T8" fmla="*/ 3235 w 6470"/>
                <a:gd name="T9" fmla="*/ 0 h 6160"/>
                <a:gd name="T10" fmla="*/ 4223 w 6470"/>
                <a:gd name="T11" fmla="*/ 2033 h 6160"/>
                <a:gd name="T12" fmla="*/ 6470 w 6470"/>
                <a:gd name="T13" fmla="*/ 2362 h 6160"/>
                <a:gd name="T14" fmla="*/ 4843 w 6470"/>
                <a:gd name="T15" fmla="*/ 3932 h 6160"/>
                <a:gd name="T16" fmla="*/ 5037 w 6470"/>
                <a:gd name="T17" fmla="*/ 5018 h 6160"/>
                <a:gd name="T18" fmla="*/ 4649 w 6470"/>
                <a:gd name="T19" fmla="*/ 5093 h 6160"/>
                <a:gd name="T20" fmla="*/ 4436 w 6470"/>
                <a:gd name="T21" fmla="*/ 3798 h 6160"/>
                <a:gd name="T22" fmla="*/ 5637 w 6470"/>
                <a:gd name="T23" fmla="*/ 2615 h 6160"/>
                <a:gd name="T24" fmla="*/ 3970 w 6470"/>
                <a:gd name="T25" fmla="*/ 2383 h 6160"/>
                <a:gd name="T26" fmla="*/ 3235 w 6470"/>
                <a:gd name="T27" fmla="*/ 872 h 6160"/>
                <a:gd name="T28" fmla="*/ 2480 w 6470"/>
                <a:gd name="T29" fmla="*/ 2383 h 6160"/>
                <a:gd name="T30" fmla="*/ 832 w 6470"/>
                <a:gd name="T31" fmla="*/ 2615 h 6160"/>
                <a:gd name="T32" fmla="*/ 2033 w 6470"/>
                <a:gd name="T33" fmla="*/ 3798 h 6160"/>
                <a:gd name="T34" fmla="*/ 1742 w 6470"/>
                <a:gd name="T35" fmla="*/ 5443 h 6160"/>
                <a:gd name="T36" fmla="*/ 3235 w 6470"/>
                <a:gd name="T37" fmla="*/ 4668 h 6160"/>
                <a:gd name="T38" fmla="*/ 4339 w 6470"/>
                <a:gd name="T39" fmla="*/ 5250 h 6160"/>
                <a:gd name="T40" fmla="*/ 4164 w 6470"/>
                <a:gd name="T41" fmla="*/ 5597 h 6160"/>
                <a:gd name="T42" fmla="*/ 3235 w 6470"/>
                <a:gd name="T43" fmla="*/ 5115 h 6160"/>
                <a:gd name="T44" fmla="*/ 1220 w 6470"/>
                <a:gd name="T45" fmla="*/ 6160 h 6160"/>
                <a:gd name="T46" fmla="*/ 1220 w 6470"/>
                <a:gd name="T47" fmla="*/ 6160 h 6160"/>
                <a:gd name="T48" fmla="*/ 1220 w 6470"/>
                <a:gd name="T49" fmla="*/ 6160 h 6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70" h="6160">
                  <a:moveTo>
                    <a:pt x="1220" y="6160"/>
                  </a:moveTo>
                  <a:lnTo>
                    <a:pt x="1608" y="3932"/>
                  </a:lnTo>
                  <a:lnTo>
                    <a:pt x="0" y="2362"/>
                  </a:lnTo>
                  <a:lnTo>
                    <a:pt x="2227" y="2033"/>
                  </a:lnTo>
                  <a:lnTo>
                    <a:pt x="3235" y="0"/>
                  </a:lnTo>
                  <a:lnTo>
                    <a:pt x="4223" y="2033"/>
                  </a:lnTo>
                  <a:lnTo>
                    <a:pt x="6470" y="2362"/>
                  </a:lnTo>
                  <a:lnTo>
                    <a:pt x="4843" y="3932"/>
                  </a:lnTo>
                  <a:lnTo>
                    <a:pt x="5037" y="5018"/>
                  </a:lnTo>
                  <a:lnTo>
                    <a:pt x="4649" y="5093"/>
                  </a:lnTo>
                  <a:lnTo>
                    <a:pt x="4436" y="3798"/>
                  </a:lnTo>
                  <a:lnTo>
                    <a:pt x="5637" y="2615"/>
                  </a:lnTo>
                  <a:lnTo>
                    <a:pt x="3970" y="2383"/>
                  </a:lnTo>
                  <a:lnTo>
                    <a:pt x="3235" y="872"/>
                  </a:lnTo>
                  <a:lnTo>
                    <a:pt x="2480" y="2383"/>
                  </a:lnTo>
                  <a:lnTo>
                    <a:pt x="832" y="2615"/>
                  </a:lnTo>
                  <a:lnTo>
                    <a:pt x="2033" y="3798"/>
                  </a:lnTo>
                  <a:lnTo>
                    <a:pt x="1742" y="5443"/>
                  </a:lnTo>
                  <a:lnTo>
                    <a:pt x="3235" y="4668"/>
                  </a:lnTo>
                  <a:lnTo>
                    <a:pt x="4339" y="5250"/>
                  </a:lnTo>
                  <a:lnTo>
                    <a:pt x="4164" y="5597"/>
                  </a:lnTo>
                  <a:lnTo>
                    <a:pt x="3235" y="5115"/>
                  </a:lnTo>
                  <a:lnTo>
                    <a:pt x="1220" y="6160"/>
                  </a:lnTo>
                  <a:moveTo>
                    <a:pt x="1220" y="6160"/>
                  </a:moveTo>
                  <a:lnTo>
                    <a:pt x="1220" y="616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18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7.40741E-7 L -0.31875 7.40741E-7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9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L 3.54167E-6 0.12523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-3.125E-6 -0.13588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8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2.08333E-7 0.12523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7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2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7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2" grpId="0"/>
      <p:bldP spid="2" grpId="1"/>
      <p:bldP spid="5" grpId="0"/>
      <p:bldP spid="5" grpId="1"/>
      <p:bldP spid="7" grpId="0"/>
      <p:bldP spid="9" grpId="0"/>
      <p:bldP spid="9" grpId="1"/>
      <p:bldP spid="11" grpId="0"/>
      <p:bldP spid="13" grpId="0"/>
      <p:bldP spid="13" grpId="1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2286000"/>
            <a:ext cx="11070545" cy="34417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86000"/>
            <a:ext cx="1128373" cy="3438201"/>
          </a:xfrm>
          <a:custGeom>
            <a:avLst/>
            <a:gdLst>
              <a:gd name="connsiteX0" fmla="*/ 0 w 1121455"/>
              <a:gd name="connsiteY0" fmla="*/ 0 h 3441700"/>
              <a:gd name="connsiteX1" fmla="*/ 1121455 w 1121455"/>
              <a:gd name="connsiteY1" fmla="*/ 0 h 3441700"/>
              <a:gd name="connsiteX2" fmla="*/ 1121455 w 1121455"/>
              <a:gd name="connsiteY2" fmla="*/ 3441700 h 3441700"/>
              <a:gd name="connsiteX3" fmla="*/ 0 w 1121455"/>
              <a:gd name="connsiteY3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455" h="3441700">
                <a:moveTo>
                  <a:pt x="0" y="0"/>
                </a:moveTo>
                <a:lnTo>
                  <a:pt x="1121455" y="0"/>
                </a:lnTo>
                <a:lnTo>
                  <a:pt x="1121455" y="3441700"/>
                </a:lnTo>
                <a:lnTo>
                  <a:pt x="0" y="34417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/>
        </p:nvGrpSpPr>
        <p:grpSpPr>
          <a:xfrm>
            <a:off x="2231345" y="2286000"/>
            <a:ext cx="1121455" cy="3441700"/>
            <a:chOff x="1088345" y="2286000"/>
            <a:chExt cx="1121455" cy="3441700"/>
          </a:xfrm>
        </p:grpSpPr>
        <p:sp>
          <p:nvSpPr>
            <p:cNvPr id="4" name="矩形 3"/>
            <p:cNvSpPr/>
            <p:nvPr/>
          </p:nvSpPr>
          <p:spPr>
            <a:xfrm>
              <a:off x="10883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2700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558745" y="2286000"/>
            <a:ext cx="1121455" cy="3441700"/>
            <a:chOff x="4415745" y="2286000"/>
            <a:chExt cx="1121455" cy="3441700"/>
          </a:xfrm>
        </p:grpSpPr>
        <p:sp>
          <p:nvSpPr>
            <p:cNvPr id="8" name="矩形 7"/>
            <p:cNvSpPr/>
            <p:nvPr/>
          </p:nvSpPr>
          <p:spPr>
            <a:xfrm>
              <a:off x="44157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5974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886145" y="2286000"/>
            <a:ext cx="1121455" cy="3441700"/>
            <a:chOff x="7743145" y="2286000"/>
            <a:chExt cx="1121455" cy="3441700"/>
          </a:xfrm>
        </p:grpSpPr>
        <p:sp>
          <p:nvSpPr>
            <p:cNvPr id="12" name="矩形 11"/>
            <p:cNvSpPr/>
            <p:nvPr/>
          </p:nvSpPr>
          <p:spPr>
            <a:xfrm>
              <a:off x="77431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9248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-1501942" y="416843"/>
            <a:ext cx="6454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Himalaya" panose="01010100010101010101" pitchFamily="2" charset="0"/>
              </a:rPr>
              <a:t>教育訓練網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282940" y="3552916"/>
            <a:ext cx="1524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TW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內容簡述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82940" y="4229688"/>
            <a:ext cx="26700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/>
              <a:t>提供</a:t>
            </a:r>
            <a:r>
              <a:rPr lang="en-US" altLang="zh-TW" sz="1600" dirty="0"/>
              <a:t>AI</a:t>
            </a:r>
            <a:r>
              <a:rPr lang="zh-TW" altLang="en-US" sz="1600" dirty="0"/>
              <a:t>相關課程的學習供一般人士、學生付費報名參加課程。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6103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TW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優點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10340" y="4229688"/>
            <a:ext cx="2670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1600" dirty="0">
                <a:solidFill>
                  <a:schemeClr val="dk1"/>
                </a:solidFill>
              </a:rPr>
              <a:t>提供課程管道給大眾學習</a:t>
            </a:r>
            <a:r>
              <a:rPr lang="en-US" altLang="zh-TW" sz="1600" dirty="0">
                <a:solidFill>
                  <a:schemeClr val="dk1"/>
                </a:solidFill>
              </a:rPr>
              <a:t>AI</a:t>
            </a:r>
            <a:r>
              <a:rPr lang="zh-TW" altLang="zh-TW" sz="1600" dirty="0">
                <a:solidFill>
                  <a:schemeClr val="dk1"/>
                </a:solidFill>
              </a:rPr>
              <a:t>知識</a:t>
            </a:r>
            <a:endParaRPr lang="zh-TW" altLang="en-US" sz="1600" dirty="0"/>
          </a:p>
        </p:txBody>
      </p:sp>
      <p:sp>
        <p:nvSpPr>
          <p:cNvPr id="13" name="文本框 12"/>
          <p:cNvSpPr txBox="1"/>
          <p:nvPr/>
        </p:nvSpPr>
        <p:spPr>
          <a:xfrm>
            <a:off x="89377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TW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缺點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937740" y="4229688"/>
            <a:ext cx="2670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/>
              <a:t>課程付費將會阻攔經濟困難的學生</a:t>
            </a:r>
          </a:p>
        </p:txBody>
      </p:sp>
      <p:grpSp>
        <p:nvGrpSpPr>
          <p:cNvPr id="19" name="Group 8"/>
          <p:cNvGrpSpPr>
            <a:grpSpLocks noChangeAspect="1"/>
          </p:cNvGrpSpPr>
          <p:nvPr/>
        </p:nvGrpSpPr>
        <p:grpSpPr bwMode="auto">
          <a:xfrm>
            <a:off x="2413000" y="2781008"/>
            <a:ext cx="440106" cy="428748"/>
            <a:chOff x="1245" y="-370"/>
            <a:chExt cx="5192" cy="5058"/>
          </a:xfrm>
          <a:solidFill>
            <a:schemeClr val="accent1"/>
          </a:solidFill>
        </p:grpSpPr>
        <p:sp>
          <p:nvSpPr>
            <p:cNvPr id="20" name="Freeform 9"/>
            <p:cNvSpPr>
              <a:spLocks noEditPoints="1"/>
            </p:cNvSpPr>
            <p:nvPr/>
          </p:nvSpPr>
          <p:spPr bwMode="auto">
            <a:xfrm>
              <a:off x="2913" y="1201"/>
              <a:ext cx="1821" cy="1897"/>
            </a:xfrm>
            <a:custGeom>
              <a:avLst/>
              <a:gdLst>
                <a:gd name="T0" fmla="*/ 401 w 770"/>
                <a:gd name="T1" fmla="*/ 802 h 802"/>
                <a:gd name="T2" fmla="*/ 0 w 770"/>
                <a:gd name="T3" fmla="*/ 401 h 802"/>
                <a:gd name="T4" fmla="*/ 401 w 770"/>
                <a:gd name="T5" fmla="*/ 0 h 802"/>
                <a:gd name="T6" fmla="*/ 770 w 770"/>
                <a:gd name="T7" fmla="*/ 245 h 802"/>
                <a:gd name="T8" fmla="*/ 622 w 770"/>
                <a:gd name="T9" fmla="*/ 311 h 802"/>
                <a:gd name="T10" fmla="*/ 409 w 770"/>
                <a:gd name="T11" fmla="*/ 172 h 802"/>
                <a:gd name="T12" fmla="*/ 172 w 770"/>
                <a:gd name="T13" fmla="*/ 409 h 802"/>
                <a:gd name="T14" fmla="*/ 409 w 770"/>
                <a:gd name="T15" fmla="*/ 647 h 802"/>
                <a:gd name="T16" fmla="*/ 532 w 770"/>
                <a:gd name="T17" fmla="*/ 614 h 802"/>
                <a:gd name="T18" fmla="*/ 614 w 770"/>
                <a:gd name="T19" fmla="*/ 753 h 802"/>
                <a:gd name="T20" fmla="*/ 401 w 770"/>
                <a:gd name="T21" fmla="*/ 802 h 802"/>
                <a:gd name="T22" fmla="*/ 401 w 770"/>
                <a:gd name="T23" fmla="*/ 802 h 802"/>
                <a:gd name="T24" fmla="*/ 401 w 770"/>
                <a:gd name="T25" fmla="*/ 802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0" h="802">
                  <a:moveTo>
                    <a:pt x="401" y="802"/>
                  </a:moveTo>
                  <a:cubicBezTo>
                    <a:pt x="180" y="802"/>
                    <a:pt x="0" y="622"/>
                    <a:pt x="0" y="401"/>
                  </a:cubicBezTo>
                  <a:cubicBezTo>
                    <a:pt x="0" y="180"/>
                    <a:pt x="180" y="0"/>
                    <a:pt x="401" y="0"/>
                  </a:cubicBezTo>
                  <a:cubicBezTo>
                    <a:pt x="565" y="0"/>
                    <a:pt x="704" y="98"/>
                    <a:pt x="770" y="245"/>
                  </a:cubicBezTo>
                  <a:cubicBezTo>
                    <a:pt x="622" y="311"/>
                    <a:pt x="622" y="311"/>
                    <a:pt x="622" y="311"/>
                  </a:cubicBezTo>
                  <a:cubicBezTo>
                    <a:pt x="589" y="221"/>
                    <a:pt x="499" y="172"/>
                    <a:pt x="409" y="172"/>
                  </a:cubicBezTo>
                  <a:cubicBezTo>
                    <a:pt x="278" y="172"/>
                    <a:pt x="172" y="278"/>
                    <a:pt x="172" y="409"/>
                  </a:cubicBezTo>
                  <a:cubicBezTo>
                    <a:pt x="172" y="540"/>
                    <a:pt x="278" y="647"/>
                    <a:pt x="409" y="647"/>
                  </a:cubicBezTo>
                  <a:cubicBezTo>
                    <a:pt x="450" y="647"/>
                    <a:pt x="491" y="639"/>
                    <a:pt x="532" y="614"/>
                  </a:cubicBezTo>
                  <a:cubicBezTo>
                    <a:pt x="614" y="753"/>
                    <a:pt x="614" y="753"/>
                    <a:pt x="614" y="753"/>
                  </a:cubicBezTo>
                  <a:cubicBezTo>
                    <a:pt x="548" y="786"/>
                    <a:pt x="475" y="802"/>
                    <a:pt x="401" y="802"/>
                  </a:cubicBezTo>
                  <a:close/>
                  <a:moveTo>
                    <a:pt x="401" y="802"/>
                  </a:moveTo>
                  <a:cubicBezTo>
                    <a:pt x="401" y="802"/>
                    <a:pt x="401" y="802"/>
                    <a:pt x="401" y="8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0"/>
            <p:cNvSpPr>
              <a:spLocks noEditPoints="1"/>
            </p:cNvSpPr>
            <p:nvPr/>
          </p:nvSpPr>
          <p:spPr bwMode="auto">
            <a:xfrm>
              <a:off x="1245" y="-370"/>
              <a:ext cx="5192" cy="5058"/>
            </a:xfrm>
            <a:custGeom>
              <a:avLst/>
              <a:gdLst>
                <a:gd name="T0" fmla="*/ 1335 w 2195"/>
                <a:gd name="T1" fmla="*/ 2089 h 2138"/>
                <a:gd name="T2" fmla="*/ 893 w 2195"/>
                <a:gd name="T3" fmla="*/ 2089 h 2138"/>
                <a:gd name="T4" fmla="*/ 795 w 2195"/>
                <a:gd name="T5" fmla="*/ 2122 h 2138"/>
                <a:gd name="T6" fmla="*/ 311 w 2195"/>
                <a:gd name="T7" fmla="*/ 1827 h 2138"/>
                <a:gd name="T8" fmla="*/ 328 w 2195"/>
                <a:gd name="T9" fmla="*/ 1516 h 2138"/>
                <a:gd name="T10" fmla="*/ 49 w 2195"/>
                <a:gd name="T11" fmla="*/ 1384 h 2138"/>
                <a:gd name="T12" fmla="*/ 0 w 2195"/>
                <a:gd name="T13" fmla="*/ 1073 h 2138"/>
                <a:gd name="T14" fmla="*/ 49 w 2195"/>
                <a:gd name="T15" fmla="*/ 762 h 2138"/>
                <a:gd name="T16" fmla="*/ 319 w 2195"/>
                <a:gd name="T17" fmla="*/ 623 h 2138"/>
                <a:gd name="T18" fmla="*/ 303 w 2195"/>
                <a:gd name="T19" fmla="*/ 311 h 2138"/>
                <a:gd name="T20" fmla="*/ 786 w 2195"/>
                <a:gd name="T21" fmla="*/ 16 h 2138"/>
                <a:gd name="T22" fmla="*/ 877 w 2195"/>
                <a:gd name="T23" fmla="*/ 49 h 2138"/>
                <a:gd name="T24" fmla="*/ 1319 w 2195"/>
                <a:gd name="T25" fmla="*/ 49 h 2138"/>
                <a:gd name="T26" fmla="*/ 1409 w 2195"/>
                <a:gd name="T27" fmla="*/ 16 h 2138"/>
                <a:gd name="T28" fmla="*/ 1892 w 2195"/>
                <a:gd name="T29" fmla="*/ 311 h 2138"/>
                <a:gd name="T30" fmla="*/ 1876 w 2195"/>
                <a:gd name="T31" fmla="*/ 623 h 2138"/>
                <a:gd name="T32" fmla="*/ 2146 w 2195"/>
                <a:gd name="T33" fmla="*/ 762 h 2138"/>
                <a:gd name="T34" fmla="*/ 2195 w 2195"/>
                <a:gd name="T35" fmla="*/ 1073 h 2138"/>
                <a:gd name="T36" fmla="*/ 2163 w 2195"/>
                <a:gd name="T37" fmla="*/ 1384 h 2138"/>
                <a:gd name="T38" fmla="*/ 1892 w 2195"/>
                <a:gd name="T39" fmla="*/ 1524 h 2138"/>
                <a:gd name="T40" fmla="*/ 1909 w 2195"/>
                <a:gd name="T41" fmla="*/ 1835 h 2138"/>
                <a:gd name="T42" fmla="*/ 1425 w 2195"/>
                <a:gd name="T43" fmla="*/ 2130 h 2138"/>
                <a:gd name="T44" fmla="*/ 508 w 2195"/>
                <a:gd name="T45" fmla="*/ 1786 h 2138"/>
                <a:gd name="T46" fmla="*/ 1114 w 2195"/>
                <a:gd name="T47" fmla="*/ 1810 h 2138"/>
                <a:gd name="T48" fmla="*/ 1720 w 2195"/>
                <a:gd name="T49" fmla="*/ 1786 h 2138"/>
                <a:gd name="T50" fmla="*/ 2040 w 2195"/>
                <a:gd name="T51" fmla="*/ 1237 h 2138"/>
                <a:gd name="T52" fmla="*/ 2040 w 2195"/>
                <a:gd name="T53" fmla="*/ 909 h 2138"/>
                <a:gd name="T54" fmla="*/ 1720 w 2195"/>
                <a:gd name="T55" fmla="*/ 360 h 2138"/>
                <a:gd name="T56" fmla="*/ 1114 w 2195"/>
                <a:gd name="T57" fmla="*/ 336 h 2138"/>
                <a:gd name="T58" fmla="*/ 508 w 2195"/>
                <a:gd name="T59" fmla="*/ 360 h 2138"/>
                <a:gd name="T60" fmla="*/ 188 w 2195"/>
                <a:gd name="T61" fmla="*/ 909 h 2138"/>
                <a:gd name="T62" fmla="*/ 188 w 2195"/>
                <a:gd name="T63" fmla="*/ 1237 h 2138"/>
                <a:gd name="T64" fmla="*/ 508 w 2195"/>
                <a:gd name="T65" fmla="*/ 1786 h 2138"/>
                <a:gd name="T66" fmla="*/ 508 w 2195"/>
                <a:gd name="T67" fmla="*/ 1786 h 2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95" h="2138">
                  <a:moveTo>
                    <a:pt x="1368" y="2138"/>
                  </a:moveTo>
                  <a:cubicBezTo>
                    <a:pt x="1335" y="2089"/>
                    <a:pt x="1335" y="2089"/>
                    <a:pt x="1335" y="2089"/>
                  </a:cubicBezTo>
                  <a:cubicBezTo>
                    <a:pt x="1286" y="2015"/>
                    <a:pt x="1204" y="1974"/>
                    <a:pt x="1114" y="1974"/>
                  </a:cubicBezTo>
                  <a:cubicBezTo>
                    <a:pt x="1024" y="1974"/>
                    <a:pt x="942" y="2015"/>
                    <a:pt x="893" y="2089"/>
                  </a:cubicBezTo>
                  <a:cubicBezTo>
                    <a:pt x="860" y="2138"/>
                    <a:pt x="860" y="2138"/>
                    <a:pt x="860" y="2138"/>
                  </a:cubicBezTo>
                  <a:cubicBezTo>
                    <a:pt x="795" y="2122"/>
                    <a:pt x="795" y="2122"/>
                    <a:pt x="795" y="2122"/>
                  </a:cubicBezTo>
                  <a:cubicBezTo>
                    <a:pt x="631" y="2073"/>
                    <a:pt x="475" y="1982"/>
                    <a:pt x="352" y="1868"/>
                  </a:cubicBezTo>
                  <a:cubicBezTo>
                    <a:pt x="311" y="1827"/>
                    <a:pt x="311" y="1827"/>
                    <a:pt x="311" y="1827"/>
                  </a:cubicBezTo>
                  <a:cubicBezTo>
                    <a:pt x="336" y="1769"/>
                    <a:pt x="336" y="1769"/>
                    <a:pt x="336" y="1769"/>
                  </a:cubicBezTo>
                  <a:cubicBezTo>
                    <a:pt x="377" y="1688"/>
                    <a:pt x="369" y="1597"/>
                    <a:pt x="328" y="1516"/>
                  </a:cubicBezTo>
                  <a:cubicBezTo>
                    <a:pt x="287" y="1442"/>
                    <a:pt x="205" y="1393"/>
                    <a:pt x="115" y="1384"/>
                  </a:cubicBezTo>
                  <a:cubicBezTo>
                    <a:pt x="49" y="1384"/>
                    <a:pt x="49" y="1384"/>
                    <a:pt x="49" y="1384"/>
                  </a:cubicBezTo>
                  <a:cubicBezTo>
                    <a:pt x="33" y="1327"/>
                    <a:pt x="33" y="1327"/>
                    <a:pt x="33" y="1327"/>
                  </a:cubicBezTo>
                  <a:cubicBezTo>
                    <a:pt x="16" y="1245"/>
                    <a:pt x="0" y="1155"/>
                    <a:pt x="0" y="1073"/>
                  </a:cubicBezTo>
                  <a:cubicBezTo>
                    <a:pt x="0" y="991"/>
                    <a:pt x="8" y="901"/>
                    <a:pt x="33" y="819"/>
                  </a:cubicBezTo>
                  <a:cubicBezTo>
                    <a:pt x="49" y="762"/>
                    <a:pt x="49" y="762"/>
                    <a:pt x="49" y="762"/>
                  </a:cubicBezTo>
                  <a:cubicBezTo>
                    <a:pt x="107" y="754"/>
                    <a:pt x="107" y="754"/>
                    <a:pt x="107" y="754"/>
                  </a:cubicBezTo>
                  <a:cubicBezTo>
                    <a:pt x="197" y="745"/>
                    <a:pt x="270" y="696"/>
                    <a:pt x="319" y="623"/>
                  </a:cubicBezTo>
                  <a:cubicBezTo>
                    <a:pt x="360" y="549"/>
                    <a:pt x="369" y="451"/>
                    <a:pt x="328" y="369"/>
                  </a:cubicBezTo>
                  <a:cubicBezTo>
                    <a:pt x="303" y="311"/>
                    <a:pt x="303" y="311"/>
                    <a:pt x="303" y="311"/>
                  </a:cubicBezTo>
                  <a:cubicBezTo>
                    <a:pt x="344" y="270"/>
                    <a:pt x="344" y="270"/>
                    <a:pt x="344" y="270"/>
                  </a:cubicBezTo>
                  <a:cubicBezTo>
                    <a:pt x="467" y="147"/>
                    <a:pt x="623" y="66"/>
                    <a:pt x="786" y="16"/>
                  </a:cubicBezTo>
                  <a:cubicBezTo>
                    <a:pt x="844" y="0"/>
                    <a:pt x="844" y="0"/>
                    <a:pt x="844" y="0"/>
                  </a:cubicBezTo>
                  <a:cubicBezTo>
                    <a:pt x="877" y="49"/>
                    <a:pt x="877" y="49"/>
                    <a:pt x="877" y="49"/>
                  </a:cubicBezTo>
                  <a:cubicBezTo>
                    <a:pt x="926" y="123"/>
                    <a:pt x="1008" y="164"/>
                    <a:pt x="1098" y="164"/>
                  </a:cubicBezTo>
                  <a:cubicBezTo>
                    <a:pt x="1188" y="164"/>
                    <a:pt x="1270" y="123"/>
                    <a:pt x="1319" y="49"/>
                  </a:cubicBezTo>
                  <a:cubicBezTo>
                    <a:pt x="1352" y="0"/>
                    <a:pt x="1352" y="0"/>
                    <a:pt x="1352" y="0"/>
                  </a:cubicBezTo>
                  <a:cubicBezTo>
                    <a:pt x="1409" y="16"/>
                    <a:pt x="1409" y="16"/>
                    <a:pt x="1409" y="16"/>
                  </a:cubicBezTo>
                  <a:cubicBezTo>
                    <a:pt x="1573" y="66"/>
                    <a:pt x="1729" y="156"/>
                    <a:pt x="1851" y="270"/>
                  </a:cubicBezTo>
                  <a:cubicBezTo>
                    <a:pt x="1892" y="311"/>
                    <a:pt x="1892" y="311"/>
                    <a:pt x="1892" y="311"/>
                  </a:cubicBezTo>
                  <a:cubicBezTo>
                    <a:pt x="1868" y="369"/>
                    <a:pt x="1868" y="369"/>
                    <a:pt x="1868" y="369"/>
                  </a:cubicBezTo>
                  <a:cubicBezTo>
                    <a:pt x="1827" y="451"/>
                    <a:pt x="1835" y="541"/>
                    <a:pt x="1876" y="623"/>
                  </a:cubicBezTo>
                  <a:cubicBezTo>
                    <a:pt x="1917" y="696"/>
                    <a:pt x="1999" y="745"/>
                    <a:pt x="2089" y="754"/>
                  </a:cubicBezTo>
                  <a:cubicBezTo>
                    <a:pt x="2146" y="762"/>
                    <a:pt x="2146" y="762"/>
                    <a:pt x="2146" y="762"/>
                  </a:cubicBezTo>
                  <a:cubicBezTo>
                    <a:pt x="2163" y="819"/>
                    <a:pt x="2163" y="819"/>
                    <a:pt x="2163" y="819"/>
                  </a:cubicBezTo>
                  <a:cubicBezTo>
                    <a:pt x="2179" y="901"/>
                    <a:pt x="2195" y="991"/>
                    <a:pt x="2195" y="1073"/>
                  </a:cubicBezTo>
                  <a:cubicBezTo>
                    <a:pt x="2195" y="1155"/>
                    <a:pt x="2187" y="1245"/>
                    <a:pt x="2163" y="1327"/>
                  </a:cubicBezTo>
                  <a:cubicBezTo>
                    <a:pt x="2163" y="1384"/>
                    <a:pt x="2163" y="1384"/>
                    <a:pt x="2163" y="1384"/>
                  </a:cubicBezTo>
                  <a:cubicBezTo>
                    <a:pt x="2105" y="1393"/>
                    <a:pt x="2105" y="1393"/>
                    <a:pt x="2105" y="1393"/>
                  </a:cubicBezTo>
                  <a:cubicBezTo>
                    <a:pt x="2015" y="1401"/>
                    <a:pt x="1942" y="1450"/>
                    <a:pt x="1892" y="1524"/>
                  </a:cubicBezTo>
                  <a:cubicBezTo>
                    <a:pt x="1851" y="1597"/>
                    <a:pt x="1843" y="1696"/>
                    <a:pt x="1884" y="1778"/>
                  </a:cubicBezTo>
                  <a:cubicBezTo>
                    <a:pt x="1909" y="1835"/>
                    <a:pt x="1909" y="1835"/>
                    <a:pt x="1909" y="1835"/>
                  </a:cubicBezTo>
                  <a:cubicBezTo>
                    <a:pt x="1868" y="1876"/>
                    <a:pt x="1868" y="1876"/>
                    <a:pt x="1868" y="1876"/>
                  </a:cubicBezTo>
                  <a:cubicBezTo>
                    <a:pt x="1745" y="1999"/>
                    <a:pt x="1589" y="2081"/>
                    <a:pt x="1425" y="2130"/>
                  </a:cubicBezTo>
                  <a:lnTo>
                    <a:pt x="1368" y="2138"/>
                  </a:lnTo>
                  <a:close/>
                  <a:moveTo>
                    <a:pt x="508" y="1786"/>
                  </a:moveTo>
                  <a:cubicBezTo>
                    <a:pt x="590" y="1860"/>
                    <a:pt x="688" y="1917"/>
                    <a:pt x="795" y="1950"/>
                  </a:cubicBezTo>
                  <a:cubicBezTo>
                    <a:pt x="877" y="1860"/>
                    <a:pt x="991" y="1810"/>
                    <a:pt x="1114" y="1810"/>
                  </a:cubicBezTo>
                  <a:cubicBezTo>
                    <a:pt x="1237" y="1810"/>
                    <a:pt x="1352" y="1860"/>
                    <a:pt x="1434" y="1950"/>
                  </a:cubicBezTo>
                  <a:cubicBezTo>
                    <a:pt x="1540" y="1909"/>
                    <a:pt x="1638" y="1860"/>
                    <a:pt x="1720" y="1786"/>
                  </a:cubicBezTo>
                  <a:cubicBezTo>
                    <a:pt x="1688" y="1671"/>
                    <a:pt x="1696" y="1548"/>
                    <a:pt x="1761" y="1442"/>
                  </a:cubicBezTo>
                  <a:cubicBezTo>
                    <a:pt x="1819" y="1335"/>
                    <a:pt x="1925" y="1262"/>
                    <a:pt x="2040" y="1237"/>
                  </a:cubicBezTo>
                  <a:cubicBezTo>
                    <a:pt x="2048" y="1180"/>
                    <a:pt x="2056" y="1130"/>
                    <a:pt x="2056" y="1073"/>
                  </a:cubicBezTo>
                  <a:cubicBezTo>
                    <a:pt x="2056" y="1016"/>
                    <a:pt x="2048" y="958"/>
                    <a:pt x="2040" y="909"/>
                  </a:cubicBezTo>
                  <a:cubicBezTo>
                    <a:pt x="1925" y="885"/>
                    <a:pt x="1819" y="811"/>
                    <a:pt x="1761" y="705"/>
                  </a:cubicBezTo>
                  <a:cubicBezTo>
                    <a:pt x="1704" y="598"/>
                    <a:pt x="1688" y="475"/>
                    <a:pt x="1720" y="360"/>
                  </a:cubicBezTo>
                  <a:cubicBezTo>
                    <a:pt x="1638" y="287"/>
                    <a:pt x="1540" y="229"/>
                    <a:pt x="1434" y="197"/>
                  </a:cubicBezTo>
                  <a:cubicBezTo>
                    <a:pt x="1352" y="287"/>
                    <a:pt x="1237" y="336"/>
                    <a:pt x="1114" y="336"/>
                  </a:cubicBezTo>
                  <a:cubicBezTo>
                    <a:pt x="991" y="336"/>
                    <a:pt x="877" y="287"/>
                    <a:pt x="795" y="197"/>
                  </a:cubicBezTo>
                  <a:cubicBezTo>
                    <a:pt x="688" y="238"/>
                    <a:pt x="590" y="287"/>
                    <a:pt x="508" y="360"/>
                  </a:cubicBezTo>
                  <a:cubicBezTo>
                    <a:pt x="541" y="475"/>
                    <a:pt x="532" y="598"/>
                    <a:pt x="467" y="705"/>
                  </a:cubicBezTo>
                  <a:cubicBezTo>
                    <a:pt x="410" y="811"/>
                    <a:pt x="303" y="885"/>
                    <a:pt x="188" y="909"/>
                  </a:cubicBezTo>
                  <a:cubicBezTo>
                    <a:pt x="180" y="967"/>
                    <a:pt x="172" y="1016"/>
                    <a:pt x="172" y="1073"/>
                  </a:cubicBezTo>
                  <a:cubicBezTo>
                    <a:pt x="172" y="1130"/>
                    <a:pt x="180" y="1188"/>
                    <a:pt x="188" y="1237"/>
                  </a:cubicBezTo>
                  <a:cubicBezTo>
                    <a:pt x="303" y="1262"/>
                    <a:pt x="410" y="1335"/>
                    <a:pt x="467" y="1442"/>
                  </a:cubicBezTo>
                  <a:cubicBezTo>
                    <a:pt x="524" y="1548"/>
                    <a:pt x="541" y="1671"/>
                    <a:pt x="508" y="1786"/>
                  </a:cubicBezTo>
                  <a:close/>
                  <a:moveTo>
                    <a:pt x="508" y="1786"/>
                  </a:moveTo>
                  <a:cubicBezTo>
                    <a:pt x="508" y="1786"/>
                    <a:pt x="508" y="1786"/>
                    <a:pt x="508" y="17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Group 13"/>
          <p:cNvGrpSpPr>
            <a:grpSpLocks noChangeAspect="1"/>
          </p:cNvGrpSpPr>
          <p:nvPr/>
        </p:nvGrpSpPr>
        <p:grpSpPr bwMode="auto">
          <a:xfrm>
            <a:off x="5740400" y="2768541"/>
            <a:ext cx="404921" cy="453683"/>
            <a:chOff x="1106" y="-899"/>
            <a:chExt cx="5464" cy="6122"/>
          </a:xfrm>
          <a:solidFill>
            <a:schemeClr val="accent1"/>
          </a:solidFill>
        </p:grpSpPr>
        <p:sp>
          <p:nvSpPr>
            <p:cNvPr id="23" name="Freeform 14"/>
            <p:cNvSpPr>
              <a:spLocks noEditPoints="1"/>
            </p:cNvSpPr>
            <p:nvPr/>
          </p:nvSpPr>
          <p:spPr bwMode="auto">
            <a:xfrm>
              <a:off x="1106" y="1116"/>
              <a:ext cx="5464" cy="4107"/>
            </a:xfrm>
            <a:custGeom>
              <a:avLst/>
              <a:gdLst>
                <a:gd name="T0" fmla="*/ 3082 w 5464"/>
                <a:gd name="T1" fmla="*/ 4107 h 4107"/>
                <a:gd name="T2" fmla="*/ 1996 w 5464"/>
                <a:gd name="T3" fmla="*/ 2634 h 4107"/>
                <a:gd name="T4" fmla="*/ 0 w 5464"/>
                <a:gd name="T5" fmla="*/ 3235 h 4107"/>
                <a:gd name="T6" fmla="*/ 0 w 5464"/>
                <a:gd name="T7" fmla="*/ 1007 h 4107"/>
                <a:gd name="T8" fmla="*/ 1258 w 5464"/>
                <a:gd name="T9" fmla="*/ 154 h 4107"/>
                <a:gd name="T10" fmla="*/ 1473 w 5464"/>
                <a:gd name="T11" fmla="*/ 485 h 4107"/>
                <a:gd name="T12" fmla="*/ 387 w 5464"/>
                <a:gd name="T13" fmla="*/ 1220 h 4107"/>
                <a:gd name="T14" fmla="*/ 387 w 5464"/>
                <a:gd name="T15" fmla="*/ 2712 h 4107"/>
                <a:gd name="T16" fmla="*/ 2131 w 5464"/>
                <a:gd name="T17" fmla="*/ 2190 h 4107"/>
                <a:gd name="T18" fmla="*/ 3198 w 5464"/>
                <a:gd name="T19" fmla="*/ 3604 h 4107"/>
                <a:gd name="T20" fmla="*/ 5076 w 5464"/>
                <a:gd name="T21" fmla="*/ 2518 h 4107"/>
                <a:gd name="T22" fmla="*/ 5076 w 5464"/>
                <a:gd name="T23" fmla="*/ 620 h 4107"/>
                <a:gd name="T24" fmla="*/ 3701 w 5464"/>
                <a:gd name="T25" fmla="*/ 1298 h 4107"/>
                <a:gd name="T26" fmla="*/ 3526 w 5464"/>
                <a:gd name="T27" fmla="*/ 948 h 4107"/>
                <a:gd name="T28" fmla="*/ 5464 w 5464"/>
                <a:gd name="T29" fmla="*/ 0 h 4107"/>
                <a:gd name="T30" fmla="*/ 5464 w 5464"/>
                <a:gd name="T31" fmla="*/ 2750 h 4107"/>
                <a:gd name="T32" fmla="*/ 3082 w 5464"/>
                <a:gd name="T33" fmla="*/ 4107 h 4107"/>
                <a:gd name="T34" fmla="*/ 3082 w 5464"/>
                <a:gd name="T35" fmla="*/ 4107 h 4107"/>
                <a:gd name="T36" fmla="*/ 3082 w 5464"/>
                <a:gd name="T37" fmla="*/ 4107 h 4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64" h="4107">
                  <a:moveTo>
                    <a:pt x="3082" y="4107"/>
                  </a:moveTo>
                  <a:lnTo>
                    <a:pt x="1996" y="2634"/>
                  </a:lnTo>
                  <a:lnTo>
                    <a:pt x="0" y="3235"/>
                  </a:lnTo>
                  <a:lnTo>
                    <a:pt x="0" y="1007"/>
                  </a:lnTo>
                  <a:lnTo>
                    <a:pt x="1258" y="154"/>
                  </a:lnTo>
                  <a:lnTo>
                    <a:pt x="1473" y="485"/>
                  </a:lnTo>
                  <a:lnTo>
                    <a:pt x="387" y="1220"/>
                  </a:lnTo>
                  <a:lnTo>
                    <a:pt x="387" y="2712"/>
                  </a:lnTo>
                  <a:lnTo>
                    <a:pt x="2131" y="2190"/>
                  </a:lnTo>
                  <a:lnTo>
                    <a:pt x="3198" y="3604"/>
                  </a:lnTo>
                  <a:lnTo>
                    <a:pt x="5076" y="2518"/>
                  </a:lnTo>
                  <a:lnTo>
                    <a:pt x="5076" y="620"/>
                  </a:lnTo>
                  <a:lnTo>
                    <a:pt x="3701" y="1298"/>
                  </a:lnTo>
                  <a:lnTo>
                    <a:pt x="3526" y="948"/>
                  </a:lnTo>
                  <a:lnTo>
                    <a:pt x="5464" y="0"/>
                  </a:lnTo>
                  <a:lnTo>
                    <a:pt x="5464" y="2750"/>
                  </a:lnTo>
                  <a:lnTo>
                    <a:pt x="3082" y="4107"/>
                  </a:lnTo>
                  <a:close/>
                  <a:moveTo>
                    <a:pt x="3082" y="4107"/>
                  </a:moveTo>
                  <a:lnTo>
                    <a:pt x="3082" y="4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5"/>
            <p:cNvSpPr>
              <a:spLocks noEditPoints="1"/>
            </p:cNvSpPr>
            <p:nvPr/>
          </p:nvSpPr>
          <p:spPr bwMode="auto">
            <a:xfrm>
              <a:off x="1106" y="1116"/>
              <a:ext cx="5464" cy="4107"/>
            </a:xfrm>
            <a:custGeom>
              <a:avLst/>
              <a:gdLst>
                <a:gd name="T0" fmla="*/ 3082 w 5464"/>
                <a:gd name="T1" fmla="*/ 4107 h 4107"/>
                <a:gd name="T2" fmla="*/ 1996 w 5464"/>
                <a:gd name="T3" fmla="*/ 2634 h 4107"/>
                <a:gd name="T4" fmla="*/ 0 w 5464"/>
                <a:gd name="T5" fmla="*/ 3235 h 4107"/>
                <a:gd name="T6" fmla="*/ 0 w 5464"/>
                <a:gd name="T7" fmla="*/ 1007 h 4107"/>
                <a:gd name="T8" fmla="*/ 1258 w 5464"/>
                <a:gd name="T9" fmla="*/ 154 h 4107"/>
                <a:gd name="T10" fmla="*/ 1473 w 5464"/>
                <a:gd name="T11" fmla="*/ 485 h 4107"/>
                <a:gd name="T12" fmla="*/ 387 w 5464"/>
                <a:gd name="T13" fmla="*/ 1220 h 4107"/>
                <a:gd name="T14" fmla="*/ 387 w 5464"/>
                <a:gd name="T15" fmla="*/ 2712 h 4107"/>
                <a:gd name="T16" fmla="*/ 2131 w 5464"/>
                <a:gd name="T17" fmla="*/ 2190 h 4107"/>
                <a:gd name="T18" fmla="*/ 3198 w 5464"/>
                <a:gd name="T19" fmla="*/ 3604 h 4107"/>
                <a:gd name="T20" fmla="*/ 5076 w 5464"/>
                <a:gd name="T21" fmla="*/ 2518 h 4107"/>
                <a:gd name="T22" fmla="*/ 5076 w 5464"/>
                <a:gd name="T23" fmla="*/ 620 h 4107"/>
                <a:gd name="T24" fmla="*/ 3701 w 5464"/>
                <a:gd name="T25" fmla="*/ 1298 h 4107"/>
                <a:gd name="T26" fmla="*/ 3526 w 5464"/>
                <a:gd name="T27" fmla="*/ 948 h 4107"/>
                <a:gd name="T28" fmla="*/ 5464 w 5464"/>
                <a:gd name="T29" fmla="*/ 0 h 4107"/>
                <a:gd name="T30" fmla="*/ 5464 w 5464"/>
                <a:gd name="T31" fmla="*/ 2750 h 4107"/>
                <a:gd name="T32" fmla="*/ 3082 w 5464"/>
                <a:gd name="T33" fmla="*/ 4107 h 4107"/>
                <a:gd name="T34" fmla="*/ 3082 w 5464"/>
                <a:gd name="T35" fmla="*/ 4107 h 4107"/>
                <a:gd name="T36" fmla="*/ 3082 w 5464"/>
                <a:gd name="T37" fmla="*/ 4107 h 4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64" h="4107">
                  <a:moveTo>
                    <a:pt x="3082" y="4107"/>
                  </a:moveTo>
                  <a:lnTo>
                    <a:pt x="1996" y="2634"/>
                  </a:lnTo>
                  <a:lnTo>
                    <a:pt x="0" y="3235"/>
                  </a:lnTo>
                  <a:lnTo>
                    <a:pt x="0" y="1007"/>
                  </a:lnTo>
                  <a:lnTo>
                    <a:pt x="1258" y="154"/>
                  </a:lnTo>
                  <a:lnTo>
                    <a:pt x="1473" y="485"/>
                  </a:lnTo>
                  <a:lnTo>
                    <a:pt x="387" y="1220"/>
                  </a:lnTo>
                  <a:lnTo>
                    <a:pt x="387" y="2712"/>
                  </a:lnTo>
                  <a:lnTo>
                    <a:pt x="2131" y="2190"/>
                  </a:lnTo>
                  <a:lnTo>
                    <a:pt x="3198" y="3604"/>
                  </a:lnTo>
                  <a:lnTo>
                    <a:pt x="5076" y="2518"/>
                  </a:lnTo>
                  <a:lnTo>
                    <a:pt x="5076" y="620"/>
                  </a:lnTo>
                  <a:lnTo>
                    <a:pt x="3701" y="1298"/>
                  </a:lnTo>
                  <a:lnTo>
                    <a:pt x="3526" y="948"/>
                  </a:lnTo>
                  <a:lnTo>
                    <a:pt x="5464" y="0"/>
                  </a:lnTo>
                  <a:lnTo>
                    <a:pt x="5464" y="2750"/>
                  </a:lnTo>
                  <a:lnTo>
                    <a:pt x="3082" y="4107"/>
                  </a:lnTo>
                  <a:moveTo>
                    <a:pt x="3082" y="4107"/>
                  </a:moveTo>
                  <a:lnTo>
                    <a:pt x="3082" y="410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6"/>
            <p:cNvSpPr>
              <a:spLocks noEditPoints="1"/>
            </p:cNvSpPr>
            <p:nvPr/>
          </p:nvSpPr>
          <p:spPr bwMode="auto">
            <a:xfrm>
              <a:off x="2695" y="-899"/>
              <a:ext cx="2519" cy="3138"/>
            </a:xfrm>
            <a:custGeom>
              <a:avLst/>
              <a:gdLst>
                <a:gd name="T0" fmla="*/ 532 w 1065"/>
                <a:gd name="T1" fmla="*/ 1327 h 1327"/>
                <a:gd name="T2" fmla="*/ 491 w 1065"/>
                <a:gd name="T3" fmla="*/ 1303 h 1327"/>
                <a:gd name="T4" fmla="*/ 0 w 1065"/>
                <a:gd name="T5" fmla="*/ 655 h 1327"/>
                <a:gd name="T6" fmla="*/ 532 w 1065"/>
                <a:gd name="T7" fmla="*/ 0 h 1327"/>
                <a:gd name="T8" fmla="*/ 1065 w 1065"/>
                <a:gd name="T9" fmla="*/ 655 h 1327"/>
                <a:gd name="T10" fmla="*/ 573 w 1065"/>
                <a:gd name="T11" fmla="*/ 1303 h 1327"/>
                <a:gd name="T12" fmla="*/ 532 w 1065"/>
                <a:gd name="T13" fmla="*/ 1327 h 1327"/>
                <a:gd name="T14" fmla="*/ 532 w 1065"/>
                <a:gd name="T15" fmla="*/ 164 h 1327"/>
                <a:gd name="T16" fmla="*/ 164 w 1065"/>
                <a:gd name="T17" fmla="*/ 655 h 1327"/>
                <a:gd name="T18" fmla="*/ 532 w 1065"/>
                <a:gd name="T19" fmla="*/ 1139 h 1327"/>
                <a:gd name="T20" fmla="*/ 901 w 1065"/>
                <a:gd name="T21" fmla="*/ 655 h 1327"/>
                <a:gd name="T22" fmla="*/ 532 w 1065"/>
                <a:gd name="T23" fmla="*/ 164 h 1327"/>
                <a:gd name="T24" fmla="*/ 532 w 1065"/>
                <a:gd name="T25" fmla="*/ 164 h 1327"/>
                <a:gd name="T26" fmla="*/ 532 w 1065"/>
                <a:gd name="T27" fmla="*/ 164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5" h="1327">
                  <a:moveTo>
                    <a:pt x="532" y="1327"/>
                  </a:moveTo>
                  <a:cubicBezTo>
                    <a:pt x="491" y="1303"/>
                    <a:pt x="491" y="1303"/>
                    <a:pt x="491" y="1303"/>
                  </a:cubicBezTo>
                  <a:cubicBezTo>
                    <a:pt x="475" y="1294"/>
                    <a:pt x="0" y="1016"/>
                    <a:pt x="0" y="655"/>
                  </a:cubicBezTo>
                  <a:cubicBezTo>
                    <a:pt x="0" y="295"/>
                    <a:pt x="237" y="0"/>
                    <a:pt x="532" y="0"/>
                  </a:cubicBezTo>
                  <a:cubicBezTo>
                    <a:pt x="827" y="0"/>
                    <a:pt x="1065" y="295"/>
                    <a:pt x="1065" y="655"/>
                  </a:cubicBezTo>
                  <a:cubicBezTo>
                    <a:pt x="1065" y="1016"/>
                    <a:pt x="598" y="1294"/>
                    <a:pt x="573" y="1303"/>
                  </a:cubicBezTo>
                  <a:lnTo>
                    <a:pt x="532" y="1327"/>
                  </a:lnTo>
                  <a:close/>
                  <a:moveTo>
                    <a:pt x="532" y="164"/>
                  </a:moveTo>
                  <a:cubicBezTo>
                    <a:pt x="327" y="164"/>
                    <a:pt x="164" y="385"/>
                    <a:pt x="164" y="655"/>
                  </a:cubicBezTo>
                  <a:cubicBezTo>
                    <a:pt x="164" y="852"/>
                    <a:pt x="401" y="1049"/>
                    <a:pt x="532" y="1139"/>
                  </a:cubicBezTo>
                  <a:cubicBezTo>
                    <a:pt x="663" y="1057"/>
                    <a:pt x="901" y="860"/>
                    <a:pt x="901" y="655"/>
                  </a:cubicBezTo>
                  <a:cubicBezTo>
                    <a:pt x="901" y="385"/>
                    <a:pt x="737" y="164"/>
                    <a:pt x="532" y="164"/>
                  </a:cubicBezTo>
                  <a:close/>
                  <a:moveTo>
                    <a:pt x="532" y="164"/>
                  </a:moveTo>
                  <a:cubicBezTo>
                    <a:pt x="532" y="164"/>
                    <a:pt x="532" y="164"/>
                    <a:pt x="532" y="16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Group 19"/>
          <p:cNvGrpSpPr>
            <a:grpSpLocks noChangeAspect="1"/>
          </p:cNvGrpSpPr>
          <p:nvPr/>
        </p:nvGrpSpPr>
        <p:grpSpPr bwMode="auto">
          <a:xfrm>
            <a:off x="9038772" y="2767132"/>
            <a:ext cx="479473" cy="456500"/>
            <a:chOff x="603" y="-921"/>
            <a:chExt cx="6470" cy="6160"/>
          </a:xfrm>
          <a:solidFill>
            <a:schemeClr val="accent1"/>
          </a:solidFill>
        </p:grpSpPr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603" y="-921"/>
              <a:ext cx="6470" cy="6160"/>
            </a:xfrm>
            <a:custGeom>
              <a:avLst/>
              <a:gdLst>
                <a:gd name="T0" fmla="*/ 1220 w 6470"/>
                <a:gd name="T1" fmla="*/ 6160 h 6160"/>
                <a:gd name="T2" fmla="*/ 1608 w 6470"/>
                <a:gd name="T3" fmla="*/ 3932 h 6160"/>
                <a:gd name="T4" fmla="*/ 0 w 6470"/>
                <a:gd name="T5" fmla="*/ 2362 h 6160"/>
                <a:gd name="T6" fmla="*/ 2227 w 6470"/>
                <a:gd name="T7" fmla="*/ 2033 h 6160"/>
                <a:gd name="T8" fmla="*/ 3235 w 6470"/>
                <a:gd name="T9" fmla="*/ 0 h 6160"/>
                <a:gd name="T10" fmla="*/ 4223 w 6470"/>
                <a:gd name="T11" fmla="*/ 2033 h 6160"/>
                <a:gd name="T12" fmla="*/ 6470 w 6470"/>
                <a:gd name="T13" fmla="*/ 2362 h 6160"/>
                <a:gd name="T14" fmla="*/ 4843 w 6470"/>
                <a:gd name="T15" fmla="*/ 3932 h 6160"/>
                <a:gd name="T16" fmla="*/ 5037 w 6470"/>
                <a:gd name="T17" fmla="*/ 5018 h 6160"/>
                <a:gd name="T18" fmla="*/ 4649 w 6470"/>
                <a:gd name="T19" fmla="*/ 5093 h 6160"/>
                <a:gd name="T20" fmla="*/ 4436 w 6470"/>
                <a:gd name="T21" fmla="*/ 3798 h 6160"/>
                <a:gd name="T22" fmla="*/ 5637 w 6470"/>
                <a:gd name="T23" fmla="*/ 2615 h 6160"/>
                <a:gd name="T24" fmla="*/ 3970 w 6470"/>
                <a:gd name="T25" fmla="*/ 2383 h 6160"/>
                <a:gd name="T26" fmla="*/ 3235 w 6470"/>
                <a:gd name="T27" fmla="*/ 872 h 6160"/>
                <a:gd name="T28" fmla="*/ 2480 w 6470"/>
                <a:gd name="T29" fmla="*/ 2383 h 6160"/>
                <a:gd name="T30" fmla="*/ 832 w 6470"/>
                <a:gd name="T31" fmla="*/ 2615 h 6160"/>
                <a:gd name="T32" fmla="*/ 2033 w 6470"/>
                <a:gd name="T33" fmla="*/ 3798 h 6160"/>
                <a:gd name="T34" fmla="*/ 1742 w 6470"/>
                <a:gd name="T35" fmla="*/ 5443 h 6160"/>
                <a:gd name="T36" fmla="*/ 3235 w 6470"/>
                <a:gd name="T37" fmla="*/ 4668 h 6160"/>
                <a:gd name="T38" fmla="*/ 4339 w 6470"/>
                <a:gd name="T39" fmla="*/ 5250 h 6160"/>
                <a:gd name="T40" fmla="*/ 4164 w 6470"/>
                <a:gd name="T41" fmla="*/ 5597 h 6160"/>
                <a:gd name="T42" fmla="*/ 3235 w 6470"/>
                <a:gd name="T43" fmla="*/ 5115 h 6160"/>
                <a:gd name="T44" fmla="*/ 1220 w 6470"/>
                <a:gd name="T45" fmla="*/ 6160 h 6160"/>
                <a:gd name="T46" fmla="*/ 1220 w 6470"/>
                <a:gd name="T47" fmla="*/ 6160 h 6160"/>
                <a:gd name="T48" fmla="*/ 1220 w 6470"/>
                <a:gd name="T49" fmla="*/ 6160 h 6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70" h="6160">
                  <a:moveTo>
                    <a:pt x="1220" y="6160"/>
                  </a:moveTo>
                  <a:lnTo>
                    <a:pt x="1608" y="3932"/>
                  </a:lnTo>
                  <a:lnTo>
                    <a:pt x="0" y="2362"/>
                  </a:lnTo>
                  <a:lnTo>
                    <a:pt x="2227" y="2033"/>
                  </a:lnTo>
                  <a:lnTo>
                    <a:pt x="3235" y="0"/>
                  </a:lnTo>
                  <a:lnTo>
                    <a:pt x="4223" y="2033"/>
                  </a:lnTo>
                  <a:lnTo>
                    <a:pt x="6470" y="2362"/>
                  </a:lnTo>
                  <a:lnTo>
                    <a:pt x="4843" y="3932"/>
                  </a:lnTo>
                  <a:lnTo>
                    <a:pt x="5037" y="5018"/>
                  </a:lnTo>
                  <a:lnTo>
                    <a:pt x="4649" y="5093"/>
                  </a:lnTo>
                  <a:lnTo>
                    <a:pt x="4436" y="3798"/>
                  </a:lnTo>
                  <a:lnTo>
                    <a:pt x="5637" y="2615"/>
                  </a:lnTo>
                  <a:lnTo>
                    <a:pt x="3970" y="2383"/>
                  </a:lnTo>
                  <a:lnTo>
                    <a:pt x="3235" y="872"/>
                  </a:lnTo>
                  <a:lnTo>
                    <a:pt x="2480" y="2383"/>
                  </a:lnTo>
                  <a:lnTo>
                    <a:pt x="832" y="2615"/>
                  </a:lnTo>
                  <a:lnTo>
                    <a:pt x="2033" y="3798"/>
                  </a:lnTo>
                  <a:lnTo>
                    <a:pt x="1742" y="5443"/>
                  </a:lnTo>
                  <a:lnTo>
                    <a:pt x="3235" y="4668"/>
                  </a:lnTo>
                  <a:lnTo>
                    <a:pt x="4339" y="5250"/>
                  </a:lnTo>
                  <a:lnTo>
                    <a:pt x="4164" y="5597"/>
                  </a:lnTo>
                  <a:lnTo>
                    <a:pt x="3235" y="5115"/>
                  </a:lnTo>
                  <a:lnTo>
                    <a:pt x="1220" y="6160"/>
                  </a:lnTo>
                  <a:close/>
                  <a:moveTo>
                    <a:pt x="1220" y="6160"/>
                  </a:moveTo>
                  <a:lnTo>
                    <a:pt x="1220" y="6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603" y="-921"/>
              <a:ext cx="6470" cy="6160"/>
            </a:xfrm>
            <a:custGeom>
              <a:avLst/>
              <a:gdLst>
                <a:gd name="T0" fmla="*/ 1220 w 6470"/>
                <a:gd name="T1" fmla="*/ 6160 h 6160"/>
                <a:gd name="T2" fmla="*/ 1608 w 6470"/>
                <a:gd name="T3" fmla="*/ 3932 h 6160"/>
                <a:gd name="T4" fmla="*/ 0 w 6470"/>
                <a:gd name="T5" fmla="*/ 2362 h 6160"/>
                <a:gd name="T6" fmla="*/ 2227 w 6470"/>
                <a:gd name="T7" fmla="*/ 2033 h 6160"/>
                <a:gd name="T8" fmla="*/ 3235 w 6470"/>
                <a:gd name="T9" fmla="*/ 0 h 6160"/>
                <a:gd name="T10" fmla="*/ 4223 w 6470"/>
                <a:gd name="T11" fmla="*/ 2033 h 6160"/>
                <a:gd name="T12" fmla="*/ 6470 w 6470"/>
                <a:gd name="T13" fmla="*/ 2362 h 6160"/>
                <a:gd name="T14" fmla="*/ 4843 w 6470"/>
                <a:gd name="T15" fmla="*/ 3932 h 6160"/>
                <a:gd name="T16" fmla="*/ 5037 w 6470"/>
                <a:gd name="T17" fmla="*/ 5018 h 6160"/>
                <a:gd name="T18" fmla="*/ 4649 w 6470"/>
                <a:gd name="T19" fmla="*/ 5093 h 6160"/>
                <a:gd name="T20" fmla="*/ 4436 w 6470"/>
                <a:gd name="T21" fmla="*/ 3798 h 6160"/>
                <a:gd name="T22" fmla="*/ 5637 w 6470"/>
                <a:gd name="T23" fmla="*/ 2615 h 6160"/>
                <a:gd name="T24" fmla="*/ 3970 w 6470"/>
                <a:gd name="T25" fmla="*/ 2383 h 6160"/>
                <a:gd name="T26" fmla="*/ 3235 w 6470"/>
                <a:gd name="T27" fmla="*/ 872 h 6160"/>
                <a:gd name="T28" fmla="*/ 2480 w 6470"/>
                <a:gd name="T29" fmla="*/ 2383 h 6160"/>
                <a:gd name="T30" fmla="*/ 832 w 6470"/>
                <a:gd name="T31" fmla="*/ 2615 h 6160"/>
                <a:gd name="T32" fmla="*/ 2033 w 6470"/>
                <a:gd name="T33" fmla="*/ 3798 h 6160"/>
                <a:gd name="T34" fmla="*/ 1742 w 6470"/>
                <a:gd name="T35" fmla="*/ 5443 h 6160"/>
                <a:gd name="T36" fmla="*/ 3235 w 6470"/>
                <a:gd name="T37" fmla="*/ 4668 h 6160"/>
                <a:gd name="T38" fmla="*/ 4339 w 6470"/>
                <a:gd name="T39" fmla="*/ 5250 h 6160"/>
                <a:gd name="T40" fmla="*/ 4164 w 6470"/>
                <a:gd name="T41" fmla="*/ 5597 h 6160"/>
                <a:gd name="T42" fmla="*/ 3235 w 6470"/>
                <a:gd name="T43" fmla="*/ 5115 h 6160"/>
                <a:gd name="T44" fmla="*/ 1220 w 6470"/>
                <a:gd name="T45" fmla="*/ 6160 h 6160"/>
                <a:gd name="T46" fmla="*/ 1220 w 6470"/>
                <a:gd name="T47" fmla="*/ 6160 h 6160"/>
                <a:gd name="T48" fmla="*/ 1220 w 6470"/>
                <a:gd name="T49" fmla="*/ 6160 h 6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70" h="6160">
                  <a:moveTo>
                    <a:pt x="1220" y="6160"/>
                  </a:moveTo>
                  <a:lnTo>
                    <a:pt x="1608" y="3932"/>
                  </a:lnTo>
                  <a:lnTo>
                    <a:pt x="0" y="2362"/>
                  </a:lnTo>
                  <a:lnTo>
                    <a:pt x="2227" y="2033"/>
                  </a:lnTo>
                  <a:lnTo>
                    <a:pt x="3235" y="0"/>
                  </a:lnTo>
                  <a:lnTo>
                    <a:pt x="4223" y="2033"/>
                  </a:lnTo>
                  <a:lnTo>
                    <a:pt x="6470" y="2362"/>
                  </a:lnTo>
                  <a:lnTo>
                    <a:pt x="4843" y="3932"/>
                  </a:lnTo>
                  <a:lnTo>
                    <a:pt x="5037" y="5018"/>
                  </a:lnTo>
                  <a:lnTo>
                    <a:pt x="4649" y="5093"/>
                  </a:lnTo>
                  <a:lnTo>
                    <a:pt x="4436" y="3798"/>
                  </a:lnTo>
                  <a:lnTo>
                    <a:pt x="5637" y="2615"/>
                  </a:lnTo>
                  <a:lnTo>
                    <a:pt x="3970" y="2383"/>
                  </a:lnTo>
                  <a:lnTo>
                    <a:pt x="3235" y="872"/>
                  </a:lnTo>
                  <a:lnTo>
                    <a:pt x="2480" y="2383"/>
                  </a:lnTo>
                  <a:lnTo>
                    <a:pt x="832" y="2615"/>
                  </a:lnTo>
                  <a:lnTo>
                    <a:pt x="2033" y="3798"/>
                  </a:lnTo>
                  <a:lnTo>
                    <a:pt x="1742" y="5443"/>
                  </a:lnTo>
                  <a:lnTo>
                    <a:pt x="3235" y="4668"/>
                  </a:lnTo>
                  <a:lnTo>
                    <a:pt x="4339" y="5250"/>
                  </a:lnTo>
                  <a:lnTo>
                    <a:pt x="4164" y="5597"/>
                  </a:lnTo>
                  <a:lnTo>
                    <a:pt x="3235" y="5115"/>
                  </a:lnTo>
                  <a:lnTo>
                    <a:pt x="1220" y="6160"/>
                  </a:lnTo>
                  <a:moveTo>
                    <a:pt x="1220" y="6160"/>
                  </a:moveTo>
                  <a:lnTo>
                    <a:pt x="1220" y="616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251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7.40741E-7 L -0.31875 7.40741E-7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9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L 3.54167E-6 0.12523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-3.125E-6 -0.13588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8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2.08333E-7 0.12523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7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2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7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2" grpId="0"/>
      <p:bldP spid="2" grpId="1"/>
      <p:bldP spid="5" grpId="0"/>
      <p:bldP spid="5" grpId="1"/>
      <p:bldP spid="7" grpId="0"/>
      <p:bldP spid="9" grpId="0"/>
      <p:bldP spid="9" grpId="1"/>
      <p:bldP spid="11" grpId="0"/>
      <p:bldP spid="13" grpId="0"/>
      <p:bldP spid="13" grpId="1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2286000"/>
            <a:ext cx="11070545" cy="34417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86000"/>
            <a:ext cx="1128373" cy="3438201"/>
          </a:xfrm>
          <a:custGeom>
            <a:avLst/>
            <a:gdLst>
              <a:gd name="connsiteX0" fmla="*/ 0 w 1121455"/>
              <a:gd name="connsiteY0" fmla="*/ 0 h 3441700"/>
              <a:gd name="connsiteX1" fmla="*/ 1121455 w 1121455"/>
              <a:gd name="connsiteY1" fmla="*/ 0 h 3441700"/>
              <a:gd name="connsiteX2" fmla="*/ 1121455 w 1121455"/>
              <a:gd name="connsiteY2" fmla="*/ 3441700 h 3441700"/>
              <a:gd name="connsiteX3" fmla="*/ 0 w 1121455"/>
              <a:gd name="connsiteY3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455" h="3441700">
                <a:moveTo>
                  <a:pt x="0" y="0"/>
                </a:moveTo>
                <a:lnTo>
                  <a:pt x="1121455" y="0"/>
                </a:lnTo>
                <a:lnTo>
                  <a:pt x="1121455" y="3441700"/>
                </a:lnTo>
                <a:lnTo>
                  <a:pt x="0" y="34417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/>
        </p:nvGrpSpPr>
        <p:grpSpPr>
          <a:xfrm>
            <a:off x="2231345" y="2286000"/>
            <a:ext cx="1121455" cy="3441700"/>
            <a:chOff x="1088345" y="2286000"/>
            <a:chExt cx="1121455" cy="3441700"/>
          </a:xfrm>
        </p:grpSpPr>
        <p:sp>
          <p:nvSpPr>
            <p:cNvPr id="4" name="矩形 3"/>
            <p:cNvSpPr/>
            <p:nvPr/>
          </p:nvSpPr>
          <p:spPr>
            <a:xfrm>
              <a:off x="10883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2700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558745" y="2286000"/>
            <a:ext cx="1121455" cy="3441700"/>
            <a:chOff x="4415745" y="2286000"/>
            <a:chExt cx="1121455" cy="3441700"/>
          </a:xfrm>
        </p:grpSpPr>
        <p:sp>
          <p:nvSpPr>
            <p:cNvPr id="8" name="矩形 7"/>
            <p:cNvSpPr/>
            <p:nvPr/>
          </p:nvSpPr>
          <p:spPr>
            <a:xfrm>
              <a:off x="44157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5974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886145" y="2286000"/>
            <a:ext cx="1121455" cy="3441700"/>
            <a:chOff x="7743145" y="2286000"/>
            <a:chExt cx="1121455" cy="3441700"/>
          </a:xfrm>
        </p:grpSpPr>
        <p:sp>
          <p:nvSpPr>
            <p:cNvPr id="12" name="矩形 11"/>
            <p:cNvSpPr/>
            <p:nvPr/>
          </p:nvSpPr>
          <p:spPr>
            <a:xfrm>
              <a:off x="77431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9248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-1501942" y="416843"/>
            <a:ext cx="6454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AI</a:t>
            </a:r>
            <a:r>
              <a:rPr lang="zh-TW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產業訓練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282940" y="3552916"/>
            <a:ext cx="1524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TW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內容簡述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82940" y="4229688"/>
            <a:ext cx="26700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/>
              <a:t>以企業為主，客製化針對企業的</a:t>
            </a:r>
            <a:r>
              <a:rPr lang="en-US" altLang="zh-TW" sz="1600" dirty="0"/>
              <a:t>AI</a:t>
            </a:r>
            <a:r>
              <a:rPr lang="zh-TW" altLang="en-US" sz="1600" dirty="0"/>
              <a:t>策略和應用需求來設計課程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6103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TW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優點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10340" y="4229688"/>
            <a:ext cx="2670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/>
              <a:t>產業將能透過</a:t>
            </a:r>
            <a:r>
              <a:rPr lang="en-US" altLang="zh-TW" sz="1600" dirty="0"/>
              <a:t>AI</a:t>
            </a:r>
            <a:r>
              <a:rPr lang="zh-TW" altLang="en-US" sz="1600" dirty="0"/>
              <a:t>解決需求，升級產業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9377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TW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缺點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937740" y="4229688"/>
            <a:ext cx="2670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/>
              <a:t>此平台對於青年求職者的幫助不大</a:t>
            </a:r>
          </a:p>
        </p:txBody>
      </p:sp>
      <p:grpSp>
        <p:nvGrpSpPr>
          <p:cNvPr id="19" name="Group 8"/>
          <p:cNvGrpSpPr>
            <a:grpSpLocks noChangeAspect="1"/>
          </p:cNvGrpSpPr>
          <p:nvPr/>
        </p:nvGrpSpPr>
        <p:grpSpPr bwMode="auto">
          <a:xfrm>
            <a:off x="2413000" y="2781008"/>
            <a:ext cx="440106" cy="428748"/>
            <a:chOff x="1245" y="-370"/>
            <a:chExt cx="5192" cy="5058"/>
          </a:xfrm>
          <a:solidFill>
            <a:schemeClr val="accent1"/>
          </a:solidFill>
        </p:grpSpPr>
        <p:sp>
          <p:nvSpPr>
            <p:cNvPr id="20" name="Freeform 9"/>
            <p:cNvSpPr>
              <a:spLocks noEditPoints="1"/>
            </p:cNvSpPr>
            <p:nvPr/>
          </p:nvSpPr>
          <p:spPr bwMode="auto">
            <a:xfrm>
              <a:off x="2913" y="1201"/>
              <a:ext cx="1821" cy="1897"/>
            </a:xfrm>
            <a:custGeom>
              <a:avLst/>
              <a:gdLst>
                <a:gd name="T0" fmla="*/ 401 w 770"/>
                <a:gd name="T1" fmla="*/ 802 h 802"/>
                <a:gd name="T2" fmla="*/ 0 w 770"/>
                <a:gd name="T3" fmla="*/ 401 h 802"/>
                <a:gd name="T4" fmla="*/ 401 w 770"/>
                <a:gd name="T5" fmla="*/ 0 h 802"/>
                <a:gd name="T6" fmla="*/ 770 w 770"/>
                <a:gd name="T7" fmla="*/ 245 h 802"/>
                <a:gd name="T8" fmla="*/ 622 w 770"/>
                <a:gd name="T9" fmla="*/ 311 h 802"/>
                <a:gd name="T10" fmla="*/ 409 w 770"/>
                <a:gd name="T11" fmla="*/ 172 h 802"/>
                <a:gd name="T12" fmla="*/ 172 w 770"/>
                <a:gd name="T13" fmla="*/ 409 h 802"/>
                <a:gd name="T14" fmla="*/ 409 w 770"/>
                <a:gd name="T15" fmla="*/ 647 h 802"/>
                <a:gd name="T16" fmla="*/ 532 w 770"/>
                <a:gd name="T17" fmla="*/ 614 h 802"/>
                <a:gd name="T18" fmla="*/ 614 w 770"/>
                <a:gd name="T19" fmla="*/ 753 h 802"/>
                <a:gd name="T20" fmla="*/ 401 w 770"/>
                <a:gd name="T21" fmla="*/ 802 h 802"/>
                <a:gd name="T22" fmla="*/ 401 w 770"/>
                <a:gd name="T23" fmla="*/ 802 h 802"/>
                <a:gd name="T24" fmla="*/ 401 w 770"/>
                <a:gd name="T25" fmla="*/ 802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0" h="802">
                  <a:moveTo>
                    <a:pt x="401" y="802"/>
                  </a:moveTo>
                  <a:cubicBezTo>
                    <a:pt x="180" y="802"/>
                    <a:pt x="0" y="622"/>
                    <a:pt x="0" y="401"/>
                  </a:cubicBezTo>
                  <a:cubicBezTo>
                    <a:pt x="0" y="180"/>
                    <a:pt x="180" y="0"/>
                    <a:pt x="401" y="0"/>
                  </a:cubicBezTo>
                  <a:cubicBezTo>
                    <a:pt x="565" y="0"/>
                    <a:pt x="704" y="98"/>
                    <a:pt x="770" y="245"/>
                  </a:cubicBezTo>
                  <a:cubicBezTo>
                    <a:pt x="622" y="311"/>
                    <a:pt x="622" y="311"/>
                    <a:pt x="622" y="311"/>
                  </a:cubicBezTo>
                  <a:cubicBezTo>
                    <a:pt x="589" y="221"/>
                    <a:pt x="499" y="172"/>
                    <a:pt x="409" y="172"/>
                  </a:cubicBezTo>
                  <a:cubicBezTo>
                    <a:pt x="278" y="172"/>
                    <a:pt x="172" y="278"/>
                    <a:pt x="172" y="409"/>
                  </a:cubicBezTo>
                  <a:cubicBezTo>
                    <a:pt x="172" y="540"/>
                    <a:pt x="278" y="647"/>
                    <a:pt x="409" y="647"/>
                  </a:cubicBezTo>
                  <a:cubicBezTo>
                    <a:pt x="450" y="647"/>
                    <a:pt x="491" y="639"/>
                    <a:pt x="532" y="614"/>
                  </a:cubicBezTo>
                  <a:cubicBezTo>
                    <a:pt x="614" y="753"/>
                    <a:pt x="614" y="753"/>
                    <a:pt x="614" y="753"/>
                  </a:cubicBezTo>
                  <a:cubicBezTo>
                    <a:pt x="548" y="786"/>
                    <a:pt x="475" y="802"/>
                    <a:pt x="401" y="802"/>
                  </a:cubicBezTo>
                  <a:close/>
                  <a:moveTo>
                    <a:pt x="401" y="802"/>
                  </a:moveTo>
                  <a:cubicBezTo>
                    <a:pt x="401" y="802"/>
                    <a:pt x="401" y="802"/>
                    <a:pt x="401" y="8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0"/>
            <p:cNvSpPr>
              <a:spLocks noEditPoints="1"/>
            </p:cNvSpPr>
            <p:nvPr/>
          </p:nvSpPr>
          <p:spPr bwMode="auto">
            <a:xfrm>
              <a:off x="1245" y="-370"/>
              <a:ext cx="5192" cy="5058"/>
            </a:xfrm>
            <a:custGeom>
              <a:avLst/>
              <a:gdLst>
                <a:gd name="T0" fmla="*/ 1335 w 2195"/>
                <a:gd name="T1" fmla="*/ 2089 h 2138"/>
                <a:gd name="T2" fmla="*/ 893 w 2195"/>
                <a:gd name="T3" fmla="*/ 2089 h 2138"/>
                <a:gd name="T4" fmla="*/ 795 w 2195"/>
                <a:gd name="T5" fmla="*/ 2122 h 2138"/>
                <a:gd name="T6" fmla="*/ 311 w 2195"/>
                <a:gd name="T7" fmla="*/ 1827 h 2138"/>
                <a:gd name="T8" fmla="*/ 328 w 2195"/>
                <a:gd name="T9" fmla="*/ 1516 h 2138"/>
                <a:gd name="T10" fmla="*/ 49 w 2195"/>
                <a:gd name="T11" fmla="*/ 1384 h 2138"/>
                <a:gd name="T12" fmla="*/ 0 w 2195"/>
                <a:gd name="T13" fmla="*/ 1073 h 2138"/>
                <a:gd name="T14" fmla="*/ 49 w 2195"/>
                <a:gd name="T15" fmla="*/ 762 h 2138"/>
                <a:gd name="T16" fmla="*/ 319 w 2195"/>
                <a:gd name="T17" fmla="*/ 623 h 2138"/>
                <a:gd name="T18" fmla="*/ 303 w 2195"/>
                <a:gd name="T19" fmla="*/ 311 h 2138"/>
                <a:gd name="T20" fmla="*/ 786 w 2195"/>
                <a:gd name="T21" fmla="*/ 16 h 2138"/>
                <a:gd name="T22" fmla="*/ 877 w 2195"/>
                <a:gd name="T23" fmla="*/ 49 h 2138"/>
                <a:gd name="T24" fmla="*/ 1319 w 2195"/>
                <a:gd name="T25" fmla="*/ 49 h 2138"/>
                <a:gd name="T26" fmla="*/ 1409 w 2195"/>
                <a:gd name="T27" fmla="*/ 16 h 2138"/>
                <a:gd name="T28" fmla="*/ 1892 w 2195"/>
                <a:gd name="T29" fmla="*/ 311 h 2138"/>
                <a:gd name="T30" fmla="*/ 1876 w 2195"/>
                <a:gd name="T31" fmla="*/ 623 h 2138"/>
                <a:gd name="T32" fmla="*/ 2146 w 2195"/>
                <a:gd name="T33" fmla="*/ 762 h 2138"/>
                <a:gd name="T34" fmla="*/ 2195 w 2195"/>
                <a:gd name="T35" fmla="*/ 1073 h 2138"/>
                <a:gd name="T36" fmla="*/ 2163 w 2195"/>
                <a:gd name="T37" fmla="*/ 1384 h 2138"/>
                <a:gd name="T38" fmla="*/ 1892 w 2195"/>
                <a:gd name="T39" fmla="*/ 1524 h 2138"/>
                <a:gd name="T40" fmla="*/ 1909 w 2195"/>
                <a:gd name="T41" fmla="*/ 1835 h 2138"/>
                <a:gd name="T42" fmla="*/ 1425 w 2195"/>
                <a:gd name="T43" fmla="*/ 2130 h 2138"/>
                <a:gd name="T44" fmla="*/ 508 w 2195"/>
                <a:gd name="T45" fmla="*/ 1786 h 2138"/>
                <a:gd name="T46" fmla="*/ 1114 w 2195"/>
                <a:gd name="T47" fmla="*/ 1810 h 2138"/>
                <a:gd name="T48" fmla="*/ 1720 w 2195"/>
                <a:gd name="T49" fmla="*/ 1786 h 2138"/>
                <a:gd name="T50" fmla="*/ 2040 w 2195"/>
                <a:gd name="T51" fmla="*/ 1237 h 2138"/>
                <a:gd name="T52" fmla="*/ 2040 w 2195"/>
                <a:gd name="T53" fmla="*/ 909 h 2138"/>
                <a:gd name="T54" fmla="*/ 1720 w 2195"/>
                <a:gd name="T55" fmla="*/ 360 h 2138"/>
                <a:gd name="T56" fmla="*/ 1114 w 2195"/>
                <a:gd name="T57" fmla="*/ 336 h 2138"/>
                <a:gd name="T58" fmla="*/ 508 w 2195"/>
                <a:gd name="T59" fmla="*/ 360 h 2138"/>
                <a:gd name="T60" fmla="*/ 188 w 2195"/>
                <a:gd name="T61" fmla="*/ 909 h 2138"/>
                <a:gd name="T62" fmla="*/ 188 w 2195"/>
                <a:gd name="T63" fmla="*/ 1237 h 2138"/>
                <a:gd name="T64" fmla="*/ 508 w 2195"/>
                <a:gd name="T65" fmla="*/ 1786 h 2138"/>
                <a:gd name="T66" fmla="*/ 508 w 2195"/>
                <a:gd name="T67" fmla="*/ 1786 h 2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95" h="2138">
                  <a:moveTo>
                    <a:pt x="1368" y="2138"/>
                  </a:moveTo>
                  <a:cubicBezTo>
                    <a:pt x="1335" y="2089"/>
                    <a:pt x="1335" y="2089"/>
                    <a:pt x="1335" y="2089"/>
                  </a:cubicBezTo>
                  <a:cubicBezTo>
                    <a:pt x="1286" y="2015"/>
                    <a:pt x="1204" y="1974"/>
                    <a:pt x="1114" y="1974"/>
                  </a:cubicBezTo>
                  <a:cubicBezTo>
                    <a:pt x="1024" y="1974"/>
                    <a:pt x="942" y="2015"/>
                    <a:pt x="893" y="2089"/>
                  </a:cubicBezTo>
                  <a:cubicBezTo>
                    <a:pt x="860" y="2138"/>
                    <a:pt x="860" y="2138"/>
                    <a:pt x="860" y="2138"/>
                  </a:cubicBezTo>
                  <a:cubicBezTo>
                    <a:pt x="795" y="2122"/>
                    <a:pt x="795" y="2122"/>
                    <a:pt x="795" y="2122"/>
                  </a:cubicBezTo>
                  <a:cubicBezTo>
                    <a:pt x="631" y="2073"/>
                    <a:pt x="475" y="1982"/>
                    <a:pt x="352" y="1868"/>
                  </a:cubicBezTo>
                  <a:cubicBezTo>
                    <a:pt x="311" y="1827"/>
                    <a:pt x="311" y="1827"/>
                    <a:pt x="311" y="1827"/>
                  </a:cubicBezTo>
                  <a:cubicBezTo>
                    <a:pt x="336" y="1769"/>
                    <a:pt x="336" y="1769"/>
                    <a:pt x="336" y="1769"/>
                  </a:cubicBezTo>
                  <a:cubicBezTo>
                    <a:pt x="377" y="1688"/>
                    <a:pt x="369" y="1597"/>
                    <a:pt x="328" y="1516"/>
                  </a:cubicBezTo>
                  <a:cubicBezTo>
                    <a:pt x="287" y="1442"/>
                    <a:pt x="205" y="1393"/>
                    <a:pt x="115" y="1384"/>
                  </a:cubicBezTo>
                  <a:cubicBezTo>
                    <a:pt x="49" y="1384"/>
                    <a:pt x="49" y="1384"/>
                    <a:pt x="49" y="1384"/>
                  </a:cubicBezTo>
                  <a:cubicBezTo>
                    <a:pt x="33" y="1327"/>
                    <a:pt x="33" y="1327"/>
                    <a:pt x="33" y="1327"/>
                  </a:cubicBezTo>
                  <a:cubicBezTo>
                    <a:pt x="16" y="1245"/>
                    <a:pt x="0" y="1155"/>
                    <a:pt x="0" y="1073"/>
                  </a:cubicBezTo>
                  <a:cubicBezTo>
                    <a:pt x="0" y="991"/>
                    <a:pt x="8" y="901"/>
                    <a:pt x="33" y="819"/>
                  </a:cubicBezTo>
                  <a:cubicBezTo>
                    <a:pt x="49" y="762"/>
                    <a:pt x="49" y="762"/>
                    <a:pt x="49" y="762"/>
                  </a:cubicBezTo>
                  <a:cubicBezTo>
                    <a:pt x="107" y="754"/>
                    <a:pt x="107" y="754"/>
                    <a:pt x="107" y="754"/>
                  </a:cubicBezTo>
                  <a:cubicBezTo>
                    <a:pt x="197" y="745"/>
                    <a:pt x="270" y="696"/>
                    <a:pt x="319" y="623"/>
                  </a:cubicBezTo>
                  <a:cubicBezTo>
                    <a:pt x="360" y="549"/>
                    <a:pt x="369" y="451"/>
                    <a:pt x="328" y="369"/>
                  </a:cubicBezTo>
                  <a:cubicBezTo>
                    <a:pt x="303" y="311"/>
                    <a:pt x="303" y="311"/>
                    <a:pt x="303" y="311"/>
                  </a:cubicBezTo>
                  <a:cubicBezTo>
                    <a:pt x="344" y="270"/>
                    <a:pt x="344" y="270"/>
                    <a:pt x="344" y="270"/>
                  </a:cubicBezTo>
                  <a:cubicBezTo>
                    <a:pt x="467" y="147"/>
                    <a:pt x="623" y="66"/>
                    <a:pt x="786" y="16"/>
                  </a:cubicBezTo>
                  <a:cubicBezTo>
                    <a:pt x="844" y="0"/>
                    <a:pt x="844" y="0"/>
                    <a:pt x="844" y="0"/>
                  </a:cubicBezTo>
                  <a:cubicBezTo>
                    <a:pt x="877" y="49"/>
                    <a:pt x="877" y="49"/>
                    <a:pt x="877" y="49"/>
                  </a:cubicBezTo>
                  <a:cubicBezTo>
                    <a:pt x="926" y="123"/>
                    <a:pt x="1008" y="164"/>
                    <a:pt x="1098" y="164"/>
                  </a:cubicBezTo>
                  <a:cubicBezTo>
                    <a:pt x="1188" y="164"/>
                    <a:pt x="1270" y="123"/>
                    <a:pt x="1319" y="49"/>
                  </a:cubicBezTo>
                  <a:cubicBezTo>
                    <a:pt x="1352" y="0"/>
                    <a:pt x="1352" y="0"/>
                    <a:pt x="1352" y="0"/>
                  </a:cubicBezTo>
                  <a:cubicBezTo>
                    <a:pt x="1409" y="16"/>
                    <a:pt x="1409" y="16"/>
                    <a:pt x="1409" y="16"/>
                  </a:cubicBezTo>
                  <a:cubicBezTo>
                    <a:pt x="1573" y="66"/>
                    <a:pt x="1729" y="156"/>
                    <a:pt x="1851" y="270"/>
                  </a:cubicBezTo>
                  <a:cubicBezTo>
                    <a:pt x="1892" y="311"/>
                    <a:pt x="1892" y="311"/>
                    <a:pt x="1892" y="311"/>
                  </a:cubicBezTo>
                  <a:cubicBezTo>
                    <a:pt x="1868" y="369"/>
                    <a:pt x="1868" y="369"/>
                    <a:pt x="1868" y="369"/>
                  </a:cubicBezTo>
                  <a:cubicBezTo>
                    <a:pt x="1827" y="451"/>
                    <a:pt x="1835" y="541"/>
                    <a:pt x="1876" y="623"/>
                  </a:cubicBezTo>
                  <a:cubicBezTo>
                    <a:pt x="1917" y="696"/>
                    <a:pt x="1999" y="745"/>
                    <a:pt x="2089" y="754"/>
                  </a:cubicBezTo>
                  <a:cubicBezTo>
                    <a:pt x="2146" y="762"/>
                    <a:pt x="2146" y="762"/>
                    <a:pt x="2146" y="762"/>
                  </a:cubicBezTo>
                  <a:cubicBezTo>
                    <a:pt x="2163" y="819"/>
                    <a:pt x="2163" y="819"/>
                    <a:pt x="2163" y="819"/>
                  </a:cubicBezTo>
                  <a:cubicBezTo>
                    <a:pt x="2179" y="901"/>
                    <a:pt x="2195" y="991"/>
                    <a:pt x="2195" y="1073"/>
                  </a:cubicBezTo>
                  <a:cubicBezTo>
                    <a:pt x="2195" y="1155"/>
                    <a:pt x="2187" y="1245"/>
                    <a:pt x="2163" y="1327"/>
                  </a:cubicBezTo>
                  <a:cubicBezTo>
                    <a:pt x="2163" y="1384"/>
                    <a:pt x="2163" y="1384"/>
                    <a:pt x="2163" y="1384"/>
                  </a:cubicBezTo>
                  <a:cubicBezTo>
                    <a:pt x="2105" y="1393"/>
                    <a:pt x="2105" y="1393"/>
                    <a:pt x="2105" y="1393"/>
                  </a:cubicBezTo>
                  <a:cubicBezTo>
                    <a:pt x="2015" y="1401"/>
                    <a:pt x="1942" y="1450"/>
                    <a:pt x="1892" y="1524"/>
                  </a:cubicBezTo>
                  <a:cubicBezTo>
                    <a:pt x="1851" y="1597"/>
                    <a:pt x="1843" y="1696"/>
                    <a:pt x="1884" y="1778"/>
                  </a:cubicBezTo>
                  <a:cubicBezTo>
                    <a:pt x="1909" y="1835"/>
                    <a:pt x="1909" y="1835"/>
                    <a:pt x="1909" y="1835"/>
                  </a:cubicBezTo>
                  <a:cubicBezTo>
                    <a:pt x="1868" y="1876"/>
                    <a:pt x="1868" y="1876"/>
                    <a:pt x="1868" y="1876"/>
                  </a:cubicBezTo>
                  <a:cubicBezTo>
                    <a:pt x="1745" y="1999"/>
                    <a:pt x="1589" y="2081"/>
                    <a:pt x="1425" y="2130"/>
                  </a:cubicBezTo>
                  <a:lnTo>
                    <a:pt x="1368" y="2138"/>
                  </a:lnTo>
                  <a:close/>
                  <a:moveTo>
                    <a:pt x="508" y="1786"/>
                  </a:moveTo>
                  <a:cubicBezTo>
                    <a:pt x="590" y="1860"/>
                    <a:pt x="688" y="1917"/>
                    <a:pt x="795" y="1950"/>
                  </a:cubicBezTo>
                  <a:cubicBezTo>
                    <a:pt x="877" y="1860"/>
                    <a:pt x="991" y="1810"/>
                    <a:pt x="1114" y="1810"/>
                  </a:cubicBezTo>
                  <a:cubicBezTo>
                    <a:pt x="1237" y="1810"/>
                    <a:pt x="1352" y="1860"/>
                    <a:pt x="1434" y="1950"/>
                  </a:cubicBezTo>
                  <a:cubicBezTo>
                    <a:pt x="1540" y="1909"/>
                    <a:pt x="1638" y="1860"/>
                    <a:pt x="1720" y="1786"/>
                  </a:cubicBezTo>
                  <a:cubicBezTo>
                    <a:pt x="1688" y="1671"/>
                    <a:pt x="1696" y="1548"/>
                    <a:pt x="1761" y="1442"/>
                  </a:cubicBezTo>
                  <a:cubicBezTo>
                    <a:pt x="1819" y="1335"/>
                    <a:pt x="1925" y="1262"/>
                    <a:pt x="2040" y="1237"/>
                  </a:cubicBezTo>
                  <a:cubicBezTo>
                    <a:pt x="2048" y="1180"/>
                    <a:pt x="2056" y="1130"/>
                    <a:pt x="2056" y="1073"/>
                  </a:cubicBezTo>
                  <a:cubicBezTo>
                    <a:pt x="2056" y="1016"/>
                    <a:pt x="2048" y="958"/>
                    <a:pt x="2040" y="909"/>
                  </a:cubicBezTo>
                  <a:cubicBezTo>
                    <a:pt x="1925" y="885"/>
                    <a:pt x="1819" y="811"/>
                    <a:pt x="1761" y="705"/>
                  </a:cubicBezTo>
                  <a:cubicBezTo>
                    <a:pt x="1704" y="598"/>
                    <a:pt x="1688" y="475"/>
                    <a:pt x="1720" y="360"/>
                  </a:cubicBezTo>
                  <a:cubicBezTo>
                    <a:pt x="1638" y="287"/>
                    <a:pt x="1540" y="229"/>
                    <a:pt x="1434" y="197"/>
                  </a:cubicBezTo>
                  <a:cubicBezTo>
                    <a:pt x="1352" y="287"/>
                    <a:pt x="1237" y="336"/>
                    <a:pt x="1114" y="336"/>
                  </a:cubicBezTo>
                  <a:cubicBezTo>
                    <a:pt x="991" y="336"/>
                    <a:pt x="877" y="287"/>
                    <a:pt x="795" y="197"/>
                  </a:cubicBezTo>
                  <a:cubicBezTo>
                    <a:pt x="688" y="238"/>
                    <a:pt x="590" y="287"/>
                    <a:pt x="508" y="360"/>
                  </a:cubicBezTo>
                  <a:cubicBezTo>
                    <a:pt x="541" y="475"/>
                    <a:pt x="532" y="598"/>
                    <a:pt x="467" y="705"/>
                  </a:cubicBezTo>
                  <a:cubicBezTo>
                    <a:pt x="410" y="811"/>
                    <a:pt x="303" y="885"/>
                    <a:pt x="188" y="909"/>
                  </a:cubicBezTo>
                  <a:cubicBezTo>
                    <a:pt x="180" y="967"/>
                    <a:pt x="172" y="1016"/>
                    <a:pt x="172" y="1073"/>
                  </a:cubicBezTo>
                  <a:cubicBezTo>
                    <a:pt x="172" y="1130"/>
                    <a:pt x="180" y="1188"/>
                    <a:pt x="188" y="1237"/>
                  </a:cubicBezTo>
                  <a:cubicBezTo>
                    <a:pt x="303" y="1262"/>
                    <a:pt x="410" y="1335"/>
                    <a:pt x="467" y="1442"/>
                  </a:cubicBezTo>
                  <a:cubicBezTo>
                    <a:pt x="524" y="1548"/>
                    <a:pt x="541" y="1671"/>
                    <a:pt x="508" y="1786"/>
                  </a:cubicBezTo>
                  <a:close/>
                  <a:moveTo>
                    <a:pt x="508" y="1786"/>
                  </a:moveTo>
                  <a:cubicBezTo>
                    <a:pt x="508" y="1786"/>
                    <a:pt x="508" y="1786"/>
                    <a:pt x="508" y="17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Group 13"/>
          <p:cNvGrpSpPr>
            <a:grpSpLocks noChangeAspect="1"/>
          </p:cNvGrpSpPr>
          <p:nvPr/>
        </p:nvGrpSpPr>
        <p:grpSpPr bwMode="auto">
          <a:xfrm>
            <a:off x="5740400" y="2768541"/>
            <a:ext cx="404921" cy="453683"/>
            <a:chOff x="1106" y="-899"/>
            <a:chExt cx="5464" cy="6122"/>
          </a:xfrm>
          <a:solidFill>
            <a:schemeClr val="accent1"/>
          </a:solidFill>
        </p:grpSpPr>
        <p:sp>
          <p:nvSpPr>
            <p:cNvPr id="23" name="Freeform 14"/>
            <p:cNvSpPr>
              <a:spLocks noEditPoints="1"/>
            </p:cNvSpPr>
            <p:nvPr/>
          </p:nvSpPr>
          <p:spPr bwMode="auto">
            <a:xfrm>
              <a:off x="1106" y="1116"/>
              <a:ext cx="5464" cy="4107"/>
            </a:xfrm>
            <a:custGeom>
              <a:avLst/>
              <a:gdLst>
                <a:gd name="T0" fmla="*/ 3082 w 5464"/>
                <a:gd name="T1" fmla="*/ 4107 h 4107"/>
                <a:gd name="T2" fmla="*/ 1996 w 5464"/>
                <a:gd name="T3" fmla="*/ 2634 h 4107"/>
                <a:gd name="T4" fmla="*/ 0 w 5464"/>
                <a:gd name="T5" fmla="*/ 3235 h 4107"/>
                <a:gd name="T6" fmla="*/ 0 w 5464"/>
                <a:gd name="T7" fmla="*/ 1007 h 4107"/>
                <a:gd name="T8" fmla="*/ 1258 w 5464"/>
                <a:gd name="T9" fmla="*/ 154 h 4107"/>
                <a:gd name="T10" fmla="*/ 1473 w 5464"/>
                <a:gd name="T11" fmla="*/ 485 h 4107"/>
                <a:gd name="T12" fmla="*/ 387 w 5464"/>
                <a:gd name="T13" fmla="*/ 1220 h 4107"/>
                <a:gd name="T14" fmla="*/ 387 w 5464"/>
                <a:gd name="T15" fmla="*/ 2712 h 4107"/>
                <a:gd name="T16" fmla="*/ 2131 w 5464"/>
                <a:gd name="T17" fmla="*/ 2190 h 4107"/>
                <a:gd name="T18" fmla="*/ 3198 w 5464"/>
                <a:gd name="T19" fmla="*/ 3604 h 4107"/>
                <a:gd name="T20" fmla="*/ 5076 w 5464"/>
                <a:gd name="T21" fmla="*/ 2518 h 4107"/>
                <a:gd name="T22" fmla="*/ 5076 w 5464"/>
                <a:gd name="T23" fmla="*/ 620 h 4107"/>
                <a:gd name="T24" fmla="*/ 3701 w 5464"/>
                <a:gd name="T25" fmla="*/ 1298 h 4107"/>
                <a:gd name="T26" fmla="*/ 3526 w 5464"/>
                <a:gd name="T27" fmla="*/ 948 h 4107"/>
                <a:gd name="T28" fmla="*/ 5464 w 5464"/>
                <a:gd name="T29" fmla="*/ 0 h 4107"/>
                <a:gd name="T30" fmla="*/ 5464 w 5464"/>
                <a:gd name="T31" fmla="*/ 2750 h 4107"/>
                <a:gd name="T32" fmla="*/ 3082 w 5464"/>
                <a:gd name="T33" fmla="*/ 4107 h 4107"/>
                <a:gd name="T34" fmla="*/ 3082 w 5464"/>
                <a:gd name="T35" fmla="*/ 4107 h 4107"/>
                <a:gd name="T36" fmla="*/ 3082 w 5464"/>
                <a:gd name="T37" fmla="*/ 4107 h 4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64" h="4107">
                  <a:moveTo>
                    <a:pt x="3082" y="4107"/>
                  </a:moveTo>
                  <a:lnTo>
                    <a:pt x="1996" y="2634"/>
                  </a:lnTo>
                  <a:lnTo>
                    <a:pt x="0" y="3235"/>
                  </a:lnTo>
                  <a:lnTo>
                    <a:pt x="0" y="1007"/>
                  </a:lnTo>
                  <a:lnTo>
                    <a:pt x="1258" y="154"/>
                  </a:lnTo>
                  <a:lnTo>
                    <a:pt x="1473" y="485"/>
                  </a:lnTo>
                  <a:lnTo>
                    <a:pt x="387" y="1220"/>
                  </a:lnTo>
                  <a:lnTo>
                    <a:pt x="387" y="2712"/>
                  </a:lnTo>
                  <a:lnTo>
                    <a:pt x="2131" y="2190"/>
                  </a:lnTo>
                  <a:lnTo>
                    <a:pt x="3198" y="3604"/>
                  </a:lnTo>
                  <a:lnTo>
                    <a:pt x="5076" y="2518"/>
                  </a:lnTo>
                  <a:lnTo>
                    <a:pt x="5076" y="620"/>
                  </a:lnTo>
                  <a:lnTo>
                    <a:pt x="3701" y="1298"/>
                  </a:lnTo>
                  <a:lnTo>
                    <a:pt x="3526" y="948"/>
                  </a:lnTo>
                  <a:lnTo>
                    <a:pt x="5464" y="0"/>
                  </a:lnTo>
                  <a:lnTo>
                    <a:pt x="5464" y="2750"/>
                  </a:lnTo>
                  <a:lnTo>
                    <a:pt x="3082" y="4107"/>
                  </a:lnTo>
                  <a:close/>
                  <a:moveTo>
                    <a:pt x="3082" y="4107"/>
                  </a:moveTo>
                  <a:lnTo>
                    <a:pt x="3082" y="4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5"/>
            <p:cNvSpPr>
              <a:spLocks noEditPoints="1"/>
            </p:cNvSpPr>
            <p:nvPr/>
          </p:nvSpPr>
          <p:spPr bwMode="auto">
            <a:xfrm>
              <a:off x="1106" y="1116"/>
              <a:ext cx="5464" cy="4107"/>
            </a:xfrm>
            <a:custGeom>
              <a:avLst/>
              <a:gdLst>
                <a:gd name="T0" fmla="*/ 3082 w 5464"/>
                <a:gd name="T1" fmla="*/ 4107 h 4107"/>
                <a:gd name="T2" fmla="*/ 1996 w 5464"/>
                <a:gd name="T3" fmla="*/ 2634 h 4107"/>
                <a:gd name="T4" fmla="*/ 0 w 5464"/>
                <a:gd name="T5" fmla="*/ 3235 h 4107"/>
                <a:gd name="T6" fmla="*/ 0 w 5464"/>
                <a:gd name="T7" fmla="*/ 1007 h 4107"/>
                <a:gd name="T8" fmla="*/ 1258 w 5464"/>
                <a:gd name="T9" fmla="*/ 154 h 4107"/>
                <a:gd name="T10" fmla="*/ 1473 w 5464"/>
                <a:gd name="T11" fmla="*/ 485 h 4107"/>
                <a:gd name="T12" fmla="*/ 387 w 5464"/>
                <a:gd name="T13" fmla="*/ 1220 h 4107"/>
                <a:gd name="T14" fmla="*/ 387 w 5464"/>
                <a:gd name="T15" fmla="*/ 2712 h 4107"/>
                <a:gd name="T16" fmla="*/ 2131 w 5464"/>
                <a:gd name="T17" fmla="*/ 2190 h 4107"/>
                <a:gd name="T18" fmla="*/ 3198 w 5464"/>
                <a:gd name="T19" fmla="*/ 3604 h 4107"/>
                <a:gd name="T20" fmla="*/ 5076 w 5464"/>
                <a:gd name="T21" fmla="*/ 2518 h 4107"/>
                <a:gd name="T22" fmla="*/ 5076 w 5464"/>
                <a:gd name="T23" fmla="*/ 620 h 4107"/>
                <a:gd name="T24" fmla="*/ 3701 w 5464"/>
                <a:gd name="T25" fmla="*/ 1298 h 4107"/>
                <a:gd name="T26" fmla="*/ 3526 w 5464"/>
                <a:gd name="T27" fmla="*/ 948 h 4107"/>
                <a:gd name="T28" fmla="*/ 5464 w 5464"/>
                <a:gd name="T29" fmla="*/ 0 h 4107"/>
                <a:gd name="T30" fmla="*/ 5464 w 5464"/>
                <a:gd name="T31" fmla="*/ 2750 h 4107"/>
                <a:gd name="T32" fmla="*/ 3082 w 5464"/>
                <a:gd name="T33" fmla="*/ 4107 h 4107"/>
                <a:gd name="T34" fmla="*/ 3082 w 5464"/>
                <a:gd name="T35" fmla="*/ 4107 h 4107"/>
                <a:gd name="T36" fmla="*/ 3082 w 5464"/>
                <a:gd name="T37" fmla="*/ 4107 h 4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64" h="4107">
                  <a:moveTo>
                    <a:pt x="3082" y="4107"/>
                  </a:moveTo>
                  <a:lnTo>
                    <a:pt x="1996" y="2634"/>
                  </a:lnTo>
                  <a:lnTo>
                    <a:pt x="0" y="3235"/>
                  </a:lnTo>
                  <a:lnTo>
                    <a:pt x="0" y="1007"/>
                  </a:lnTo>
                  <a:lnTo>
                    <a:pt x="1258" y="154"/>
                  </a:lnTo>
                  <a:lnTo>
                    <a:pt x="1473" y="485"/>
                  </a:lnTo>
                  <a:lnTo>
                    <a:pt x="387" y="1220"/>
                  </a:lnTo>
                  <a:lnTo>
                    <a:pt x="387" y="2712"/>
                  </a:lnTo>
                  <a:lnTo>
                    <a:pt x="2131" y="2190"/>
                  </a:lnTo>
                  <a:lnTo>
                    <a:pt x="3198" y="3604"/>
                  </a:lnTo>
                  <a:lnTo>
                    <a:pt x="5076" y="2518"/>
                  </a:lnTo>
                  <a:lnTo>
                    <a:pt x="5076" y="620"/>
                  </a:lnTo>
                  <a:lnTo>
                    <a:pt x="3701" y="1298"/>
                  </a:lnTo>
                  <a:lnTo>
                    <a:pt x="3526" y="948"/>
                  </a:lnTo>
                  <a:lnTo>
                    <a:pt x="5464" y="0"/>
                  </a:lnTo>
                  <a:lnTo>
                    <a:pt x="5464" y="2750"/>
                  </a:lnTo>
                  <a:lnTo>
                    <a:pt x="3082" y="4107"/>
                  </a:lnTo>
                  <a:moveTo>
                    <a:pt x="3082" y="4107"/>
                  </a:moveTo>
                  <a:lnTo>
                    <a:pt x="3082" y="410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6"/>
            <p:cNvSpPr>
              <a:spLocks noEditPoints="1"/>
            </p:cNvSpPr>
            <p:nvPr/>
          </p:nvSpPr>
          <p:spPr bwMode="auto">
            <a:xfrm>
              <a:off x="2695" y="-899"/>
              <a:ext cx="2519" cy="3138"/>
            </a:xfrm>
            <a:custGeom>
              <a:avLst/>
              <a:gdLst>
                <a:gd name="T0" fmla="*/ 532 w 1065"/>
                <a:gd name="T1" fmla="*/ 1327 h 1327"/>
                <a:gd name="T2" fmla="*/ 491 w 1065"/>
                <a:gd name="T3" fmla="*/ 1303 h 1327"/>
                <a:gd name="T4" fmla="*/ 0 w 1065"/>
                <a:gd name="T5" fmla="*/ 655 h 1327"/>
                <a:gd name="T6" fmla="*/ 532 w 1065"/>
                <a:gd name="T7" fmla="*/ 0 h 1327"/>
                <a:gd name="T8" fmla="*/ 1065 w 1065"/>
                <a:gd name="T9" fmla="*/ 655 h 1327"/>
                <a:gd name="T10" fmla="*/ 573 w 1065"/>
                <a:gd name="T11" fmla="*/ 1303 h 1327"/>
                <a:gd name="T12" fmla="*/ 532 w 1065"/>
                <a:gd name="T13" fmla="*/ 1327 h 1327"/>
                <a:gd name="T14" fmla="*/ 532 w 1065"/>
                <a:gd name="T15" fmla="*/ 164 h 1327"/>
                <a:gd name="T16" fmla="*/ 164 w 1065"/>
                <a:gd name="T17" fmla="*/ 655 h 1327"/>
                <a:gd name="T18" fmla="*/ 532 w 1065"/>
                <a:gd name="T19" fmla="*/ 1139 h 1327"/>
                <a:gd name="T20" fmla="*/ 901 w 1065"/>
                <a:gd name="T21" fmla="*/ 655 h 1327"/>
                <a:gd name="T22" fmla="*/ 532 w 1065"/>
                <a:gd name="T23" fmla="*/ 164 h 1327"/>
                <a:gd name="T24" fmla="*/ 532 w 1065"/>
                <a:gd name="T25" fmla="*/ 164 h 1327"/>
                <a:gd name="T26" fmla="*/ 532 w 1065"/>
                <a:gd name="T27" fmla="*/ 164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5" h="1327">
                  <a:moveTo>
                    <a:pt x="532" y="1327"/>
                  </a:moveTo>
                  <a:cubicBezTo>
                    <a:pt x="491" y="1303"/>
                    <a:pt x="491" y="1303"/>
                    <a:pt x="491" y="1303"/>
                  </a:cubicBezTo>
                  <a:cubicBezTo>
                    <a:pt x="475" y="1294"/>
                    <a:pt x="0" y="1016"/>
                    <a:pt x="0" y="655"/>
                  </a:cubicBezTo>
                  <a:cubicBezTo>
                    <a:pt x="0" y="295"/>
                    <a:pt x="237" y="0"/>
                    <a:pt x="532" y="0"/>
                  </a:cubicBezTo>
                  <a:cubicBezTo>
                    <a:pt x="827" y="0"/>
                    <a:pt x="1065" y="295"/>
                    <a:pt x="1065" y="655"/>
                  </a:cubicBezTo>
                  <a:cubicBezTo>
                    <a:pt x="1065" y="1016"/>
                    <a:pt x="598" y="1294"/>
                    <a:pt x="573" y="1303"/>
                  </a:cubicBezTo>
                  <a:lnTo>
                    <a:pt x="532" y="1327"/>
                  </a:lnTo>
                  <a:close/>
                  <a:moveTo>
                    <a:pt x="532" y="164"/>
                  </a:moveTo>
                  <a:cubicBezTo>
                    <a:pt x="327" y="164"/>
                    <a:pt x="164" y="385"/>
                    <a:pt x="164" y="655"/>
                  </a:cubicBezTo>
                  <a:cubicBezTo>
                    <a:pt x="164" y="852"/>
                    <a:pt x="401" y="1049"/>
                    <a:pt x="532" y="1139"/>
                  </a:cubicBezTo>
                  <a:cubicBezTo>
                    <a:pt x="663" y="1057"/>
                    <a:pt x="901" y="860"/>
                    <a:pt x="901" y="655"/>
                  </a:cubicBezTo>
                  <a:cubicBezTo>
                    <a:pt x="901" y="385"/>
                    <a:pt x="737" y="164"/>
                    <a:pt x="532" y="164"/>
                  </a:cubicBezTo>
                  <a:close/>
                  <a:moveTo>
                    <a:pt x="532" y="164"/>
                  </a:moveTo>
                  <a:cubicBezTo>
                    <a:pt x="532" y="164"/>
                    <a:pt x="532" y="164"/>
                    <a:pt x="532" y="16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Group 19"/>
          <p:cNvGrpSpPr>
            <a:grpSpLocks noChangeAspect="1"/>
          </p:cNvGrpSpPr>
          <p:nvPr/>
        </p:nvGrpSpPr>
        <p:grpSpPr bwMode="auto">
          <a:xfrm>
            <a:off x="9038772" y="2767132"/>
            <a:ext cx="479473" cy="456500"/>
            <a:chOff x="603" y="-921"/>
            <a:chExt cx="6470" cy="6160"/>
          </a:xfrm>
          <a:solidFill>
            <a:schemeClr val="accent1"/>
          </a:solidFill>
        </p:grpSpPr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603" y="-921"/>
              <a:ext cx="6470" cy="6160"/>
            </a:xfrm>
            <a:custGeom>
              <a:avLst/>
              <a:gdLst>
                <a:gd name="T0" fmla="*/ 1220 w 6470"/>
                <a:gd name="T1" fmla="*/ 6160 h 6160"/>
                <a:gd name="T2" fmla="*/ 1608 w 6470"/>
                <a:gd name="T3" fmla="*/ 3932 h 6160"/>
                <a:gd name="T4" fmla="*/ 0 w 6470"/>
                <a:gd name="T5" fmla="*/ 2362 h 6160"/>
                <a:gd name="T6" fmla="*/ 2227 w 6470"/>
                <a:gd name="T7" fmla="*/ 2033 h 6160"/>
                <a:gd name="T8" fmla="*/ 3235 w 6470"/>
                <a:gd name="T9" fmla="*/ 0 h 6160"/>
                <a:gd name="T10" fmla="*/ 4223 w 6470"/>
                <a:gd name="T11" fmla="*/ 2033 h 6160"/>
                <a:gd name="T12" fmla="*/ 6470 w 6470"/>
                <a:gd name="T13" fmla="*/ 2362 h 6160"/>
                <a:gd name="T14" fmla="*/ 4843 w 6470"/>
                <a:gd name="T15" fmla="*/ 3932 h 6160"/>
                <a:gd name="T16" fmla="*/ 5037 w 6470"/>
                <a:gd name="T17" fmla="*/ 5018 h 6160"/>
                <a:gd name="T18" fmla="*/ 4649 w 6470"/>
                <a:gd name="T19" fmla="*/ 5093 h 6160"/>
                <a:gd name="T20" fmla="*/ 4436 w 6470"/>
                <a:gd name="T21" fmla="*/ 3798 h 6160"/>
                <a:gd name="T22" fmla="*/ 5637 w 6470"/>
                <a:gd name="T23" fmla="*/ 2615 h 6160"/>
                <a:gd name="T24" fmla="*/ 3970 w 6470"/>
                <a:gd name="T25" fmla="*/ 2383 h 6160"/>
                <a:gd name="T26" fmla="*/ 3235 w 6470"/>
                <a:gd name="T27" fmla="*/ 872 h 6160"/>
                <a:gd name="T28" fmla="*/ 2480 w 6470"/>
                <a:gd name="T29" fmla="*/ 2383 h 6160"/>
                <a:gd name="T30" fmla="*/ 832 w 6470"/>
                <a:gd name="T31" fmla="*/ 2615 h 6160"/>
                <a:gd name="T32" fmla="*/ 2033 w 6470"/>
                <a:gd name="T33" fmla="*/ 3798 h 6160"/>
                <a:gd name="T34" fmla="*/ 1742 w 6470"/>
                <a:gd name="T35" fmla="*/ 5443 h 6160"/>
                <a:gd name="T36" fmla="*/ 3235 w 6470"/>
                <a:gd name="T37" fmla="*/ 4668 h 6160"/>
                <a:gd name="T38" fmla="*/ 4339 w 6470"/>
                <a:gd name="T39" fmla="*/ 5250 h 6160"/>
                <a:gd name="T40" fmla="*/ 4164 w 6470"/>
                <a:gd name="T41" fmla="*/ 5597 h 6160"/>
                <a:gd name="T42" fmla="*/ 3235 w 6470"/>
                <a:gd name="T43" fmla="*/ 5115 h 6160"/>
                <a:gd name="T44" fmla="*/ 1220 w 6470"/>
                <a:gd name="T45" fmla="*/ 6160 h 6160"/>
                <a:gd name="T46" fmla="*/ 1220 w 6470"/>
                <a:gd name="T47" fmla="*/ 6160 h 6160"/>
                <a:gd name="T48" fmla="*/ 1220 w 6470"/>
                <a:gd name="T49" fmla="*/ 6160 h 6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70" h="6160">
                  <a:moveTo>
                    <a:pt x="1220" y="6160"/>
                  </a:moveTo>
                  <a:lnTo>
                    <a:pt x="1608" y="3932"/>
                  </a:lnTo>
                  <a:lnTo>
                    <a:pt x="0" y="2362"/>
                  </a:lnTo>
                  <a:lnTo>
                    <a:pt x="2227" y="2033"/>
                  </a:lnTo>
                  <a:lnTo>
                    <a:pt x="3235" y="0"/>
                  </a:lnTo>
                  <a:lnTo>
                    <a:pt x="4223" y="2033"/>
                  </a:lnTo>
                  <a:lnTo>
                    <a:pt x="6470" y="2362"/>
                  </a:lnTo>
                  <a:lnTo>
                    <a:pt x="4843" y="3932"/>
                  </a:lnTo>
                  <a:lnTo>
                    <a:pt x="5037" y="5018"/>
                  </a:lnTo>
                  <a:lnTo>
                    <a:pt x="4649" y="5093"/>
                  </a:lnTo>
                  <a:lnTo>
                    <a:pt x="4436" y="3798"/>
                  </a:lnTo>
                  <a:lnTo>
                    <a:pt x="5637" y="2615"/>
                  </a:lnTo>
                  <a:lnTo>
                    <a:pt x="3970" y="2383"/>
                  </a:lnTo>
                  <a:lnTo>
                    <a:pt x="3235" y="872"/>
                  </a:lnTo>
                  <a:lnTo>
                    <a:pt x="2480" y="2383"/>
                  </a:lnTo>
                  <a:lnTo>
                    <a:pt x="832" y="2615"/>
                  </a:lnTo>
                  <a:lnTo>
                    <a:pt x="2033" y="3798"/>
                  </a:lnTo>
                  <a:lnTo>
                    <a:pt x="1742" y="5443"/>
                  </a:lnTo>
                  <a:lnTo>
                    <a:pt x="3235" y="4668"/>
                  </a:lnTo>
                  <a:lnTo>
                    <a:pt x="4339" y="5250"/>
                  </a:lnTo>
                  <a:lnTo>
                    <a:pt x="4164" y="5597"/>
                  </a:lnTo>
                  <a:lnTo>
                    <a:pt x="3235" y="5115"/>
                  </a:lnTo>
                  <a:lnTo>
                    <a:pt x="1220" y="6160"/>
                  </a:lnTo>
                  <a:close/>
                  <a:moveTo>
                    <a:pt x="1220" y="6160"/>
                  </a:moveTo>
                  <a:lnTo>
                    <a:pt x="1220" y="6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603" y="-921"/>
              <a:ext cx="6470" cy="6160"/>
            </a:xfrm>
            <a:custGeom>
              <a:avLst/>
              <a:gdLst>
                <a:gd name="T0" fmla="*/ 1220 w 6470"/>
                <a:gd name="T1" fmla="*/ 6160 h 6160"/>
                <a:gd name="T2" fmla="*/ 1608 w 6470"/>
                <a:gd name="T3" fmla="*/ 3932 h 6160"/>
                <a:gd name="T4" fmla="*/ 0 w 6470"/>
                <a:gd name="T5" fmla="*/ 2362 h 6160"/>
                <a:gd name="T6" fmla="*/ 2227 w 6470"/>
                <a:gd name="T7" fmla="*/ 2033 h 6160"/>
                <a:gd name="T8" fmla="*/ 3235 w 6470"/>
                <a:gd name="T9" fmla="*/ 0 h 6160"/>
                <a:gd name="T10" fmla="*/ 4223 w 6470"/>
                <a:gd name="T11" fmla="*/ 2033 h 6160"/>
                <a:gd name="T12" fmla="*/ 6470 w 6470"/>
                <a:gd name="T13" fmla="*/ 2362 h 6160"/>
                <a:gd name="T14" fmla="*/ 4843 w 6470"/>
                <a:gd name="T15" fmla="*/ 3932 h 6160"/>
                <a:gd name="T16" fmla="*/ 5037 w 6470"/>
                <a:gd name="T17" fmla="*/ 5018 h 6160"/>
                <a:gd name="T18" fmla="*/ 4649 w 6470"/>
                <a:gd name="T19" fmla="*/ 5093 h 6160"/>
                <a:gd name="T20" fmla="*/ 4436 w 6470"/>
                <a:gd name="T21" fmla="*/ 3798 h 6160"/>
                <a:gd name="T22" fmla="*/ 5637 w 6470"/>
                <a:gd name="T23" fmla="*/ 2615 h 6160"/>
                <a:gd name="T24" fmla="*/ 3970 w 6470"/>
                <a:gd name="T25" fmla="*/ 2383 h 6160"/>
                <a:gd name="T26" fmla="*/ 3235 w 6470"/>
                <a:gd name="T27" fmla="*/ 872 h 6160"/>
                <a:gd name="T28" fmla="*/ 2480 w 6470"/>
                <a:gd name="T29" fmla="*/ 2383 h 6160"/>
                <a:gd name="T30" fmla="*/ 832 w 6470"/>
                <a:gd name="T31" fmla="*/ 2615 h 6160"/>
                <a:gd name="T32" fmla="*/ 2033 w 6470"/>
                <a:gd name="T33" fmla="*/ 3798 h 6160"/>
                <a:gd name="T34" fmla="*/ 1742 w 6470"/>
                <a:gd name="T35" fmla="*/ 5443 h 6160"/>
                <a:gd name="T36" fmla="*/ 3235 w 6470"/>
                <a:gd name="T37" fmla="*/ 4668 h 6160"/>
                <a:gd name="T38" fmla="*/ 4339 w 6470"/>
                <a:gd name="T39" fmla="*/ 5250 h 6160"/>
                <a:gd name="T40" fmla="*/ 4164 w 6470"/>
                <a:gd name="T41" fmla="*/ 5597 h 6160"/>
                <a:gd name="T42" fmla="*/ 3235 w 6470"/>
                <a:gd name="T43" fmla="*/ 5115 h 6160"/>
                <a:gd name="T44" fmla="*/ 1220 w 6470"/>
                <a:gd name="T45" fmla="*/ 6160 h 6160"/>
                <a:gd name="T46" fmla="*/ 1220 w 6470"/>
                <a:gd name="T47" fmla="*/ 6160 h 6160"/>
                <a:gd name="T48" fmla="*/ 1220 w 6470"/>
                <a:gd name="T49" fmla="*/ 6160 h 6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70" h="6160">
                  <a:moveTo>
                    <a:pt x="1220" y="6160"/>
                  </a:moveTo>
                  <a:lnTo>
                    <a:pt x="1608" y="3932"/>
                  </a:lnTo>
                  <a:lnTo>
                    <a:pt x="0" y="2362"/>
                  </a:lnTo>
                  <a:lnTo>
                    <a:pt x="2227" y="2033"/>
                  </a:lnTo>
                  <a:lnTo>
                    <a:pt x="3235" y="0"/>
                  </a:lnTo>
                  <a:lnTo>
                    <a:pt x="4223" y="2033"/>
                  </a:lnTo>
                  <a:lnTo>
                    <a:pt x="6470" y="2362"/>
                  </a:lnTo>
                  <a:lnTo>
                    <a:pt x="4843" y="3932"/>
                  </a:lnTo>
                  <a:lnTo>
                    <a:pt x="5037" y="5018"/>
                  </a:lnTo>
                  <a:lnTo>
                    <a:pt x="4649" y="5093"/>
                  </a:lnTo>
                  <a:lnTo>
                    <a:pt x="4436" y="3798"/>
                  </a:lnTo>
                  <a:lnTo>
                    <a:pt x="5637" y="2615"/>
                  </a:lnTo>
                  <a:lnTo>
                    <a:pt x="3970" y="2383"/>
                  </a:lnTo>
                  <a:lnTo>
                    <a:pt x="3235" y="872"/>
                  </a:lnTo>
                  <a:lnTo>
                    <a:pt x="2480" y="2383"/>
                  </a:lnTo>
                  <a:lnTo>
                    <a:pt x="832" y="2615"/>
                  </a:lnTo>
                  <a:lnTo>
                    <a:pt x="2033" y="3798"/>
                  </a:lnTo>
                  <a:lnTo>
                    <a:pt x="1742" y="5443"/>
                  </a:lnTo>
                  <a:lnTo>
                    <a:pt x="3235" y="4668"/>
                  </a:lnTo>
                  <a:lnTo>
                    <a:pt x="4339" y="5250"/>
                  </a:lnTo>
                  <a:lnTo>
                    <a:pt x="4164" y="5597"/>
                  </a:lnTo>
                  <a:lnTo>
                    <a:pt x="3235" y="5115"/>
                  </a:lnTo>
                  <a:lnTo>
                    <a:pt x="1220" y="6160"/>
                  </a:lnTo>
                  <a:moveTo>
                    <a:pt x="1220" y="6160"/>
                  </a:moveTo>
                  <a:lnTo>
                    <a:pt x="1220" y="616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447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7.40741E-7 L -0.31875 7.40741E-7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9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L 3.54167E-6 0.12523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-3.125E-6 -0.13588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8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2.08333E-7 0.12523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7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2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7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2" grpId="0"/>
      <p:bldP spid="2" grpId="1"/>
      <p:bldP spid="5" grpId="0"/>
      <p:bldP spid="5" grpId="1"/>
      <p:bldP spid="7" grpId="0"/>
      <p:bldP spid="9" grpId="0"/>
      <p:bldP spid="9" grpId="1"/>
      <p:bldP spid="11" grpId="0"/>
      <p:bldP spid="13" grpId="0"/>
      <p:bldP spid="13" grpId="1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2286000"/>
            <a:ext cx="11070545" cy="34417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86000"/>
            <a:ext cx="1128373" cy="3438201"/>
          </a:xfrm>
          <a:custGeom>
            <a:avLst/>
            <a:gdLst>
              <a:gd name="connsiteX0" fmla="*/ 0 w 1121455"/>
              <a:gd name="connsiteY0" fmla="*/ 0 h 3441700"/>
              <a:gd name="connsiteX1" fmla="*/ 1121455 w 1121455"/>
              <a:gd name="connsiteY1" fmla="*/ 0 h 3441700"/>
              <a:gd name="connsiteX2" fmla="*/ 1121455 w 1121455"/>
              <a:gd name="connsiteY2" fmla="*/ 3441700 h 3441700"/>
              <a:gd name="connsiteX3" fmla="*/ 0 w 1121455"/>
              <a:gd name="connsiteY3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455" h="3441700">
                <a:moveTo>
                  <a:pt x="0" y="0"/>
                </a:moveTo>
                <a:lnTo>
                  <a:pt x="1121455" y="0"/>
                </a:lnTo>
                <a:lnTo>
                  <a:pt x="1121455" y="3441700"/>
                </a:lnTo>
                <a:lnTo>
                  <a:pt x="0" y="34417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/>
        </p:nvGrpSpPr>
        <p:grpSpPr>
          <a:xfrm>
            <a:off x="2231345" y="2286000"/>
            <a:ext cx="1121455" cy="3441700"/>
            <a:chOff x="1088345" y="2286000"/>
            <a:chExt cx="1121455" cy="3441700"/>
          </a:xfrm>
        </p:grpSpPr>
        <p:sp>
          <p:nvSpPr>
            <p:cNvPr id="4" name="矩形 3"/>
            <p:cNvSpPr/>
            <p:nvPr/>
          </p:nvSpPr>
          <p:spPr>
            <a:xfrm>
              <a:off x="10883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2700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558745" y="2286000"/>
            <a:ext cx="1121455" cy="3441700"/>
            <a:chOff x="4415745" y="2286000"/>
            <a:chExt cx="1121455" cy="3441700"/>
          </a:xfrm>
        </p:grpSpPr>
        <p:sp>
          <p:nvSpPr>
            <p:cNvPr id="8" name="矩形 7"/>
            <p:cNvSpPr/>
            <p:nvPr/>
          </p:nvSpPr>
          <p:spPr>
            <a:xfrm>
              <a:off x="44157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5974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886145" y="2286000"/>
            <a:ext cx="1121455" cy="3441700"/>
            <a:chOff x="7743145" y="2286000"/>
            <a:chExt cx="1121455" cy="3441700"/>
          </a:xfrm>
        </p:grpSpPr>
        <p:sp>
          <p:nvSpPr>
            <p:cNvPr id="12" name="矩形 11"/>
            <p:cNvSpPr/>
            <p:nvPr/>
          </p:nvSpPr>
          <p:spPr>
            <a:xfrm>
              <a:off x="77431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9248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-1149016" y="373704"/>
            <a:ext cx="6454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AI</a:t>
            </a:r>
            <a:r>
              <a:rPr lang="zh-TW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數位學習平台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282940" y="3552916"/>
            <a:ext cx="1524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TW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內容簡述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82940" y="4229688"/>
            <a:ext cx="26700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/>
              <a:t>一站式窗口，過濾及系統整理目前線上已有的</a:t>
            </a:r>
            <a:r>
              <a:rPr lang="en-US" altLang="zh-TW" sz="1600" dirty="0"/>
              <a:t>AI</a:t>
            </a:r>
            <a:r>
              <a:rPr lang="zh-TW" altLang="en-US" sz="1600" dirty="0"/>
              <a:t>相關學習資源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6103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TW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優點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10340" y="4229688"/>
            <a:ext cx="26700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/>
              <a:t>透過線上學習快速學習到所需訊息，進而促動產業</a:t>
            </a:r>
            <a:r>
              <a:rPr lang="en-US" altLang="zh-TW" sz="1600" dirty="0"/>
              <a:t>AI</a:t>
            </a:r>
            <a:r>
              <a:rPr lang="zh-TW" altLang="en-US" sz="1600" dirty="0"/>
              <a:t>化的發展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9377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TW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缺點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937740" y="4229688"/>
            <a:ext cx="26700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/>
              <a:t>資源多數未經翻譯，推廣有困難，尤其是基礎訓練的部分</a:t>
            </a:r>
          </a:p>
        </p:txBody>
      </p:sp>
      <p:grpSp>
        <p:nvGrpSpPr>
          <p:cNvPr id="19" name="Group 8"/>
          <p:cNvGrpSpPr>
            <a:grpSpLocks noChangeAspect="1"/>
          </p:cNvGrpSpPr>
          <p:nvPr/>
        </p:nvGrpSpPr>
        <p:grpSpPr bwMode="auto">
          <a:xfrm>
            <a:off x="2413000" y="2781008"/>
            <a:ext cx="440106" cy="428748"/>
            <a:chOff x="1245" y="-370"/>
            <a:chExt cx="5192" cy="5058"/>
          </a:xfrm>
          <a:solidFill>
            <a:schemeClr val="accent1"/>
          </a:solidFill>
        </p:grpSpPr>
        <p:sp>
          <p:nvSpPr>
            <p:cNvPr id="20" name="Freeform 9"/>
            <p:cNvSpPr>
              <a:spLocks noEditPoints="1"/>
            </p:cNvSpPr>
            <p:nvPr/>
          </p:nvSpPr>
          <p:spPr bwMode="auto">
            <a:xfrm>
              <a:off x="2913" y="1201"/>
              <a:ext cx="1821" cy="1897"/>
            </a:xfrm>
            <a:custGeom>
              <a:avLst/>
              <a:gdLst>
                <a:gd name="T0" fmla="*/ 401 w 770"/>
                <a:gd name="T1" fmla="*/ 802 h 802"/>
                <a:gd name="T2" fmla="*/ 0 w 770"/>
                <a:gd name="T3" fmla="*/ 401 h 802"/>
                <a:gd name="T4" fmla="*/ 401 w 770"/>
                <a:gd name="T5" fmla="*/ 0 h 802"/>
                <a:gd name="T6" fmla="*/ 770 w 770"/>
                <a:gd name="T7" fmla="*/ 245 h 802"/>
                <a:gd name="T8" fmla="*/ 622 w 770"/>
                <a:gd name="T9" fmla="*/ 311 h 802"/>
                <a:gd name="T10" fmla="*/ 409 w 770"/>
                <a:gd name="T11" fmla="*/ 172 h 802"/>
                <a:gd name="T12" fmla="*/ 172 w 770"/>
                <a:gd name="T13" fmla="*/ 409 h 802"/>
                <a:gd name="T14" fmla="*/ 409 w 770"/>
                <a:gd name="T15" fmla="*/ 647 h 802"/>
                <a:gd name="T16" fmla="*/ 532 w 770"/>
                <a:gd name="T17" fmla="*/ 614 h 802"/>
                <a:gd name="T18" fmla="*/ 614 w 770"/>
                <a:gd name="T19" fmla="*/ 753 h 802"/>
                <a:gd name="T20" fmla="*/ 401 w 770"/>
                <a:gd name="T21" fmla="*/ 802 h 802"/>
                <a:gd name="T22" fmla="*/ 401 w 770"/>
                <a:gd name="T23" fmla="*/ 802 h 802"/>
                <a:gd name="T24" fmla="*/ 401 w 770"/>
                <a:gd name="T25" fmla="*/ 802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0" h="802">
                  <a:moveTo>
                    <a:pt x="401" y="802"/>
                  </a:moveTo>
                  <a:cubicBezTo>
                    <a:pt x="180" y="802"/>
                    <a:pt x="0" y="622"/>
                    <a:pt x="0" y="401"/>
                  </a:cubicBezTo>
                  <a:cubicBezTo>
                    <a:pt x="0" y="180"/>
                    <a:pt x="180" y="0"/>
                    <a:pt x="401" y="0"/>
                  </a:cubicBezTo>
                  <a:cubicBezTo>
                    <a:pt x="565" y="0"/>
                    <a:pt x="704" y="98"/>
                    <a:pt x="770" y="245"/>
                  </a:cubicBezTo>
                  <a:cubicBezTo>
                    <a:pt x="622" y="311"/>
                    <a:pt x="622" y="311"/>
                    <a:pt x="622" y="311"/>
                  </a:cubicBezTo>
                  <a:cubicBezTo>
                    <a:pt x="589" y="221"/>
                    <a:pt x="499" y="172"/>
                    <a:pt x="409" y="172"/>
                  </a:cubicBezTo>
                  <a:cubicBezTo>
                    <a:pt x="278" y="172"/>
                    <a:pt x="172" y="278"/>
                    <a:pt x="172" y="409"/>
                  </a:cubicBezTo>
                  <a:cubicBezTo>
                    <a:pt x="172" y="540"/>
                    <a:pt x="278" y="647"/>
                    <a:pt x="409" y="647"/>
                  </a:cubicBezTo>
                  <a:cubicBezTo>
                    <a:pt x="450" y="647"/>
                    <a:pt x="491" y="639"/>
                    <a:pt x="532" y="614"/>
                  </a:cubicBezTo>
                  <a:cubicBezTo>
                    <a:pt x="614" y="753"/>
                    <a:pt x="614" y="753"/>
                    <a:pt x="614" y="753"/>
                  </a:cubicBezTo>
                  <a:cubicBezTo>
                    <a:pt x="548" y="786"/>
                    <a:pt x="475" y="802"/>
                    <a:pt x="401" y="802"/>
                  </a:cubicBezTo>
                  <a:close/>
                  <a:moveTo>
                    <a:pt x="401" y="802"/>
                  </a:moveTo>
                  <a:cubicBezTo>
                    <a:pt x="401" y="802"/>
                    <a:pt x="401" y="802"/>
                    <a:pt x="401" y="8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0"/>
            <p:cNvSpPr>
              <a:spLocks noEditPoints="1"/>
            </p:cNvSpPr>
            <p:nvPr/>
          </p:nvSpPr>
          <p:spPr bwMode="auto">
            <a:xfrm>
              <a:off x="1245" y="-370"/>
              <a:ext cx="5192" cy="5058"/>
            </a:xfrm>
            <a:custGeom>
              <a:avLst/>
              <a:gdLst>
                <a:gd name="T0" fmla="*/ 1335 w 2195"/>
                <a:gd name="T1" fmla="*/ 2089 h 2138"/>
                <a:gd name="T2" fmla="*/ 893 w 2195"/>
                <a:gd name="T3" fmla="*/ 2089 h 2138"/>
                <a:gd name="T4" fmla="*/ 795 w 2195"/>
                <a:gd name="T5" fmla="*/ 2122 h 2138"/>
                <a:gd name="T6" fmla="*/ 311 w 2195"/>
                <a:gd name="T7" fmla="*/ 1827 h 2138"/>
                <a:gd name="T8" fmla="*/ 328 w 2195"/>
                <a:gd name="T9" fmla="*/ 1516 h 2138"/>
                <a:gd name="T10" fmla="*/ 49 w 2195"/>
                <a:gd name="T11" fmla="*/ 1384 h 2138"/>
                <a:gd name="T12" fmla="*/ 0 w 2195"/>
                <a:gd name="T13" fmla="*/ 1073 h 2138"/>
                <a:gd name="T14" fmla="*/ 49 w 2195"/>
                <a:gd name="T15" fmla="*/ 762 h 2138"/>
                <a:gd name="T16" fmla="*/ 319 w 2195"/>
                <a:gd name="T17" fmla="*/ 623 h 2138"/>
                <a:gd name="T18" fmla="*/ 303 w 2195"/>
                <a:gd name="T19" fmla="*/ 311 h 2138"/>
                <a:gd name="T20" fmla="*/ 786 w 2195"/>
                <a:gd name="T21" fmla="*/ 16 h 2138"/>
                <a:gd name="T22" fmla="*/ 877 w 2195"/>
                <a:gd name="T23" fmla="*/ 49 h 2138"/>
                <a:gd name="T24" fmla="*/ 1319 w 2195"/>
                <a:gd name="T25" fmla="*/ 49 h 2138"/>
                <a:gd name="T26" fmla="*/ 1409 w 2195"/>
                <a:gd name="T27" fmla="*/ 16 h 2138"/>
                <a:gd name="T28" fmla="*/ 1892 w 2195"/>
                <a:gd name="T29" fmla="*/ 311 h 2138"/>
                <a:gd name="T30" fmla="*/ 1876 w 2195"/>
                <a:gd name="T31" fmla="*/ 623 h 2138"/>
                <a:gd name="T32" fmla="*/ 2146 w 2195"/>
                <a:gd name="T33" fmla="*/ 762 h 2138"/>
                <a:gd name="T34" fmla="*/ 2195 w 2195"/>
                <a:gd name="T35" fmla="*/ 1073 h 2138"/>
                <a:gd name="T36" fmla="*/ 2163 w 2195"/>
                <a:gd name="T37" fmla="*/ 1384 h 2138"/>
                <a:gd name="T38" fmla="*/ 1892 w 2195"/>
                <a:gd name="T39" fmla="*/ 1524 h 2138"/>
                <a:gd name="T40" fmla="*/ 1909 w 2195"/>
                <a:gd name="T41" fmla="*/ 1835 h 2138"/>
                <a:gd name="T42" fmla="*/ 1425 w 2195"/>
                <a:gd name="T43" fmla="*/ 2130 h 2138"/>
                <a:gd name="T44" fmla="*/ 508 w 2195"/>
                <a:gd name="T45" fmla="*/ 1786 h 2138"/>
                <a:gd name="T46" fmla="*/ 1114 w 2195"/>
                <a:gd name="T47" fmla="*/ 1810 h 2138"/>
                <a:gd name="T48" fmla="*/ 1720 w 2195"/>
                <a:gd name="T49" fmla="*/ 1786 h 2138"/>
                <a:gd name="T50" fmla="*/ 2040 w 2195"/>
                <a:gd name="T51" fmla="*/ 1237 h 2138"/>
                <a:gd name="T52" fmla="*/ 2040 w 2195"/>
                <a:gd name="T53" fmla="*/ 909 h 2138"/>
                <a:gd name="T54" fmla="*/ 1720 w 2195"/>
                <a:gd name="T55" fmla="*/ 360 h 2138"/>
                <a:gd name="T56" fmla="*/ 1114 w 2195"/>
                <a:gd name="T57" fmla="*/ 336 h 2138"/>
                <a:gd name="T58" fmla="*/ 508 w 2195"/>
                <a:gd name="T59" fmla="*/ 360 h 2138"/>
                <a:gd name="T60" fmla="*/ 188 w 2195"/>
                <a:gd name="T61" fmla="*/ 909 h 2138"/>
                <a:gd name="T62" fmla="*/ 188 w 2195"/>
                <a:gd name="T63" fmla="*/ 1237 h 2138"/>
                <a:gd name="T64" fmla="*/ 508 w 2195"/>
                <a:gd name="T65" fmla="*/ 1786 h 2138"/>
                <a:gd name="T66" fmla="*/ 508 w 2195"/>
                <a:gd name="T67" fmla="*/ 1786 h 2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95" h="2138">
                  <a:moveTo>
                    <a:pt x="1368" y="2138"/>
                  </a:moveTo>
                  <a:cubicBezTo>
                    <a:pt x="1335" y="2089"/>
                    <a:pt x="1335" y="2089"/>
                    <a:pt x="1335" y="2089"/>
                  </a:cubicBezTo>
                  <a:cubicBezTo>
                    <a:pt x="1286" y="2015"/>
                    <a:pt x="1204" y="1974"/>
                    <a:pt x="1114" y="1974"/>
                  </a:cubicBezTo>
                  <a:cubicBezTo>
                    <a:pt x="1024" y="1974"/>
                    <a:pt x="942" y="2015"/>
                    <a:pt x="893" y="2089"/>
                  </a:cubicBezTo>
                  <a:cubicBezTo>
                    <a:pt x="860" y="2138"/>
                    <a:pt x="860" y="2138"/>
                    <a:pt x="860" y="2138"/>
                  </a:cubicBezTo>
                  <a:cubicBezTo>
                    <a:pt x="795" y="2122"/>
                    <a:pt x="795" y="2122"/>
                    <a:pt x="795" y="2122"/>
                  </a:cubicBezTo>
                  <a:cubicBezTo>
                    <a:pt x="631" y="2073"/>
                    <a:pt x="475" y="1982"/>
                    <a:pt x="352" y="1868"/>
                  </a:cubicBezTo>
                  <a:cubicBezTo>
                    <a:pt x="311" y="1827"/>
                    <a:pt x="311" y="1827"/>
                    <a:pt x="311" y="1827"/>
                  </a:cubicBezTo>
                  <a:cubicBezTo>
                    <a:pt x="336" y="1769"/>
                    <a:pt x="336" y="1769"/>
                    <a:pt x="336" y="1769"/>
                  </a:cubicBezTo>
                  <a:cubicBezTo>
                    <a:pt x="377" y="1688"/>
                    <a:pt x="369" y="1597"/>
                    <a:pt x="328" y="1516"/>
                  </a:cubicBezTo>
                  <a:cubicBezTo>
                    <a:pt x="287" y="1442"/>
                    <a:pt x="205" y="1393"/>
                    <a:pt x="115" y="1384"/>
                  </a:cubicBezTo>
                  <a:cubicBezTo>
                    <a:pt x="49" y="1384"/>
                    <a:pt x="49" y="1384"/>
                    <a:pt x="49" y="1384"/>
                  </a:cubicBezTo>
                  <a:cubicBezTo>
                    <a:pt x="33" y="1327"/>
                    <a:pt x="33" y="1327"/>
                    <a:pt x="33" y="1327"/>
                  </a:cubicBezTo>
                  <a:cubicBezTo>
                    <a:pt x="16" y="1245"/>
                    <a:pt x="0" y="1155"/>
                    <a:pt x="0" y="1073"/>
                  </a:cubicBezTo>
                  <a:cubicBezTo>
                    <a:pt x="0" y="991"/>
                    <a:pt x="8" y="901"/>
                    <a:pt x="33" y="819"/>
                  </a:cubicBezTo>
                  <a:cubicBezTo>
                    <a:pt x="49" y="762"/>
                    <a:pt x="49" y="762"/>
                    <a:pt x="49" y="762"/>
                  </a:cubicBezTo>
                  <a:cubicBezTo>
                    <a:pt x="107" y="754"/>
                    <a:pt x="107" y="754"/>
                    <a:pt x="107" y="754"/>
                  </a:cubicBezTo>
                  <a:cubicBezTo>
                    <a:pt x="197" y="745"/>
                    <a:pt x="270" y="696"/>
                    <a:pt x="319" y="623"/>
                  </a:cubicBezTo>
                  <a:cubicBezTo>
                    <a:pt x="360" y="549"/>
                    <a:pt x="369" y="451"/>
                    <a:pt x="328" y="369"/>
                  </a:cubicBezTo>
                  <a:cubicBezTo>
                    <a:pt x="303" y="311"/>
                    <a:pt x="303" y="311"/>
                    <a:pt x="303" y="311"/>
                  </a:cubicBezTo>
                  <a:cubicBezTo>
                    <a:pt x="344" y="270"/>
                    <a:pt x="344" y="270"/>
                    <a:pt x="344" y="270"/>
                  </a:cubicBezTo>
                  <a:cubicBezTo>
                    <a:pt x="467" y="147"/>
                    <a:pt x="623" y="66"/>
                    <a:pt x="786" y="16"/>
                  </a:cubicBezTo>
                  <a:cubicBezTo>
                    <a:pt x="844" y="0"/>
                    <a:pt x="844" y="0"/>
                    <a:pt x="844" y="0"/>
                  </a:cubicBezTo>
                  <a:cubicBezTo>
                    <a:pt x="877" y="49"/>
                    <a:pt x="877" y="49"/>
                    <a:pt x="877" y="49"/>
                  </a:cubicBezTo>
                  <a:cubicBezTo>
                    <a:pt x="926" y="123"/>
                    <a:pt x="1008" y="164"/>
                    <a:pt x="1098" y="164"/>
                  </a:cubicBezTo>
                  <a:cubicBezTo>
                    <a:pt x="1188" y="164"/>
                    <a:pt x="1270" y="123"/>
                    <a:pt x="1319" y="49"/>
                  </a:cubicBezTo>
                  <a:cubicBezTo>
                    <a:pt x="1352" y="0"/>
                    <a:pt x="1352" y="0"/>
                    <a:pt x="1352" y="0"/>
                  </a:cubicBezTo>
                  <a:cubicBezTo>
                    <a:pt x="1409" y="16"/>
                    <a:pt x="1409" y="16"/>
                    <a:pt x="1409" y="16"/>
                  </a:cubicBezTo>
                  <a:cubicBezTo>
                    <a:pt x="1573" y="66"/>
                    <a:pt x="1729" y="156"/>
                    <a:pt x="1851" y="270"/>
                  </a:cubicBezTo>
                  <a:cubicBezTo>
                    <a:pt x="1892" y="311"/>
                    <a:pt x="1892" y="311"/>
                    <a:pt x="1892" y="311"/>
                  </a:cubicBezTo>
                  <a:cubicBezTo>
                    <a:pt x="1868" y="369"/>
                    <a:pt x="1868" y="369"/>
                    <a:pt x="1868" y="369"/>
                  </a:cubicBezTo>
                  <a:cubicBezTo>
                    <a:pt x="1827" y="451"/>
                    <a:pt x="1835" y="541"/>
                    <a:pt x="1876" y="623"/>
                  </a:cubicBezTo>
                  <a:cubicBezTo>
                    <a:pt x="1917" y="696"/>
                    <a:pt x="1999" y="745"/>
                    <a:pt x="2089" y="754"/>
                  </a:cubicBezTo>
                  <a:cubicBezTo>
                    <a:pt x="2146" y="762"/>
                    <a:pt x="2146" y="762"/>
                    <a:pt x="2146" y="762"/>
                  </a:cubicBezTo>
                  <a:cubicBezTo>
                    <a:pt x="2163" y="819"/>
                    <a:pt x="2163" y="819"/>
                    <a:pt x="2163" y="819"/>
                  </a:cubicBezTo>
                  <a:cubicBezTo>
                    <a:pt x="2179" y="901"/>
                    <a:pt x="2195" y="991"/>
                    <a:pt x="2195" y="1073"/>
                  </a:cubicBezTo>
                  <a:cubicBezTo>
                    <a:pt x="2195" y="1155"/>
                    <a:pt x="2187" y="1245"/>
                    <a:pt x="2163" y="1327"/>
                  </a:cubicBezTo>
                  <a:cubicBezTo>
                    <a:pt x="2163" y="1384"/>
                    <a:pt x="2163" y="1384"/>
                    <a:pt x="2163" y="1384"/>
                  </a:cubicBezTo>
                  <a:cubicBezTo>
                    <a:pt x="2105" y="1393"/>
                    <a:pt x="2105" y="1393"/>
                    <a:pt x="2105" y="1393"/>
                  </a:cubicBezTo>
                  <a:cubicBezTo>
                    <a:pt x="2015" y="1401"/>
                    <a:pt x="1942" y="1450"/>
                    <a:pt x="1892" y="1524"/>
                  </a:cubicBezTo>
                  <a:cubicBezTo>
                    <a:pt x="1851" y="1597"/>
                    <a:pt x="1843" y="1696"/>
                    <a:pt x="1884" y="1778"/>
                  </a:cubicBezTo>
                  <a:cubicBezTo>
                    <a:pt x="1909" y="1835"/>
                    <a:pt x="1909" y="1835"/>
                    <a:pt x="1909" y="1835"/>
                  </a:cubicBezTo>
                  <a:cubicBezTo>
                    <a:pt x="1868" y="1876"/>
                    <a:pt x="1868" y="1876"/>
                    <a:pt x="1868" y="1876"/>
                  </a:cubicBezTo>
                  <a:cubicBezTo>
                    <a:pt x="1745" y="1999"/>
                    <a:pt x="1589" y="2081"/>
                    <a:pt x="1425" y="2130"/>
                  </a:cubicBezTo>
                  <a:lnTo>
                    <a:pt x="1368" y="2138"/>
                  </a:lnTo>
                  <a:close/>
                  <a:moveTo>
                    <a:pt x="508" y="1786"/>
                  </a:moveTo>
                  <a:cubicBezTo>
                    <a:pt x="590" y="1860"/>
                    <a:pt x="688" y="1917"/>
                    <a:pt x="795" y="1950"/>
                  </a:cubicBezTo>
                  <a:cubicBezTo>
                    <a:pt x="877" y="1860"/>
                    <a:pt x="991" y="1810"/>
                    <a:pt x="1114" y="1810"/>
                  </a:cubicBezTo>
                  <a:cubicBezTo>
                    <a:pt x="1237" y="1810"/>
                    <a:pt x="1352" y="1860"/>
                    <a:pt x="1434" y="1950"/>
                  </a:cubicBezTo>
                  <a:cubicBezTo>
                    <a:pt x="1540" y="1909"/>
                    <a:pt x="1638" y="1860"/>
                    <a:pt x="1720" y="1786"/>
                  </a:cubicBezTo>
                  <a:cubicBezTo>
                    <a:pt x="1688" y="1671"/>
                    <a:pt x="1696" y="1548"/>
                    <a:pt x="1761" y="1442"/>
                  </a:cubicBezTo>
                  <a:cubicBezTo>
                    <a:pt x="1819" y="1335"/>
                    <a:pt x="1925" y="1262"/>
                    <a:pt x="2040" y="1237"/>
                  </a:cubicBezTo>
                  <a:cubicBezTo>
                    <a:pt x="2048" y="1180"/>
                    <a:pt x="2056" y="1130"/>
                    <a:pt x="2056" y="1073"/>
                  </a:cubicBezTo>
                  <a:cubicBezTo>
                    <a:pt x="2056" y="1016"/>
                    <a:pt x="2048" y="958"/>
                    <a:pt x="2040" y="909"/>
                  </a:cubicBezTo>
                  <a:cubicBezTo>
                    <a:pt x="1925" y="885"/>
                    <a:pt x="1819" y="811"/>
                    <a:pt x="1761" y="705"/>
                  </a:cubicBezTo>
                  <a:cubicBezTo>
                    <a:pt x="1704" y="598"/>
                    <a:pt x="1688" y="475"/>
                    <a:pt x="1720" y="360"/>
                  </a:cubicBezTo>
                  <a:cubicBezTo>
                    <a:pt x="1638" y="287"/>
                    <a:pt x="1540" y="229"/>
                    <a:pt x="1434" y="197"/>
                  </a:cubicBezTo>
                  <a:cubicBezTo>
                    <a:pt x="1352" y="287"/>
                    <a:pt x="1237" y="336"/>
                    <a:pt x="1114" y="336"/>
                  </a:cubicBezTo>
                  <a:cubicBezTo>
                    <a:pt x="991" y="336"/>
                    <a:pt x="877" y="287"/>
                    <a:pt x="795" y="197"/>
                  </a:cubicBezTo>
                  <a:cubicBezTo>
                    <a:pt x="688" y="238"/>
                    <a:pt x="590" y="287"/>
                    <a:pt x="508" y="360"/>
                  </a:cubicBezTo>
                  <a:cubicBezTo>
                    <a:pt x="541" y="475"/>
                    <a:pt x="532" y="598"/>
                    <a:pt x="467" y="705"/>
                  </a:cubicBezTo>
                  <a:cubicBezTo>
                    <a:pt x="410" y="811"/>
                    <a:pt x="303" y="885"/>
                    <a:pt x="188" y="909"/>
                  </a:cubicBezTo>
                  <a:cubicBezTo>
                    <a:pt x="180" y="967"/>
                    <a:pt x="172" y="1016"/>
                    <a:pt x="172" y="1073"/>
                  </a:cubicBezTo>
                  <a:cubicBezTo>
                    <a:pt x="172" y="1130"/>
                    <a:pt x="180" y="1188"/>
                    <a:pt x="188" y="1237"/>
                  </a:cubicBezTo>
                  <a:cubicBezTo>
                    <a:pt x="303" y="1262"/>
                    <a:pt x="410" y="1335"/>
                    <a:pt x="467" y="1442"/>
                  </a:cubicBezTo>
                  <a:cubicBezTo>
                    <a:pt x="524" y="1548"/>
                    <a:pt x="541" y="1671"/>
                    <a:pt x="508" y="1786"/>
                  </a:cubicBezTo>
                  <a:close/>
                  <a:moveTo>
                    <a:pt x="508" y="1786"/>
                  </a:moveTo>
                  <a:cubicBezTo>
                    <a:pt x="508" y="1786"/>
                    <a:pt x="508" y="1786"/>
                    <a:pt x="508" y="17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Group 13"/>
          <p:cNvGrpSpPr>
            <a:grpSpLocks noChangeAspect="1"/>
          </p:cNvGrpSpPr>
          <p:nvPr/>
        </p:nvGrpSpPr>
        <p:grpSpPr bwMode="auto">
          <a:xfrm>
            <a:off x="5740400" y="2768541"/>
            <a:ext cx="404921" cy="453683"/>
            <a:chOff x="1106" y="-899"/>
            <a:chExt cx="5464" cy="6122"/>
          </a:xfrm>
          <a:solidFill>
            <a:schemeClr val="accent1"/>
          </a:solidFill>
        </p:grpSpPr>
        <p:sp>
          <p:nvSpPr>
            <p:cNvPr id="23" name="Freeform 14"/>
            <p:cNvSpPr>
              <a:spLocks noEditPoints="1"/>
            </p:cNvSpPr>
            <p:nvPr/>
          </p:nvSpPr>
          <p:spPr bwMode="auto">
            <a:xfrm>
              <a:off x="1106" y="1116"/>
              <a:ext cx="5464" cy="4107"/>
            </a:xfrm>
            <a:custGeom>
              <a:avLst/>
              <a:gdLst>
                <a:gd name="T0" fmla="*/ 3082 w 5464"/>
                <a:gd name="T1" fmla="*/ 4107 h 4107"/>
                <a:gd name="T2" fmla="*/ 1996 w 5464"/>
                <a:gd name="T3" fmla="*/ 2634 h 4107"/>
                <a:gd name="T4" fmla="*/ 0 w 5464"/>
                <a:gd name="T5" fmla="*/ 3235 h 4107"/>
                <a:gd name="T6" fmla="*/ 0 w 5464"/>
                <a:gd name="T7" fmla="*/ 1007 h 4107"/>
                <a:gd name="T8" fmla="*/ 1258 w 5464"/>
                <a:gd name="T9" fmla="*/ 154 h 4107"/>
                <a:gd name="T10" fmla="*/ 1473 w 5464"/>
                <a:gd name="T11" fmla="*/ 485 h 4107"/>
                <a:gd name="T12" fmla="*/ 387 w 5464"/>
                <a:gd name="T13" fmla="*/ 1220 h 4107"/>
                <a:gd name="T14" fmla="*/ 387 w 5464"/>
                <a:gd name="T15" fmla="*/ 2712 h 4107"/>
                <a:gd name="T16" fmla="*/ 2131 w 5464"/>
                <a:gd name="T17" fmla="*/ 2190 h 4107"/>
                <a:gd name="T18" fmla="*/ 3198 w 5464"/>
                <a:gd name="T19" fmla="*/ 3604 h 4107"/>
                <a:gd name="T20" fmla="*/ 5076 w 5464"/>
                <a:gd name="T21" fmla="*/ 2518 h 4107"/>
                <a:gd name="T22" fmla="*/ 5076 w 5464"/>
                <a:gd name="T23" fmla="*/ 620 h 4107"/>
                <a:gd name="T24" fmla="*/ 3701 w 5464"/>
                <a:gd name="T25" fmla="*/ 1298 h 4107"/>
                <a:gd name="T26" fmla="*/ 3526 w 5464"/>
                <a:gd name="T27" fmla="*/ 948 h 4107"/>
                <a:gd name="T28" fmla="*/ 5464 w 5464"/>
                <a:gd name="T29" fmla="*/ 0 h 4107"/>
                <a:gd name="T30" fmla="*/ 5464 w 5464"/>
                <a:gd name="T31" fmla="*/ 2750 h 4107"/>
                <a:gd name="T32" fmla="*/ 3082 w 5464"/>
                <a:gd name="T33" fmla="*/ 4107 h 4107"/>
                <a:gd name="T34" fmla="*/ 3082 w 5464"/>
                <a:gd name="T35" fmla="*/ 4107 h 4107"/>
                <a:gd name="T36" fmla="*/ 3082 w 5464"/>
                <a:gd name="T37" fmla="*/ 4107 h 4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64" h="4107">
                  <a:moveTo>
                    <a:pt x="3082" y="4107"/>
                  </a:moveTo>
                  <a:lnTo>
                    <a:pt x="1996" y="2634"/>
                  </a:lnTo>
                  <a:lnTo>
                    <a:pt x="0" y="3235"/>
                  </a:lnTo>
                  <a:lnTo>
                    <a:pt x="0" y="1007"/>
                  </a:lnTo>
                  <a:lnTo>
                    <a:pt x="1258" y="154"/>
                  </a:lnTo>
                  <a:lnTo>
                    <a:pt x="1473" y="485"/>
                  </a:lnTo>
                  <a:lnTo>
                    <a:pt x="387" y="1220"/>
                  </a:lnTo>
                  <a:lnTo>
                    <a:pt x="387" y="2712"/>
                  </a:lnTo>
                  <a:lnTo>
                    <a:pt x="2131" y="2190"/>
                  </a:lnTo>
                  <a:lnTo>
                    <a:pt x="3198" y="3604"/>
                  </a:lnTo>
                  <a:lnTo>
                    <a:pt x="5076" y="2518"/>
                  </a:lnTo>
                  <a:lnTo>
                    <a:pt x="5076" y="620"/>
                  </a:lnTo>
                  <a:lnTo>
                    <a:pt x="3701" y="1298"/>
                  </a:lnTo>
                  <a:lnTo>
                    <a:pt x="3526" y="948"/>
                  </a:lnTo>
                  <a:lnTo>
                    <a:pt x="5464" y="0"/>
                  </a:lnTo>
                  <a:lnTo>
                    <a:pt x="5464" y="2750"/>
                  </a:lnTo>
                  <a:lnTo>
                    <a:pt x="3082" y="4107"/>
                  </a:lnTo>
                  <a:close/>
                  <a:moveTo>
                    <a:pt x="3082" y="4107"/>
                  </a:moveTo>
                  <a:lnTo>
                    <a:pt x="3082" y="4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5"/>
            <p:cNvSpPr>
              <a:spLocks noEditPoints="1"/>
            </p:cNvSpPr>
            <p:nvPr/>
          </p:nvSpPr>
          <p:spPr bwMode="auto">
            <a:xfrm>
              <a:off x="1106" y="1116"/>
              <a:ext cx="5464" cy="4107"/>
            </a:xfrm>
            <a:custGeom>
              <a:avLst/>
              <a:gdLst>
                <a:gd name="T0" fmla="*/ 3082 w 5464"/>
                <a:gd name="T1" fmla="*/ 4107 h 4107"/>
                <a:gd name="T2" fmla="*/ 1996 w 5464"/>
                <a:gd name="T3" fmla="*/ 2634 h 4107"/>
                <a:gd name="T4" fmla="*/ 0 w 5464"/>
                <a:gd name="T5" fmla="*/ 3235 h 4107"/>
                <a:gd name="T6" fmla="*/ 0 w 5464"/>
                <a:gd name="T7" fmla="*/ 1007 h 4107"/>
                <a:gd name="T8" fmla="*/ 1258 w 5464"/>
                <a:gd name="T9" fmla="*/ 154 h 4107"/>
                <a:gd name="T10" fmla="*/ 1473 w 5464"/>
                <a:gd name="T11" fmla="*/ 485 h 4107"/>
                <a:gd name="T12" fmla="*/ 387 w 5464"/>
                <a:gd name="T13" fmla="*/ 1220 h 4107"/>
                <a:gd name="T14" fmla="*/ 387 w 5464"/>
                <a:gd name="T15" fmla="*/ 2712 h 4107"/>
                <a:gd name="T16" fmla="*/ 2131 w 5464"/>
                <a:gd name="T17" fmla="*/ 2190 h 4107"/>
                <a:gd name="T18" fmla="*/ 3198 w 5464"/>
                <a:gd name="T19" fmla="*/ 3604 h 4107"/>
                <a:gd name="T20" fmla="*/ 5076 w 5464"/>
                <a:gd name="T21" fmla="*/ 2518 h 4107"/>
                <a:gd name="T22" fmla="*/ 5076 w 5464"/>
                <a:gd name="T23" fmla="*/ 620 h 4107"/>
                <a:gd name="T24" fmla="*/ 3701 w 5464"/>
                <a:gd name="T25" fmla="*/ 1298 h 4107"/>
                <a:gd name="T26" fmla="*/ 3526 w 5464"/>
                <a:gd name="T27" fmla="*/ 948 h 4107"/>
                <a:gd name="T28" fmla="*/ 5464 w 5464"/>
                <a:gd name="T29" fmla="*/ 0 h 4107"/>
                <a:gd name="T30" fmla="*/ 5464 w 5464"/>
                <a:gd name="T31" fmla="*/ 2750 h 4107"/>
                <a:gd name="T32" fmla="*/ 3082 w 5464"/>
                <a:gd name="T33" fmla="*/ 4107 h 4107"/>
                <a:gd name="T34" fmla="*/ 3082 w 5464"/>
                <a:gd name="T35" fmla="*/ 4107 h 4107"/>
                <a:gd name="T36" fmla="*/ 3082 w 5464"/>
                <a:gd name="T37" fmla="*/ 4107 h 4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64" h="4107">
                  <a:moveTo>
                    <a:pt x="3082" y="4107"/>
                  </a:moveTo>
                  <a:lnTo>
                    <a:pt x="1996" y="2634"/>
                  </a:lnTo>
                  <a:lnTo>
                    <a:pt x="0" y="3235"/>
                  </a:lnTo>
                  <a:lnTo>
                    <a:pt x="0" y="1007"/>
                  </a:lnTo>
                  <a:lnTo>
                    <a:pt x="1258" y="154"/>
                  </a:lnTo>
                  <a:lnTo>
                    <a:pt x="1473" y="485"/>
                  </a:lnTo>
                  <a:lnTo>
                    <a:pt x="387" y="1220"/>
                  </a:lnTo>
                  <a:lnTo>
                    <a:pt x="387" y="2712"/>
                  </a:lnTo>
                  <a:lnTo>
                    <a:pt x="2131" y="2190"/>
                  </a:lnTo>
                  <a:lnTo>
                    <a:pt x="3198" y="3604"/>
                  </a:lnTo>
                  <a:lnTo>
                    <a:pt x="5076" y="2518"/>
                  </a:lnTo>
                  <a:lnTo>
                    <a:pt x="5076" y="620"/>
                  </a:lnTo>
                  <a:lnTo>
                    <a:pt x="3701" y="1298"/>
                  </a:lnTo>
                  <a:lnTo>
                    <a:pt x="3526" y="948"/>
                  </a:lnTo>
                  <a:lnTo>
                    <a:pt x="5464" y="0"/>
                  </a:lnTo>
                  <a:lnTo>
                    <a:pt x="5464" y="2750"/>
                  </a:lnTo>
                  <a:lnTo>
                    <a:pt x="3082" y="4107"/>
                  </a:lnTo>
                  <a:moveTo>
                    <a:pt x="3082" y="4107"/>
                  </a:moveTo>
                  <a:lnTo>
                    <a:pt x="3082" y="410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6"/>
            <p:cNvSpPr>
              <a:spLocks noEditPoints="1"/>
            </p:cNvSpPr>
            <p:nvPr/>
          </p:nvSpPr>
          <p:spPr bwMode="auto">
            <a:xfrm>
              <a:off x="2695" y="-899"/>
              <a:ext cx="2519" cy="3138"/>
            </a:xfrm>
            <a:custGeom>
              <a:avLst/>
              <a:gdLst>
                <a:gd name="T0" fmla="*/ 532 w 1065"/>
                <a:gd name="T1" fmla="*/ 1327 h 1327"/>
                <a:gd name="T2" fmla="*/ 491 w 1065"/>
                <a:gd name="T3" fmla="*/ 1303 h 1327"/>
                <a:gd name="T4" fmla="*/ 0 w 1065"/>
                <a:gd name="T5" fmla="*/ 655 h 1327"/>
                <a:gd name="T6" fmla="*/ 532 w 1065"/>
                <a:gd name="T7" fmla="*/ 0 h 1327"/>
                <a:gd name="T8" fmla="*/ 1065 w 1065"/>
                <a:gd name="T9" fmla="*/ 655 h 1327"/>
                <a:gd name="T10" fmla="*/ 573 w 1065"/>
                <a:gd name="T11" fmla="*/ 1303 h 1327"/>
                <a:gd name="T12" fmla="*/ 532 w 1065"/>
                <a:gd name="T13" fmla="*/ 1327 h 1327"/>
                <a:gd name="T14" fmla="*/ 532 w 1065"/>
                <a:gd name="T15" fmla="*/ 164 h 1327"/>
                <a:gd name="T16" fmla="*/ 164 w 1065"/>
                <a:gd name="T17" fmla="*/ 655 h 1327"/>
                <a:gd name="T18" fmla="*/ 532 w 1065"/>
                <a:gd name="T19" fmla="*/ 1139 h 1327"/>
                <a:gd name="T20" fmla="*/ 901 w 1065"/>
                <a:gd name="T21" fmla="*/ 655 h 1327"/>
                <a:gd name="T22" fmla="*/ 532 w 1065"/>
                <a:gd name="T23" fmla="*/ 164 h 1327"/>
                <a:gd name="T24" fmla="*/ 532 w 1065"/>
                <a:gd name="T25" fmla="*/ 164 h 1327"/>
                <a:gd name="T26" fmla="*/ 532 w 1065"/>
                <a:gd name="T27" fmla="*/ 164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5" h="1327">
                  <a:moveTo>
                    <a:pt x="532" y="1327"/>
                  </a:moveTo>
                  <a:cubicBezTo>
                    <a:pt x="491" y="1303"/>
                    <a:pt x="491" y="1303"/>
                    <a:pt x="491" y="1303"/>
                  </a:cubicBezTo>
                  <a:cubicBezTo>
                    <a:pt x="475" y="1294"/>
                    <a:pt x="0" y="1016"/>
                    <a:pt x="0" y="655"/>
                  </a:cubicBezTo>
                  <a:cubicBezTo>
                    <a:pt x="0" y="295"/>
                    <a:pt x="237" y="0"/>
                    <a:pt x="532" y="0"/>
                  </a:cubicBezTo>
                  <a:cubicBezTo>
                    <a:pt x="827" y="0"/>
                    <a:pt x="1065" y="295"/>
                    <a:pt x="1065" y="655"/>
                  </a:cubicBezTo>
                  <a:cubicBezTo>
                    <a:pt x="1065" y="1016"/>
                    <a:pt x="598" y="1294"/>
                    <a:pt x="573" y="1303"/>
                  </a:cubicBezTo>
                  <a:lnTo>
                    <a:pt x="532" y="1327"/>
                  </a:lnTo>
                  <a:close/>
                  <a:moveTo>
                    <a:pt x="532" y="164"/>
                  </a:moveTo>
                  <a:cubicBezTo>
                    <a:pt x="327" y="164"/>
                    <a:pt x="164" y="385"/>
                    <a:pt x="164" y="655"/>
                  </a:cubicBezTo>
                  <a:cubicBezTo>
                    <a:pt x="164" y="852"/>
                    <a:pt x="401" y="1049"/>
                    <a:pt x="532" y="1139"/>
                  </a:cubicBezTo>
                  <a:cubicBezTo>
                    <a:pt x="663" y="1057"/>
                    <a:pt x="901" y="860"/>
                    <a:pt x="901" y="655"/>
                  </a:cubicBezTo>
                  <a:cubicBezTo>
                    <a:pt x="901" y="385"/>
                    <a:pt x="737" y="164"/>
                    <a:pt x="532" y="164"/>
                  </a:cubicBezTo>
                  <a:close/>
                  <a:moveTo>
                    <a:pt x="532" y="164"/>
                  </a:moveTo>
                  <a:cubicBezTo>
                    <a:pt x="532" y="164"/>
                    <a:pt x="532" y="164"/>
                    <a:pt x="532" y="16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Group 19"/>
          <p:cNvGrpSpPr>
            <a:grpSpLocks noChangeAspect="1"/>
          </p:cNvGrpSpPr>
          <p:nvPr/>
        </p:nvGrpSpPr>
        <p:grpSpPr bwMode="auto">
          <a:xfrm>
            <a:off x="9038772" y="2767132"/>
            <a:ext cx="479473" cy="456500"/>
            <a:chOff x="603" y="-921"/>
            <a:chExt cx="6470" cy="6160"/>
          </a:xfrm>
          <a:solidFill>
            <a:schemeClr val="accent1"/>
          </a:solidFill>
        </p:grpSpPr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603" y="-921"/>
              <a:ext cx="6470" cy="6160"/>
            </a:xfrm>
            <a:custGeom>
              <a:avLst/>
              <a:gdLst>
                <a:gd name="T0" fmla="*/ 1220 w 6470"/>
                <a:gd name="T1" fmla="*/ 6160 h 6160"/>
                <a:gd name="T2" fmla="*/ 1608 w 6470"/>
                <a:gd name="T3" fmla="*/ 3932 h 6160"/>
                <a:gd name="T4" fmla="*/ 0 w 6470"/>
                <a:gd name="T5" fmla="*/ 2362 h 6160"/>
                <a:gd name="T6" fmla="*/ 2227 w 6470"/>
                <a:gd name="T7" fmla="*/ 2033 h 6160"/>
                <a:gd name="T8" fmla="*/ 3235 w 6470"/>
                <a:gd name="T9" fmla="*/ 0 h 6160"/>
                <a:gd name="T10" fmla="*/ 4223 w 6470"/>
                <a:gd name="T11" fmla="*/ 2033 h 6160"/>
                <a:gd name="T12" fmla="*/ 6470 w 6470"/>
                <a:gd name="T13" fmla="*/ 2362 h 6160"/>
                <a:gd name="T14" fmla="*/ 4843 w 6470"/>
                <a:gd name="T15" fmla="*/ 3932 h 6160"/>
                <a:gd name="T16" fmla="*/ 5037 w 6470"/>
                <a:gd name="T17" fmla="*/ 5018 h 6160"/>
                <a:gd name="T18" fmla="*/ 4649 w 6470"/>
                <a:gd name="T19" fmla="*/ 5093 h 6160"/>
                <a:gd name="T20" fmla="*/ 4436 w 6470"/>
                <a:gd name="T21" fmla="*/ 3798 h 6160"/>
                <a:gd name="T22" fmla="*/ 5637 w 6470"/>
                <a:gd name="T23" fmla="*/ 2615 h 6160"/>
                <a:gd name="T24" fmla="*/ 3970 w 6470"/>
                <a:gd name="T25" fmla="*/ 2383 h 6160"/>
                <a:gd name="T26" fmla="*/ 3235 w 6470"/>
                <a:gd name="T27" fmla="*/ 872 h 6160"/>
                <a:gd name="T28" fmla="*/ 2480 w 6470"/>
                <a:gd name="T29" fmla="*/ 2383 h 6160"/>
                <a:gd name="T30" fmla="*/ 832 w 6470"/>
                <a:gd name="T31" fmla="*/ 2615 h 6160"/>
                <a:gd name="T32" fmla="*/ 2033 w 6470"/>
                <a:gd name="T33" fmla="*/ 3798 h 6160"/>
                <a:gd name="T34" fmla="*/ 1742 w 6470"/>
                <a:gd name="T35" fmla="*/ 5443 h 6160"/>
                <a:gd name="T36" fmla="*/ 3235 w 6470"/>
                <a:gd name="T37" fmla="*/ 4668 h 6160"/>
                <a:gd name="T38" fmla="*/ 4339 w 6470"/>
                <a:gd name="T39" fmla="*/ 5250 h 6160"/>
                <a:gd name="T40" fmla="*/ 4164 w 6470"/>
                <a:gd name="T41" fmla="*/ 5597 h 6160"/>
                <a:gd name="T42" fmla="*/ 3235 w 6470"/>
                <a:gd name="T43" fmla="*/ 5115 h 6160"/>
                <a:gd name="T44" fmla="*/ 1220 w 6470"/>
                <a:gd name="T45" fmla="*/ 6160 h 6160"/>
                <a:gd name="T46" fmla="*/ 1220 w 6470"/>
                <a:gd name="T47" fmla="*/ 6160 h 6160"/>
                <a:gd name="T48" fmla="*/ 1220 w 6470"/>
                <a:gd name="T49" fmla="*/ 6160 h 6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70" h="6160">
                  <a:moveTo>
                    <a:pt x="1220" y="6160"/>
                  </a:moveTo>
                  <a:lnTo>
                    <a:pt x="1608" y="3932"/>
                  </a:lnTo>
                  <a:lnTo>
                    <a:pt x="0" y="2362"/>
                  </a:lnTo>
                  <a:lnTo>
                    <a:pt x="2227" y="2033"/>
                  </a:lnTo>
                  <a:lnTo>
                    <a:pt x="3235" y="0"/>
                  </a:lnTo>
                  <a:lnTo>
                    <a:pt x="4223" y="2033"/>
                  </a:lnTo>
                  <a:lnTo>
                    <a:pt x="6470" y="2362"/>
                  </a:lnTo>
                  <a:lnTo>
                    <a:pt x="4843" y="3932"/>
                  </a:lnTo>
                  <a:lnTo>
                    <a:pt x="5037" y="5018"/>
                  </a:lnTo>
                  <a:lnTo>
                    <a:pt x="4649" y="5093"/>
                  </a:lnTo>
                  <a:lnTo>
                    <a:pt x="4436" y="3798"/>
                  </a:lnTo>
                  <a:lnTo>
                    <a:pt x="5637" y="2615"/>
                  </a:lnTo>
                  <a:lnTo>
                    <a:pt x="3970" y="2383"/>
                  </a:lnTo>
                  <a:lnTo>
                    <a:pt x="3235" y="872"/>
                  </a:lnTo>
                  <a:lnTo>
                    <a:pt x="2480" y="2383"/>
                  </a:lnTo>
                  <a:lnTo>
                    <a:pt x="832" y="2615"/>
                  </a:lnTo>
                  <a:lnTo>
                    <a:pt x="2033" y="3798"/>
                  </a:lnTo>
                  <a:lnTo>
                    <a:pt x="1742" y="5443"/>
                  </a:lnTo>
                  <a:lnTo>
                    <a:pt x="3235" y="4668"/>
                  </a:lnTo>
                  <a:lnTo>
                    <a:pt x="4339" y="5250"/>
                  </a:lnTo>
                  <a:lnTo>
                    <a:pt x="4164" y="5597"/>
                  </a:lnTo>
                  <a:lnTo>
                    <a:pt x="3235" y="5115"/>
                  </a:lnTo>
                  <a:lnTo>
                    <a:pt x="1220" y="6160"/>
                  </a:lnTo>
                  <a:close/>
                  <a:moveTo>
                    <a:pt x="1220" y="6160"/>
                  </a:moveTo>
                  <a:lnTo>
                    <a:pt x="1220" y="6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603" y="-921"/>
              <a:ext cx="6470" cy="6160"/>
            </a:xfrm>
            <a:custGeom>
              <a:avLst/>
              <a:gdLst>
                <a:gd name="T0" fmla="*/ 1220 w 6470"/>
                <a:gd name="T1" fmla="*/ 6160 h 6160"/>
                <a:gd name="T2" fmla="*/ 1608 w 6470"/>
                <a:gd name="T3" fmla="*/ 3932 h 6160"/>
                <a:gd name="T4" fmla="*/ 0 w 6470"/>
                <a:gd name="T5" fmla="*/ 2362 h 6160"/>
                <a:gd name="T6" fmla="*/ 2227 w 6470"/>
                <a:gd name="T7" fmla="*/ 2033 h 6160"/>
                <a:gd name="T8" fmla="*/ 3235 w 6470"/>
                <a:gd name="T9" fmla="*/ 0 h 6160"/>
                <a:gd name="T10" fmla="*/ 4223 w 6470"/>
                <a:gd name="T11" fmla="*/ 2033 h 6160"/>
                <a:gd name="T12" fmla="*/ 6470 w 6470"/>
                <a:gd name="T13" fmla="*/ 2362 h 6160"/>
                <a:gd name="T14" fmla="*/ 4843 w 6470"/>
                <a:gd name="T15" fmla="*/ 3932 h 6160"/>
                <a:gd name="T16" fmla="*/ 5037 w 6470"/>
                <a:gd name="T17" fmla="*/ 5018 h 6160"/>
                <a:gd name="T18" fmla="*/ 4649 w 6470"/>
                <a:gd name="T19" fmla="*/ 5093 h 6160"/>
                <a:gd name="T20" fmla="*/ 4436 w 6470"/>
                <a:gd name="T21" fmla="*/ 3798 h 6160"/>
                <a:gd name="T22" fmla="*/ 5637 w 6470"/>
                <a:gd name="T23" fmla="*/ 2615 h 6160"/>
                <a:gd name="T24" fmla="*/ 3970 w 6470"/>
                <a:gd name="T25" fmla="*/ 2383 h 6160"/>
                <a:gd name="T26" fmla="*/ 3235 w 6470"/>
                <a:gd name="T27" fmla="*/ 872 h 6160"/>
                <a:gd name="T28" fmla="*/ 2480 w 6470"/>
                <a:gd name="T29" fmla="*/ 2383 h 6160"/>
                <a:gd name="T30" fmla="*/ 832 w 6470"/>
                <a:gd name="T31" fmla="*/ 2615 h 6160"/>
                <a:gd name="T32" fmla="*/ 2033 w 6470"/>
                <a:gd name="T33" fmla="*/ 3798 h 6160"/>
                <a:gd name="T34" fmla="*/ 1742 w 6470"/>
                <a:gd name="T35" fmla="*/ 5443 h 6160"/>
                <a:gd name="T36" fmla="*/ 3235 w 6470"/>
                <a:gd name="T37" fmla="*/ 4668 h 6160"/>
                <a:gd name="T38" fmla="*/ 4339 w 6470"/>
                <a:gd name="T39" fmla="*/ 5250 h 6160"/>
                <a:gd name="T40" fmla="*/ 4164 w 6470"/>
                <a:gd name="T41" fmla="*/ 5597 h 6160"/>
                <a:gd name="T42" fmla="*/ 3235 w 6470"/>
                <a:gd name="T43" fmla="*/ 5115 h 6160"/>
                <a:gd name="T44" fmla="*/ 1220 w 6470"/>
                <a:gd name="T45" fmla="*/ 6160 h 6160"/>
                <a:gd name="T46" fmla="*/ 1220 w 6470"/>
                <a:gd name="T47" fmla="*/ 6160 h 6160"/>
                <a:gd name="T48" fmla="*/ 1220 w 6470"/>
                <a:gd name="T49" fmla="*/ 6160 h 6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70" h="6160">
                  <a:moveTo>
                    <a:pt x="1220" y="6160"/>
                  </a:moveTo>
                  <a:lnTo>
                    <a:pt x="1608" y="3932"/>
                  </a:lnTo>
                  <a:lnTo>
                    <a:pt x="0" y="2362"/>
                  </a:lnTo>
                  <a:lnTo>
                    <a:pt x="2227" y="2033"/>
                  </a:lnTo>
                  <a:lnTo>
                    <a:pt x="3235" y="0"/>
                  </a:lnTo>
                  <a:lnTo>
                    <a:pt x="4223" y="2033"/>
                  </a:lnTo>
                  <a:lnTo>
                    <a:pt x="6470" y="2362"/>
                  </a:lnTo>
                  <a:lnTo>
                    <a:pt x="4843" y="3932"/>
                  </a:lnTo>
                  <a:lnTo>
                    <a:pt x="5037" y="5018"/>
                  </a:lnTo>
                  <a:lnTo>
                    <a:pt x="4649" y="5093"/>
                  </a:lnTo>
                  <a:lnTo>
                    <a:pt x="4436" y="3798"/>
                  </a:lnTo>
                  <a:lnTo>
                    <a:pt x="5637" y="2615"/>
                  </a:lnTo>
                  <a:lnTo>
                    <a:pt x="3970" y="2383"/>
                  </a:lnTo>
                  <a:lnTo>
                    <a:pt x="3235" y="872"/>
                  </a:lnTo>
                  <a:lnTo>
                    <a:pt x="2480" y="2383"/>
                  </a:lnTo>
                  <a:lnTo>
                    <a:pt x="832" y="2615"/>
                  </a:lnTo>
                  <a:lnTo>
                    <a:pt x="2033" y="3798"/>
                  </a:lnTo>
                  <a:lnTo>
                    <a:pt x="1742" y="5443"/>
                  </a:lnTo>
                  <a:lnTo>
                    <a:pt x="3235" y="4668"/>
                  </a:lnTo>
                  <a:lnTo>
                    <a:pt x="4339" y="5250"/>
                  </a:lnTo>
                  <a:lnTo>
                    <a:pt x="4164" y="5597"/>
                  </a:lnTo>
                  <a:lnTo>
                    <a:pt x="3235" y="5115"/>
                  </a:lnTo>
                  <a:lnTo>
                    <a:pt x="1220" y="6160"/>
                  </a:lnTo>
                  <a:moveTo>
                    <a:pt x="1220" y="6160"/>
                  </a:moveTo>
                  <a:lnTo>
                    <a:pt x="1220" y="616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172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7.40741E-7 L -0.31875 7.40741E-7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9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L 3.54167E-6 0.12523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-3.125E-6 -0.13588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8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2.08333E-7 0.12523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7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2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7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2" grpId="0"/>
      <p:bldP spid="2" grpId="1"/>
      <p:bldP spid="5" grpId="0"/>
      <p:bldP spid="5" grpId="1"/>
      <p:bldP spid="7" grpId="0"/>
      <p:bldP spid="9" grpId="0"/>
      <p:bldP spid="9" grpId="1"/>
      <p:bldP spid="11" grpId="0"/>
      <p:bldP spid="13" grpId="0"/>
      <p:bldP spid="13" grpId="1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4395537" y="5710989"/>
            <a:ext cx="7347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/>
              <a:t>結合對於產業實際體驗、網際網路便利、快速吸收、趣味學習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2069432" y="3144252"/>
            <a:ext cx="8053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/>
              <a:t>製作一個適合年輕人的學習平台</a:t>
            </a:r>
          </a:p>
        </p:txBody>
      </p:sp>
    </p:spTree>
    <p:extLst>
      <p:ext uri="{BB962C8B-B14F-4D97-AF65-F5344CB8AC3E}">
        <p14:creationId xmlns:p14="http://schemas.microsoft.com/office/powerpoint/2010/main" val="195739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750221" y="3874339"/>
            <a:ext cx="68429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今天你</a:t>
            </a:r>
            <a:r>
              <a:rPr lang="en-US" altLang="zh-TW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TW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了嗎平台</a:t>
            </a:r>
            <a:endParaRPr lang="zh-CN" altLang="en-US" sz="60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777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5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0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1780674" y="3176337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3600" b="1" dirty="0"/>
              <a:t>讓年輕人們在興趣中學習，在學習中成長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36803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398245" y="373651"/>
            <a:ext cx="2446555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平台構想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360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D9AEFB89-E9CD-415D-96C4-4DA3FF81C3B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55629" y="1576913"/>
            <a:ext cx="10280741" cy="3704174"/>
            <a:chOff x="966000" y="1597981"/>
            <a:chExt cx="10280741" cy="3704174"/>
          </a:xfrm>
        </p:grpSpPr>
        <p:sp>
          <p:nvSpPr>
            <p:cNvPr id="25" name="îŝľîdè">
              <a:extLst>
                <a:ext uri="{FF2B5EF4-FFF2-40B4-BE49-F238E27FC236}">
                  <a16:creationId xmlns:a16="http://schemas.microsoft.com/office/drawing/2014/main" id="{50217584-E5D0-4988-9816-CB3BC4950F72}"/>
                </a:ext>
              </a:extLst>
            </p:cNvPr>
            <p:cNvSpPr/>
            <p:nvPr/>
          </p:nvSpPr>
          <p:spPr bwMode="auto">
            <a:xfrm>
              <a:off x="4232561" y="1597981"/>
              <a:ext cx="3704174" cy="3704174"/>
            </a:xfrm>
            <a:prstGeom prst="ellipse">
              <a:avLst/>
            </a:prstGeom>
            <a:noFill/>
            <a:ln w="76200">
              <a:solidFill>
                <a:schemeClr val="tx2">
                  <a:lumMod val="40000"/>
                  <a:lumOff val="60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íṧliḋé">
              <a:extLst>
                <a:ext uri="{FF2B5EF4-FFF2-40B4-BE49-F238E27FC236}">
                  <a16:creationId xmlns:a16="http://schemas.microsoft.com/office/drawing/2014/main" id="{EF0D34C2-0330-43C6-A89B-539CE0B983BA}"/>
                </a:ext>
              </a:extLst>
            </p:cNvPr>
            <p:cNvSpPr txBox="1"/>
            <p:nvPr/>
          </p:nvSpPr>
          <p:spPr bwMode="auto">
            <a:xfrm>
              <a:off x="4783833" y="2982893"/>
              <a:ext cx="2581084" cy="371513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Autofit/>
            </a:bodyPr>
            <a:lstStyle/>
            <a:p>
              <a:pPr algn="ctr" latinLnBrk="0"/>
              <a:r>
                <a:rPr lang="zh-TW" altLang="en-US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今天你</a:t>
              </a:r>
              <a:r>
                <a:rPr lang="en-US" altLang="zh-TW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AI</a:t>
              </a:r>
              <a:r>
                <a:rPr lang="zh-TW" altLang="en-US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了嗎</a:t>
              </a:r>
              <a:endParaRPr lang="zh-CN" altLang="en-US" sz="36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íṩlidê">
              <a:extLst>
                <a:ext uri="{FF2B5EF4-FFF2-40B4-BE49-F238E27FC236}">
                  <a16:creationId xmlns:a16="http://schemas.microsoft.com/office/drawing/2014/main" id="{8A2CD798-8D74-44F1-A181-789E0D4DDC2C}"/>
                </a:ext>
              </a:extLst>
            </p:cNvPr>
            <p:cNvSpPr txBox="1"/>
            <p:nvPr/>
          </p:nvSpPr>
          <p:spPr bwMode="auto">
            <a:xfrm>
              <a:off x="4688496" y="3614365"/>
              <a:ext cx="2581084" cy="556178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TW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整合平台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6" name="í$ļîḑè">
              <a:extLst>
                <a:ext uri="{FF2B5EF4-FFF2-40B4-BE49-F238E27FC236}">
                  <a16:creationId xmlns:a16="http://schemas.microsoft.com/office/drawing/2014/main" id="{A0E5D158-117F-4A2F-8629-18988CEFCBCD}"/>
                </a:ext>
              </a:extLst>
            </p:cNvPr>
            <p:cNvGrpSpPr/>
            <p:nvPr/>
          </p:nvGrpSpPr>
          <p:grpSpPr>
            <a:xfrm>
              <a:off x="7536158" y="2279686"/>
              <a:ext cx="722560" cy="722560"/>
              <a:chOff x="7229049" y="2279686"/>
              <a:chExt cx="722560" cy="722560"/>
            </a:xfrm>
          </p:grpSpPr>
          <p:sp>
            <p:nvSpPr>
              <p:cNvPr id="65" name="îṩḷiďe">
                <a:extLst>
                  <a:ext uri="{FF2B5EF4-FFF2-40B4-BE49-F238E27FC236}">
                    <a16:creationId xmlns:a16="http://schemas.microsoft.com/office/drawing/2014/main" id="{2AD26581-A14D-42AC-9304-AB7A7B8FDD6F}"/>
                  </a:ext>
                </a:extLst>
              </p:cNvPr>
              <p:cNvSpPr/>
              <p:nvPr/>
            </p:nvSpPr>
            <p:spPr bwMode="auto">
              <a:xfrm>
                <a:off x="7229049" y="2279686"/>
                <a:ext cx="722560" cy="722560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íṩḻïdê">
                <a:extLst>
                  <a:ext uri="{FF2B5EF4-FFF2-40B4-BE49-F238E27FC236}">
                    <a16:creationId xmlns:a16="http://schemas.microsoft.com/office/drawing/2014/main" id="{16376B0B-BA01-440D-B762-8956D71E1B4E}"/>
                  </a:ext>
                </a:extLst>
              </p:cNvPr>
              <p:cNvSpPr/>
              <p:nvPr/>
            </p:nvSpPr>
            <p:spPr bwMode="auto">
              <a:xfrm>
                <a:off x="7264362" y="2314999"/>
                <a:ext cx="651934" cy="651934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ïşļídè">
                <a:extLst>
                  <a:ext uri="{FF2B5EF4-FFF2-40B4-BE49-F238E27FC236}">
                    <a16:creationId xmlns:a16="http://schemas.microsoft.com/office/drawing/2014/main" id="{FA622CC9-6C08-4075-BCEF-DCF8289B4F90}"/>
                  </a:ext>
                </a:extLst>
              </p:cNvPr>
              <p:cNvSpPr/>
              <p:nvPr/>
            </p:nvSpPr>
            <p:spPr bwMode="auto">
              <a:xfrm>
                <a:off x="7336757" y="2402627"/>
                <a:ext cx="493331" cy="493331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8" name="îŝľiḑê">
              <a:extLst>
                <a:ext uri="{FF2B5EF4-FFF2-40B4-BE49-F238E27FC236}">
                  <a16:creationId xmlns:a16="http://schemas.microsoft.com/office/drawing/2014/main" id="{69C5509C-3597-428A-B6AB-7C5EAFB6CFB4}"/>
                </a:ext>
              </a:extLst>
            </p:cNvPr>
            <p:cNvGrpSpPr/>
            <p:nvPr/>
          </p:nvGrpSpPr>
          <p:grpSpPr>
            <a:xfrm>
              <a:off x="3945891" y="2276872"/>
              <a:ext cx="722560" cy="722560"/>
              <a:chOff x="4217683" y="2276872"/>
              <a:chExt cx="722560" cy="722560"/>
            </a:xfrm>
          </p:grpSpPr>
          <p:grpSp>
            <p:nvGrpSpPr>
              <p:cNvPr id="61" name="íşlïḑe">
                <a:extLst>
                  <a:ext uri="{FF2B5EF4-FFF2-40B4-BE49-F238E27FC236}">
                    <a16:creationId xmlns:a16="http://schemas.microsoft.com/office/drawing/2014/main" id="{26CEA3CC-D356-4099-B51E-9BF08AEFA1A1}"/>
                  </a:ext>
                </a:extLst>
              </p:cNvPr>
              <p:cNvGrpSpPr/>
              <p:nvPr/>
            </p:nvGrpSpPr>
            <p:grpSpPr>
              <a:xfrm>
                <a:off x="4217683" y="2276872"/>
                <a:ext cx="722560" cy="722560"/>
                <a:chOff x="4038600" y="1181870"/>
                <a:chExt cx="844550" cy="844550"/>
              </a:xfrm>
            </p:grpSpPr>
            <p:sp>
              <p:nvSpPr>
                <p:cNvPr id="63" name="iśļïde">
                  <a:extLst>
                    <a:ext uri="{FF2B5EF4-FFF2-40B4-BE49-F238E27FC236}">
                      <a16:creationId xmlns:a16="http://schemas.microsoft.com/office/drawing/2014/main" id="{27DBDF37-5A0C-4FD7-B724-14D9FC6D2A12}"/>
                    </a:ext>
                  </a:extLst>
                </p:cNvPr>
                <p:cNvSpPr/>
                <p:nvPr/>
              </p:nvSpPr>
              <p:spPr bwMode="auto">
                <a:xfrm>
                  <a:off x="4038600" y="1181870"/>
                  <a:ext cx="844550" cy="844550"/>
                </a:xfrm>
                <a:prstGeom prst="ellipse">
                  <a:avLst/>
                </a:prstGeom>
                <a:solidFill>
                  <a:schemeClr val="accent2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" name="îşlidê">
                  <a:extLst>
                    <a:ext uri="{FF2B5EF4-FFF2-40B4-BE49-F238E27FC236}">
                      <a16:creationId xmlns:a16="http://schemas.microsoft.com/office/drawing/2014/main" id="{211CB84C-B644-491F-B274-64CE66762C20}"/>
                    </a:ext>
                  </a:extLst>
                </p:cNvPr>
                <p:cNvSpPr/>
                <p:nvPr/>
              </p:nvSpPr>
              <p:spPr bwMode="auto">
                <a:xfrm>
                  <a:off x="4079875" y="1223145"/>
                  <a:ext cx="762000" cy="762000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2" name="ïşlïďe">
                <a:extLst>
                  <a:ext uri="{FF2B5EF4-FFF2-40B4-BE49-F238E27FC236}">
                    <a16:creationId xmlns:a16="http://schemas.microsoft.com/office/drawing/2014/main" id="{43A46088-29EB-4301-88AB-D63628F17C43}"/>
                  </a:ext>
                </a:extLst>
              </p:cNvPr>
              <p:cNvSpPr/>
              <p:nvPr/>
            </p:nvSpPr>
            <p:spPr bwMode="auto">
              <a:xfrm>
                <a:off x="4332298" y="2391487"/>
                <a:ext cx="493331" cy="493331"/>
              </a:xfrm>
              <a:custGeom>
                <a:avLst/>
                <a:gdLst>
                  <a:gd name="T0" fmla="*/ 130 w 236"/>
                  <a:gd name="T1" fmla="*/ 1 h 236"/>
                  <a:gd name="T2" fmla="*/ 118 w 236"/>
                  <a:gd name="T3" fmla="*/ 0 h 236"/>
                  <a:gd name="T4" fmla="*/ 30 w 236"/>
                  <a:gd name="T5" fmla="*/ 40 h 236"/>
                  <a:gd name="T6" fmla="*/ 68 w 236"/>
                  <a:gd name="T7" fmla="*/ 105 h 236"/>
                  <a:gd name="T8" fmla="*/ 130 w 236"/>
                  <a:gd name="T9" fmla="*/ 1 h 236"/>
                  <a:gd name="T10" fmla="*/ 20 w 236"/>
                  <a:gd name="T11" fmla="*/ 52 h 236"/>
                  <a:gd name="T12" fmla="*/ 0 w 236"/>
                  <a:gd name="T13" fmla="*/ 118 h 236"/>
                  <a:gd name="T14" fmla="*/ 5 w 236"/>
                  <a:gd name="T15" fmla="*/ 153 h 236"/>
                  <a:gd name="T16" fmla="*/ 81 w 236"/>
                  <a:gd name="T17" fmla="*/ 153 h 236"/>
                  <a:gd name="T18" fmla="*/ 20 w 236"/>
                  <a:gd name="T19" fmla="*/ 52 h 236"/>
                  <a:gd name="T20" fmla="*/ 225 w 236"/>
                  <a:gd name="T21" fmla="*/ 68 h 236"/>
                  <a:gd name="T22" fmla="*/ 145 w 236"/>
                  <a:gd name="T23" fmla="*/ 3 h 236"/>
                  <a:gd name="T24" fmla="*/ 106 w 236"/>
                  <a:gd name="T25" fmla="*/ 68 h 236"/>
                  <a:gd name="T26" fmla="*/ 225 w 236"/>
                  <a:gd name="T27" fmla="*/ 68 h 236"/>
                  <a:gd name="T28" fmla="*/ 130 w 236"/>
                  <a:gd name="T29" fmla="*/ 167 h 236"/>
                  <a:gd name="T30" fmla="*/ 11 w 236"/>
                  <a:gd name="T31" fmla="*/ 167 h 236"/>
                  <a:gd name="T32" fmla="*/ 96 w 236"/>
                  <a:gd name="T33" fmla="*/ 234 h 236"/>
                  <a:gd name="T34" fmla="*/ 93 w 236"/>
                  <a:gd name="T35" fmla="*/ 232 h 236"/>
                  <a:gd name="T36" fmla="*/ 130 w 236"/>
                  <a:gd name="T37" fmla="*/ 167 h 236"/>
                  <a:gd name="T38" fmla="*/ 230 w 236"/>
                  <a:gd name="T39" fmla="*/ 82 h 236"/>
                  <a:gd name="T40" fmla="*/ 155 w 236"/>
                  <a:gd name="T41" fmla="*/ 82 h 236"/>
                  <a:gd name="T42" fmla="*/ 215 w 236"/>
                  <a:gd name="T43" fmla="*/ 186 h 236"/>
                  <a:gd name="T44" fmla="*/ 236 w 236"/>
                  <a:gd name="T45" fmla="*/ 118 h 236"/>
                  <a:gd name="T46" fmla="*/ 230 w 236"/>
                  <a:gd name="T47" fmla="*/ 82 h 236"/>
                  <a:gd name="T48" fmla="*/ 108 w 236"/>
                  <a:gd name="T49" fmla="*/ 236 h 236"/>
                  <a:gd name="T50" fmla="*/ 118 w 236"/>
                  <a:gd name="T51" fmla="*/ 236 h 236"/>
                  <a:gd name="T52" fmla="*/ 205 w 236"/>
                  <a:gd name="T53" fmla="*/ 198 h 236"/>
                  <a:gd name="T54" fmla="*/ 167 w 236"/>
                  <a:gd name="T55" fmla="*/ 132 h 236"/>
                  <a:gd name="T56" fmla="*/ 108 w 236"/>
                  <a:gd name="T5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236">
                    <a:moveTo>
                      <a:pt x="130" y="1"/>
                    </a:moveTo>
                    <a:cubicBezTo>
                      <a:pt x="126" y="0"/>
                      <a:pt x="122" y="0"/>
                      <a:pt x="118" y="0"/>
                    </a:cubicBezTo>
                    <a:cubicBezTo>
                      <a:pt x="83" y="0"/>
                      <a:pt x="51" y="16"/>
                      <a:pt x="30" y="40"/>
                    </a:cubicBezTo>
                    <a:cubicBezTo>
                      <a:pt x="68" y="105"/>
                      <a:pt x="68" y="105"/>
                      <a:pt x="68" y="105"/>
                    </a:cubicBezTo>
                    <a:lnTo>
                      <a:pt x="130" y="1"/>
                    </a:lnTo>
                    <a:close/>
                    <a:moveTo>
                      <a:pt x="20" y="52"/>
                    </a:moveTo>
                    <a:cubicBezTo>
                      <a:pt x="7" y="71"/>
                      <a:pt x="0" y="94"/>
                      <a:pt x="0" y="118"/>
                    </a:cubicBezTo>
                    <a:cubicBezTo>
                      <a:pt x="0" y="130"/>
                      <a:pt x="2" y="142"/>
                      <a:pt x="5" y="153"/>
                    </a:cubicBezTo>
                    <a:cubicBezTo>
                      <a:pt x="81" y="153"/>
                      <a:pt x="81" y="153"/>
                      <a:pt x="81" y="153"/>
                    </a:cubicBezTo>
                    <a:lnTo>
                      <a:pt x="20" y="52"/>
                    </a:lnTo>
                    <a:close/>
                    <a:moveTo>
                      <a:pt x="225" y="68"/>
                    </a:moveTo>
                    <a:cubicBezTo>
                      <a:pt x="210" y="36"/>
                      <a:pt x="180" y="11"/>
                      <a:pt x="145" y="3"/>
                    </a:cubicBezTo>
                    <a:cubicBezTo>
                      <a:pt x="106" y="68"/>
                      <a:pt x="106" y="68"/>
                      <a:pt x="106" y="68"/>
                    </a:cubicBezTo>
                    <a:lnTo>
                      <a:pt x="225" y="68"/>
                    </a:lnTo>
                    <a:close/>
                    <a:moveTo>
                      <a:pt x="130" y="167"/>
                    </a:moveTo>
                    <a:cubicBezTo>
                      <a:pt x="11" y="167"/>
                      <a:pt x="11" y="167"/>
                      <a:pt x="11" y="167"/>
                    </a:cubicBezTo>
                    <a:cubicBezTo>
                      <a:pt x="26" y="201"/>
                      <a:pt x="58" y="227"/>
                      <a:pt x="96" y="234"/>
                    </a:cubicBezTo>
                    <a:cubicBezTo>
                      <a:pt x="93" y="232"/>
                      <a:pt x="93" y="232"/>
                      <a:pt x="93" y="232"/>
                    </a:cubicBezTo>
                    <a:lnTo>
                      <a:pt x="130" y="167"/>
                    </a:lnTo>
                    <a:close/>
                    <a:moveTo>
                      <a:pt x="230" y="82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28" y="167"/>
                      <a:pt x="236" y="143"/>
                      <a:pt x="236" y="118"/>
                    </a:cubicBezTo>
                    <a:cubicBezTo>
                      <a:pt x="236" y="106"/>
                      <a:pt x="234" y="94"/>
                      <a:pt x="230" y="82"/>
                    </a:cubicBezTo>
                    <a:close/>
                    <a:moveTo>
                      <a:pt x="108" y="236"/>
                    </a:moveTo>
                    <a:cubicBezTo>
                      <a:pt x="111" y="236"/>
                      <a:pt x="115" y="236"/>
                      <a:pt x="118" y="236"/>
                    </a:cubicBezTo>
                    <a:cubicBezTo>
                      <a:pt x="152" y="236"/>
                      <a:pt x="183" y="221"/>
                      <a:pt x="205" y="198"/>
                    </a:cubicBezTo>
                    <a:cubicBezTo>
                      <a:pt x="167" y="132"/>
                      <a:pt x="167" y="132"/>
                      <a:pt x="167" y="132"/>
                    </a:cubicBezTo>
                    <a:lnTo>
                      <a:pt x="108" y="2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íŝḻîḑè">
              <a:extLst>
                <a:ext uri="{FF2B5EF4-FFF2-40B4-BE49-F238E27FC236}">
                  <a16:creationId xmlns:a16="http://schemas.microsoft.com/office/drawing/2014/main" id="{822F018B-3F63-4841-A7FC-371337F13CEB}"/>
                </a:ext>
              </a:extLst>
            </p:cNvPr>
            <p:cNvGrpSpPr/>
            <p:nvPr/>
          </p:nvGrpSpPr>
          <p:grpSpPr>
            <a:xfrm>
              <a:off x="7543376" y="3894110"/>
              <a:ext cx="722560" cy="722560"/>
              <a:chOff x="7236267" y="3894110"/>
              <a:chExt cx="722560" cy="722560"/>
            </a:xfrm>
          </p:grpSpPr>
          <p:grpSp>
            <p:nvGrpSpPr>
              <p:cNvPr id="57" name="ïslíďe">
                <a:extLst>
                  <a:ext uri="{FF2B5EF4-FFF2-40B4-BE49-F238E27FC236}">
                    <a16:creationId xmlns:a16="http://schemas.microsoft.com/office/drawing/2014/main" id="{93A68C69-A0D6-4FFF-978A-B4B777C4C4D0}"/>
                  </a:ext>
                </a:extLst>
              </p:cNvPr>
              <p:cNvGrpSpPr/>
              <p:nvPr/>
            </p:nvGrpSpPr>
            <p:grpSpPr>
              <a:xfrm>
                <a:off x="7236267" y="3894110"/>
                <a:ext cx="722560" cy="722560"/>
                <a:chOff x="4038600" y="1181870"/>
                <a:chExt cx="844550" cy="844550"/>
              </a:xfrm>
            </p:grpSpPr>
            <p:sp>
              <p:nvSpPr>
                <p:cNvPr id="59" name="ïṩḻíḋé">
                  <a:extLst>
                    <a:ext uri="{FF2B5EF4-FFF2-40B4-BE49-F238E27FC236}">
                      <a16:creationId xmlns:a16="http://schemas.microsoft.com/office/drawing/2014/main" id="{9BF96911-DC06-49BC-BA67-58B65741558B}"/>
                    </a:ext>
                  </a:extLst>
                </p:cNvPr>
                <p:cNvSpPr/>
                <p:nvPr/>
              </p:nvSpPr>
              <p:spPr bwMode="auto">
                <a:xfrm>
                  <a:off x="4038600" y="1181870"/>
                  <a:ext cx="844550" cy="844550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" name="íṥḷídè">
                  <a:extLst>
                    <a:ext uri="{FF2B5EF4-FFF2-40B4-BE49-F238E27FC236}">
                      <a16:creationId xmlns:a16="http://schemas.microsoft.com/office/drawing/2014/main" id="{B5E3A01B-BFEC-408E-A2BD-4175803598DB}"/>
                    </a:ext>
                  </a:extLst>
                </p:cNvPr>
                <p:cNvSpPr/>
                <p:nvPr/>
              </p:nvSpPr>
              <p:spPr bwMode="auto">
                <a:xfrm>
                  <a:off x="4079875" y="1223145"/>
                  <a:ext cx="762000" cy="762000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8" name="isľïdê">
                <a:extLst>
                  <a:ext uri="{FF2B5EF4-FFF2-40B4-BE49-F238E27FC236}">
                    <a16:creationId xmlns:a16="http://schemas.microsoft.com/office/drawing/2014/main" id="{BBB5D9B3-BB05-4097-9042-B916D10F885F}"/>
                  </a:ext>
                </a:extLst>
              </p:cNvPr>
              <p:cNvSpPr/>
              <p:nvPr/>
            </p:nvSpPr>
            <p:spPr bwMode="auto">
              <a:xfrm>
                <a:off x="7350882" y="4008725"/>
                <a:ext cx="493331" cy="493331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5" name="íşḻiḋé">
              <a:extLst>
                <a:ext uri="{FF2B5EF4-FFF2-40B4-BE49-F238E27FC236}">
                  <a16:creationId xmlns:a16="http://schemas.microsoft.com/office/drawing/2014/main" id="{491CE923-A90F-48B5-A5A4-7FA116671D06}"/>
                </a:ext>
              </a:extLst>
            </p:cNvPr>
            <p:cNvGrpSpPr/>
            <p:nvPr/>
          </p:nvGrpSpPr>
          <p:grpSpPr>
            <a:xfrm>
              <a:off x="3945891" y="3895732"/>
              <a:ext cx="722560" cy="722560"/>
              <a:chOff x="4217683" y="3895732"/>
              <a:chExt cx="722560" cy="722560"/>
            </a:xfrm>
          </p:grpSpPr>
          <p:sp>
            <p:nvSpPr>
              <p:cNvPr id="54" name="iŝľîḑê">
                <a:extLst>
                  <a:ext uri="{FF2B5EF4-FFF2-40B4-BE49-F238E27FC236}">
                    <a16:creationId xmlns:a16="http://schemas.microsoft.com/office/drawing/2014/main" id="{BFDBF25F-C5E2-4898-8FB3-3AED1C237F0D}"/>
                  </a:ext>
                </a:extLst>
              </p:cNvPr>
              <p:cNvSpPr/>
              <p:nvPr/>
            </p:nvSpPr>
            <p:spPr bwMode="auto">
              <a:xfrm>
                <a:off x="4217683" y="3895732"/>
                <a:ext cx="722560" cy="722560"/>
              </a:xfrm>
              <a:prstGeom prst="ellipse">
                <a:avLst/>
              </a:prstGeom>
              <a:solidFill>
                <a:schemeClr val="accent3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ïṡlïde">
                <a:extLst>
                  <a:ext uri="{FF2B5EF4-FFF2-40B4-BE49-F238E27FC236}">
                    <a16:creationId xmlns:a16="http://schemas.microsoft.com/office/drawing/2014/main" id="{D7BEEA43-25CD-4FDC-8E99-DC5A6677FAF0}"/>
                  </a:ext>
                </a:extLst>
              </p:cNvPr>
              <p:cNvSpPr/>
              <p:nvPr/>
            </p:nvSpPr>
            <p:spPr bwMode="auto">
              <a:xfrm>
                <a:off x="4252996" y="3931045"/>
                <a:ext cx="651934" cy="651934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îsḻíḑé">
                <a:extLst>
                  <a:ext uri="{FF2B5EF4-FFF2-40B4-BE49-F238E27FC236}">
                    <a16:creationId xmlns:a16="http://schemas.microsoft.com/office/drawing/2014/main" id="{FC761302-6903-4F4B-A3BE-3A66812854B3}"/>
                  </a:ext>
                </a:extLst>
              </p:cNvPr>
              <p:cNvSpPr/>
              <p:nvPr/>
            </p:nvSpPr>
            <p:spPr bwMode="auto">
              <a:xfrm>
                <a:off x="4332298" y="4010347"/>
                <a:ext cx="493331" cy="493331"/>
              </a:xfrm>
              <a:custGeom>
                <a:avLst/>
                <a:gdLst>
                  <a:gd name="T0" fmla="*/ 182 w 236"/>
                  <a:gd name="T1" fmla="*/ 109 h 236"/>
                  <a:gd name="T2" fmla="*/ 157 w 236"/>
                  <a:gd name="T3" fmla="*/ 103 h 236"/>
                  <a:gd name="T4" fmla="*/ 134 w 236"/>
                  <a:gd name="T5" fmla="*/ 102 h 236"/>
                  <a:gd name="T6" fmla="*/ 120 w 236"/>
                  <a:gd name="T7" fmla="*/ 114 h 236"/>
                  <a:gd name="T8" fmla="*/ 118 w 236"/>
                  <a:gd name="T9" fmla="*/ 129 h 236"/>
                  <a:gd name="T10" fmla="*/ 122 w 236"/>
                  <a:gd name="T11" fmla="*/ 141 h 236"/>
                  <a:gd name="T12" fmla="*/ 135 w 236"/>
                  <a:gd name="T13" fmla="*/ 156 h 236"/>
                  <a:gd name="T14" fmla="*/ 139 w 236"/>
                  <a:gd name="T15" fmla="*/ 185 h 236"/>
                  <a:gd name="T16" fmla="*/ 152 w 236"/>
                  <a:gd name="T17" fmla="*/ 198 h 236"/>
                  <a:gd name="T18" fmla="*/ 169 w 236"/>
                  <a:gd name="T19" fmla="*/ 180 h 236"/>
                  <a:gd name="T20" fmla="*/ 187 w 236"/>
                  <a:gd name="T21" fmla="*/ 150 h 236"/>
                  <a:gd name="T22" fmla="*/ 200 w 236"/>
                  <a:gd name="T23" fmla="*/ 122 h 236"/>
                  <a:gd name="T24" fmla="*/ 182 w 236"/>
                  <a:gd name="T25" fmla="*/ 109 h 236"/>
                  <a:gd name="T26" fmla="*/ 118 w 236"/>
                  <a:gd name="T27" fmla="*/ 0 h 236"/>
                  <a:gd name="T28" fmla="*/ 0 w 236"/>
                  <a:gd name="T29" fmla="*/ 118 h 236"/>
                  <a:gd name="T30" fmla="*/ 118 w 236"/>
                  <a:gd name="T31" fmla="*/ 236 h 236"/>
                  <a:gd name="T32" fmla="*/ 236 w 236"/>
                  <a:gd name="T33" fmla="*/ 118 h 236"/>
                  <a:gd name="T34" fmla="*/ 118 w 236"/>
                  <a:gd name="T35" fmla="*/ 0 h 236"/>
                  <a:gd name="T36" fmla="*/ 126 w 236"/>
                  <a:gd name="T37" fmla="*/ 212 h 236"/>
                  <a:gd name="T38" fmla="*/ 128 w 236"/>
                  <a:gd name="T39" fmla="*/ 208 h 236"/>
                  <a:gd name="T40" fmla="*/ 125 w 236"/>
                  <a:gd name="T41" fmla="*/ 186 h 236"/>
                  <a:gd name="T42" fmla="*/ 105 w 236"/>
                  <a:gd name="T43" fmla="*/ 186 h 236"/>
                  <a:gd name="T44" fmla="*/ 98 w 236"/>
                  <a:gd name="T45" fmla="*/ 207 h 236"/>
                  <a:gd name="T46" fmla="*/ 102 w 236"/>
                  <a:gd name="T47" fmla="*/ 211 h 236"/>
                  <a:gd name="T48" fmla="*/ 34 w 236"/>
                  <a:gd name="T49" fmla="*/ 161 h 236"/>
                  <a:gd name="T50" fmla="*/ 44 w 236"/>
                  <a:gd name="T51" fmla="*/ 157 h 236"/>
                  <a:gd name="T52" fmla="*/ 44 w 236"/>
                  <a:gd name="T53" fmla="*/ 157 h 236"/>
                  <a:gd name="T54" fmla="*/ 81 w 236"/>
                  <a:gd name="T55" fmla="*/ 142 h 236"/>
                  <a:gd name="T56" fmla="*/ 81 w 236"/>
                  <a:gd name="T57" fmla="*/ 118 h 236"/>
                  <a:gd name="T58" fmla="*/ 55 w 236"/>
                  <a:gd name="T59" fmla="*/ 94 h 236"/>
                  <a:gd name="T60" fmla="*/ 28 w 236"/>
                  <a:gd name="T61" fmla="*/ 90 h 236"/>
                  <a:gd name="T62" fmla="*/ 84 w 236"/>
                  <a:gd name="T63" fmla="*/ 30 h 236"/>
                  <a:gd name="T64" fmla="*/ 84 w 236"/>
                  <a:gd name="T65" fmla="*/ 31 h 236"/>
                  <a:gd name="T66" fmla="*/ 102 w 236"/>
                  <a:gd name="T67" fmla="*/ 56 h 236"/>
                  <a:gd name="T68" fmla="*/ 120 w 236"/>
                  <a:gd name="T69" fmla="*/ 79 h 236"/>
                  <a:gd name="T70" fmla="*/ 131 w 236"/>
                  <a:gd name="T71" fmla="*/ 97 h 236"/>
                  <a:gd name="T72" fmla="*/ 146 w 236"/>
                  <a:gd name="T73" fmla="*/ 88 h 236"/>
                  <a:gd name="T74" fmla="*/ 177 w 236"/>
                  <a:gd name="T75" fmla="*/ 66 h 236"/>
                  <a:gd name="T76" fmla="*/ 190 w 236"/>
                  <a:gd name="T77" fmla="*/ 57 h 236"/>
                  <a:gd name="T78" fmla="*/ 212 w 236"/>
                  <a:gd name="T79" fmla="*/ 118 h 236"/>
                  <a:gd name="T80" fmla="*/ 126 w 236"/>
                  <a:gd name="T81" fmla="*/ 212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6" h="236">
                    <a:moveTo>
                      <a:pt x="182" y="109"/>
                    </a:moveTo>
                    <a:cubicBezTo>
                      <a:pt x="172" y="107"/>
                      <a:pt x="161" y="105"/>
                      <a:pt x="157" y="103"/>
                    </a:cubicBezTo>
                    <a:cubicBezTo>
                      <a:pt x="153" y="102"/>
                      <a:pt x="143" y="101"/>
                      <a:pt x="134" y="102"/>
                    </a:cubicBezTo>
                    <a:cubicBezTo>
                      <a:pt x="125" y="103"/>
                      <a:pt x="119" y="109"/>
                      <a:pt x="120" y="114"/>
                    </a:cubicBezTo>
                    <a:cubicBezTo>
                      <a:pt x="121" y="119"/>
                      <a:pt x="120" y="126"/>
                      <a:pt x="118" y="129"/>
                    </a:cubicBezTo>
                    <a:cubicBezTo>
                      <a:pt x="117" y="132"/>
                      <a:pt x="118" y="138"/>
                      <a:pt x="122" y="141"/>
                    </a:cubicBezTo>
                    <a:cubicBezTo>
                      <a:pt x="127" y="144"/>
                      <a:pt x="132" y="151"/>
                      <a:pt x="135" y="156"/>
                    </a:cubicBezTo>
                    <a:cubicBezTo>
                      <a:pt x="138" y="162"/>
                      <a:pt x="140" y="175"/>
                      <a:pt x="139" y="185"/>
                    </a:cubicBezTo>
                    <a:cubicBezTo>
                      <a:pt x="139" y="195"/>
                      <a:pt x="145" y="201"/>
                      <a:pt x="152" y="198"/>
                    </a:cubicBezTo>
                    <a:cubicBezTo>
                      <a:pt x="160" y="195"/>
                      <a:pt x="167" y="187"/>
                      <a:pt x="169" y="180"/>
                    </a:cubicBezTo>
                    <a:cubicBezTo>
                      <a:pt x="171" y="174"/>
                      <a:pt x="179" y="160"/>
                      <a:pt x="187" y="150"/>
                    </a:cubicBezTo>
                    <a:cubicBezTo>
                      <a:pt x="195" y="140"/>
                      <a:pt x="201" y="127"/>
                      <a:pt x="200" y="122"/>
                    </a:cubicBezTo>
                    <a:cubicBezTo>
                      <a:pt x="200" y="116"/>
                      <a:pt x="191" y="111"/>
                      <a:pt x="182" y="109"/>
                    </a:cubicBez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26" y="212"/>
                    </a:moveTo>
                    <a:cubicBezTo>
                      <a:pt x="127" y="211"/>
                      <a:pt x="128" y="209"/>
                      <a:pt x="128" y="208"/>
                    </a:cubicBezTo>
                    <a:cubicBezTo>
                      <a:pt x="130" y="201"/>
                      <a:pt x="128" y="191"/>
                      <a:pt x="125" y="186"/>
                    </a:cubicBezTo>
                    <a:cubicBezTo>
                      <a:pt x="121" y="181"/>
                      <a:pt x="112" y="181"/>
                      <a:pt x="105" y="186"/>
                    </a:cubicBezTo>
                    <a:cubicBezTo>
                      <a:pt x="97" y="191"/>
                      <a:pt x="94" y="200"/>
                      <a:pt x="98" y="207"/>
                    </a:cubicBezTo>
                    <a:cubicBezTo>
                      <a:pt x="99" y="208"/>
                      <a:pt x="100" y="210"/>
                      <a:pt x="102" y="211"/>
                    </a:cubicBezTo>
                    <a:cubicBezTo>
                      <a:pt x="72" y="206"/>
                      <a:pt x="47" y="187"/>
                      <a:pt x="34" y="161"/>
                    </a:cubicBezTo>
                    <a:cubicBezTo>
                      <a:pt x="37" y="161"/>
                      <a:pt x="40" y="159"/>
                      <a:pt x="44" y="157"/>
                    </a:cubicBezTo>
                    <a:cubicBezTo>
                      <a:pt x="44" y="157"/>
                      <a:pt x="44" y="157"/>
                      <a:pt x="44" y="157"/>
                    </a:cubicBezTo>
                    <a:cubicBezTo>
                      <a:pt x="57" y="148"/>
                      <a:pt x="74" y="141"/>
                      <a:pt x="81" y="142"/>
                    </a:cubicBezTo>
                    <a:cubicBezTo>
                      <a:pt x="89" y="142"/>
                      <a:pt x="89" y="131"/>
                      <a:pt x="81" y="118"/>
                    </a:cubicBezTo>
                    <a:cubicBezTo>
                      <a:pt x="74" y="105"/>
                      <a:pt x="62" y="94"/>
                      <a:pt x="55" y="94"/>
                    </a:cubicBezTo>
                    <a:cubicBezTo>
                      <a:pt x="48" y="94"/>
                      <a:pt x="36" y="92"/>
                      <a:pt x="28" y="90"/>
                    </a:cubicBezTo>
                    <a:cubicBezTo>
                      <a:pt x="37" y="62"/>
                      <a:pt x="58" y="41"/>
                      <a:pt x="84" y="30"/>
                    </a:cubicBezTo>
                    <a:cubicBezTo>
                      <a:pt x="84" y="31"/>
                      <a:pt x="84" y="31"/>
                      <a:pt x="84" y="31"/>
                    </a:cubicBezTo>
                    <a:cubicBezTo>
                      <a:pt x="86" y="39"/>
                      <a:pt x="95" y="50"/>
                      <a:pt x="102" y="56"/>
                    </a:cubicBezTo>
                    <a:cubicBezTo>
                      <a:pt x="110" y="62"/>
                      <a:pt x="118" y="72"/>
                      <a:pt x="120" y="79"/>
                    </a:cubicBezTo>
                    <a:cubicBezTo>
                      <a:pt x="122" y="85"/>
                      <a:pt x="127" y="93"/>
                      <a:pt x="131" y="97"/>
                    </a:cubicBezTo>
                    <a:cubicBezTo>
                      <a:pt x="136" y="100"/>
                      <a:pt x="142" y="96"/>
                      <a:pt x="146" y="88"/>
                    </a:cubicBezTo>
                    <a:cubicBezTo>
                      <a:pt x="150" y="80"/>
                      <a:pt x="164" y="70"/>
                      <a:pt x="177" y="66"/>
                    </a:cubicBezTo>
                    <a:cubicBezTo>
                      <a:pt x="183" y="64"/>
                      <a:pt x="187" y="61"/>
                      <a:pt x="190" y="57"/>
                    </a:cubicBezTo>
                    <a:cubicBezTo>
                      <a:pt x="204" y="74"/>
                      <a:pt x="212" y="95"/>
                      <a:pt x="212" y="118"/>
                    </a:cubicBezTo>
                    <a:cubicBezTo>
                      <a:pt x="212" y="168"/>
                      <a:pt x="174" y="208"/>
                      <a:pt x="126" y="21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6" name="îŝ1ïḍé">
              <a:extLst>
                <a:ext uri="{FF2B5EF4-FFF2-40B4-BE49-F238E27FC236}">
                  <a16:creationId xmlns:a16="http://schemas.microsoft.com/office/drawing/2014/main" id="{957E303F-276E-46C9-A59A-2C0C6E237909}"/>
                </a:ext>
              </a:extLst>
            </p:cNvPr>
            <p:cNvSpPr txBox="1"/>
            <p:nvPr/>
          </p:nvSpPr>
          <p:spPr bwMode="auto">
            <a:xfrm>
              <a:off x="8265941" y="3892454"/>
              <a:ext cx="2980800" cy="340735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Autofit/>
            </a:bodyPr>
            <a:lstStyle/>
            <a:p>
              <a:pPr algn="l" latinLnBrk="0"/>
              <a:r>
                <a:rPr lang="zh-TW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微電影</a:t>
              </a:r>
              <a:endPara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ísḻïďe">
              <a:extLst>
                <a:ext uri="{FF2B5EF4-FFF2-40B4-BE49-F238E27FC236}">
                  <a16:creationId xmlns:a16="http://schemas.microsoft.com/office/drawing/2014/main" id="{B4F47B8A-8100-468C-A691-5098E1C1247C}"/>
                </a:ext>
              </a:extLst>
            </p:cNvPr>
            <p:cNvSpPr txBox="1"/>
            <p:nvPr/>
          </p:nvSpPr>
          <p:spPr bwMode="auto">
            <a:xfrm>
              <a:off x="8265939" y="4233187"/>
              <a:ext cx="2980800" cy="892800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透過較休閒的方式呈現，體現</a:t>
              </a:r>
              <a:r>
                <a:rPr lang="en-US" altLang="zh-TW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AI</a:t>
              </a:r>
              <a:r>
                <a:rPr lang="zh-TW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時代的到來對於年輕人的影響，使年輕人對於</a:t>
              </a:r>
              <a:r>
                <a:rPr lang="en-US" altLang="zh-TW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AI</a:t>
              </a:r>
              <a:r>
                <a:rPr lang="zh-TW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學習產生興趣</a:t>
              </a:r>
            </a:p>
          </p:txBody>
        </p:sp>
        <p:sp>
          <p:nvSpPr>
            <p:cNvPr id="48" name="íSḻíḑè">
              <a:extLst>
                <a:ext uri="{FF2B5EF4-FFF2-40B4-BE49-F238E27FC236}">
                  <a16:creationId xmlns:a16="http://schemas.microsoft.com/office/drawing/2014/main" id="{2B8BAAAB-2C47-4894-BC7A-D8A2315A7728}"/>
                </a:ext>
              </a:extLst>
            </p:cNvPr>
            <p:cNvSpPr txBox="1"/>
            <p:nvPr/>
          </p:nvSpPr>
          <p:spPr bwMode="auto">
            <a:xfrm>
              <a:off x="8258724" y="2276872"/>
              <a:ext cx="2980800" cy="340735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Autofit/>
            </a:bodyPr>
            <a:lstStyle/>
            <a:p>
              <a:pPr algn="l" latinLnBrk="0"/>
              <a:r>
                <a:rPr lang="zh-TW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簡易</a:t>
              </a:r>
              <a:r>
                <a:rPr lang="en-US" altLang="zh-TW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AI</a:t>
              </a:r>
              <a:r>
                <a:rPr lang="zh-TW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各領域發展懶人包</a:t>
              </a:r>
              <a:endPara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ïśḻïḋê">
              <a:extLst>
                <a:ext uri="{FF2B5EF4-FFF2-40B4-BE49-F238E27FC236}">
                  <a16:creationId xmlns:a16="http://schemas.microsoft.com/office/drawing/2014/main" id="{0D6FAA4D-FD74-4AA3-A5A6-BA90FB8F03E3}"/>
                </a:ext>
              </a:extLst>
            </p:cNvPr>
            <p:cNvSpPr txBox="1"/>
            <p:nvPr/>
          </p:nvSpPr>
          <p:spPr bwMode="auto">
            <a:xfrm>
              <a:off x="8258722" y="2617605"/>
              <a:ext cx="2980800" cy="892800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以簡潔有力、易於理解的圖文，推廣有關</a:t>
              </a:r>
              <a:r>
                <a:rPr lang="en-US" altLang="zh-TW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AI</a:t>
              </a:r>
              <a:r>
                <a:rPr lang="zh-TW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對於各產業的影響的知識</a:t>
              </a:r>
            </a:p>
          </p:txBody>
        </p:sp>
        <p:sp>
          <p:nvSpPr>
            <p:cNvPr id="50" name="íṩľîḓê">
              <a:extLst>
                <a:ext uri="{FF2B5EF4-FFF2-40B4-BE49-F238E27FC236}">
                  <a16:creationId xmlns:a16="http://schemas.microsoft.com/office/drawing/2014/main" id="{32D93DB6-29D0-4F01-8C38-AF03B2384D1A}"/>
                </a:ext>
              </a:extLst>
            </p:cNvPr>
            <p:cNvSpPr txBox="1"/>
            <p:nvPr/>
          </p:nvSpPr>
          <p:spPr bwMode="auto">
            <a:xfrm>
              <a:off x="966000" y="3892454"/>
              <a:ext cx="2979889" cy="340735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Autofit/>
            </a:bodyPr>
            <a:lstStyle/>
            <a:p>
              <a:pPr algn="r" latinLnBrk="0"/>
              <a:r>
                <a:rPr lang="zh-TW" altLang="en-US" sz="20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剪輯精華</a:t>
              </a:r>
              <a:endPara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íŝļïdè">
              <a:extLst>
                <a:ext uri="{FF2B5EF4-FFF2-40B4-BE49-F238E27FC236}">
                  <a16:creationId xmlns:a16="http://schemas.microsoft.com/office/drawing/2014/main" id="{623386A0-38A5-4F1C-8AB9-00D4E6D5915A}"/>
                </a:ext>
              </a:extLst>
            </p:cNvPr>
            <p:cNvSpPr txBox="1"/>
            <p:nvPr/>
          </p:nvSpPr>
          <p:spPr bwMode="auto">
            <a:xfrm>
              <a:off x="966000" y="4233188"/>
              <a:ext cx="2979888" cy="893023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Autofit/>
            </a:bodyPr>
            <a:lstStyle/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用線上直播的課程，剪輯成幾分鐘的精華影片</a:t>
              </a:r>
            </a:p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將重點資訊提出，以方便忙碌的青年學子快速吸收知識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ïślîdè">
              <a:extLst>
                <a:ext uri="{FF2B5EF4-FFF2-40B4-BE49-F238E27FC236}">
                  <a16:creationId xmlns:a16="http://schemas.microsoft.com/office/drawing/2014/main" id="{331C2BC9-0027-4BC8-AA50-09E08540F3C0}"/>
                </a:ext>
              </a:extLst>
            </p:cNvPr>
            <p:cNvSpPr txBox="1"/>
            <p:nvPr/>
          </p:nvSpPr>
          <p:spPr bwMode="auto">
            <a:xfrm>
              <a:off x="966000" y="2276872"/>
              <a:ext cx="2979889" cy="340735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Autofit/>
            </a:bodyPr>
            <a:lstStyle/>
            <a:p>
              <a:pPr algn="r" latinLnBrk="0"/>
              <a:r>
                <a:rPr lang="zh-TW" altLang="en-US" sz="20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線上直播</a:t>
              </a:r>
              <a:r>
                <a:rPr lang="zh-TW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學習</a:t>
              </a:r>
              <a:endPara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iSľíḍe">
              <a:extLst>
                <a:ext uri="{FF2B5EF4-FFF2-40B4-BE49-F238E27FC236}">
                  <a16:creationId xmlns:a16="http://schemas.microsoft.com/office/drawing/2014/main" id="{B023FE87-501F-4069-8AFD-F6C01184E8E6}"/>
                </a:ext>
              </a:extLst>
            </p:cNvPr>
            <p:cNvSpPr txBox="1"/>
            <p:nvPr/>
          </p:nvSpPr>
          <p:spPr bwMode="auto">
            <a:xfrm>
              <a:off x="966000" y="2617606"/>
              <a:ext cx="2979888" cy="893023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Autofit/>
            </a:bodyPr>
            <a:lstStyle/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與學校機構合作，將機構主辦的演講與座談會以線上直播分享資訊</a:t>
              </a:r>
            </a:p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我方邀約具相關背景，且有分享熱誠者以線上對談提問、演講的形式推廣知識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875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3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4016678" y="5104837"/>
            <a:ext cx="1379512" cy="1379512"/>
          </a:xfrm>
          <a:prstGeom prst="ellipse">
            <a:avLst/>
          </a:prstGeom>
          <a:solidFill>
            <a:srgbClr val="4D535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29873" y="1292701"/>
            <a:ext cx="5191650" cy="519164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98500" dist="419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244" y="373651"/>
            <a:ext cx="361843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TW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線上直播學習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815717" y="2115435"/>
            <a:ext cx="4334555" cy="175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15717" y="2290559"/>
            <a:ext cx="4334555" cy="1272676"/>
          </a:xfrm>
          <a:prstGeom prst="rect">
            <a:avLst/>
          </a:prstGeom>
          <a:gradFill flip="none" rotWithShape="1">
            <a:gsLst>
              <a:gs pos="0">
                <a:srgbClr val="4D535D">
                  <a:alpha val="0"/>
                </a:srgbClr>
              </a:gs>
              <a:gs pos="66000">
                <a:srgbClr val="4D535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815717" y="2115435"/>
            <a:ext cx="205923" cy="175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045905" y="2484443"/>
            <a:ext cx="3887376" cy="100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4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與學校、政府機構合作直播</a:t>
            </a:r>
            <a:r>
              <a:rPr lang="en-US" altLang="zh-TW" sz="24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TW" altLang="en-US" sz="24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相關活動</a:t>
            </a:r>
            <a:endParaRPr lang="zh-CN" altLang="en-US" sz="24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15717" y="4502150"/>
            <a:ext cx="4334555" cy="175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15717" y="4677274"/>
            <a:ext cx="4334555" cy="1272676"/>
          </a:xfrm>
          <a:prstGeom prst="rect">
            <a:avLst/>
          </a:prstGeom>
          <a:gradFill flip="none" rotWithShape="1">
            <a:gsLst>
              <a:gs pos="0">
                <a:srgbClr val="4D535D">
                  <a:alpha val="0"/>
                </a:srgbClr>
              </a:gs>
              <a:gs pos="66000">
                <a:srgbClr val="4D535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15717" y="4502150"/>
            <a:ext cx="205923" cy="175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045905" y="4871158"/>
            <a:ext cx="3887376" cy="1253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0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邀約相關領域的學長姐、熱心人士、業界人士、相關產業創業人士直播演講</a:t>
            </a:r>
            <a:endParaRPr lang="zh-CN" altLang="en-US" sz="20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94614" y="2620582"/>
            <a:ext cx="2543859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</a:t>
            </a:r>
            <a:endParaRPr lang="zh-CN" altLang="en-US" sz="28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94614" y="3506394"/>
            <a:ext cx="407624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pPr algn="just"/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運用直播的方式，解答年輕人問題</a:t>
            </a:r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直接獲得產業、學界等資訊</a:t>
            </a:r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</a:t>
            </a:r>
            <a:r>
              <a:rPr lang="en-US" altLang="zh-TW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工具的重要性及可能的運用方法</a:t>
            </a:r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en-US" altLang="zh-TW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面臨的困境</a:t>
            </a:r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rot="5400000">
            <a:off x="7645898" y="2407735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加号 4"/>
          <p:cNvSpPr/>
          <p:nvPr/>
        </p:nvSpPr>
        <p:spPr>
          <a:xfrm>
            <a:off x="8836944" y="3886642"/>
            <a:ext cx="292100" cy="292100"/>
          </a:xfrm>
          <a:prstGeom prst="mathPlus">
            <a:avLst/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 rot="5400000">
            <a:off x="5906746" y="3857309"/>
            <a:ext cx="482600" cy="416034"/>
          </a:xfrm>
          <a:prstGeom prst="triangle">
            <a:avLst/>
          </a:prstGeom>
          <a:gradFill>
            <a:gsLst>
              <a:gs pos="34000">
                <a:schemeClr val="bg1">
                  <a:alpha val="0"/>
                </a:schemeClr>
              </a:gs>
              <a:gs pos="100000">
                <a:schemeClr val="bg1">
                  <a:alpha val="34000"/>
                </a:schemeClr>
              </a:gs>
            </a:gsLst>
            <a:lin ang="16200000" scaled="1"/>
          </a:gradFill>
          <a:ln w="254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34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389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43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59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2.22222E-6 L 0.0319 -0.07014 " pathEditMode="relative" rAng="0" ptsTypes="AA">
                                      <p:cBhvr>
                                        <p:cTn id="64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3519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decel="25333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9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path" presetSubtype="0" decel="25333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5E-6 1.11111E-6 L -2.5E-6 0.11528 " pathEditMode="relative" rAng="0" ptsTypes="AA">
                                      <p:cBhvr>
                                        <p:cTn id="74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6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  <p:bldP spid="22" grpId="1" animBg="1"/>
      <p:bldP spid="2" grpId="0"/>
      <p:bldP spid="2" grpId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7" grpId="0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4" grpId="0"/>
      <p:bldP spid="18" grpId="0"/>
      <p:bldP spid="18" grpId="1"/>
      <p:bldP spid="19" grpId="0"/>
      <p:bldP spid="5" grpId="0" animBg="1"/>
      <p:bldP spid="8" grpId="0" animBg="1"/>
      <p:bldP spid="8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4016678" y="5104837"/>
            <a:ext cx="1379512" cy="1379512"/>
          </a:xfrm>
          <a:prstGeom prst="ellipse">
            <a:avLst/>
          </a:prstGeom>
          <a:solidFill>
            <a:srgbClr val="4D535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29873" y="1292701"/>
            <a:ext cx="5191650" cy="519164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98500" dist="419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244" y="373651"/>
            <a:ext cx="3618433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TW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剪輯精華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815717" y="2115435"/>
            <a:ext cx="4334555" cy="175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15717" y="2290559"/>
            <a:ext cx="4334555" cy="1272676"/>
          </a:xfrm>
          <a:prstGeom prst="rect">
            <a:avLst/>
          </a:prstGeom>
          <a:gradFill flip="none" rotWithShape="1">
            <a:gsLst>
              <a:gs pos="0">
                <a:srgbClr val="4D535D">
                  <a:alpha val="0"/>
                </a:srgbClr>
              </a:gs>
              <a:gs pos="66000">
                <a:srgbClr val="4D535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815717" y="2115435"/>
            <a:ext cx="205923" cy="175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045905" y="2484443"/>
            <a:ext cx="3887376" cy="597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8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直播影片內容剪輯</a:t>
            </a:r>
            <a:endParaRPr lang="zh-CN" altLang="en-US" sz="28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15717" y="4502150"/>
            <a:ext cx="4334555" cy="175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15717" y="4677274"/>
            <a:ext cx="4334555" cy="1272676"/>
          </a:xfrm>
          <a:prstGeom prst="rect">
            <a:avLst/>
          </a:prstGeom>
          <a:gradFill flip="none" rotWithShape="1">
            <a:gsLst>
              <a:gs pos="0">
                <a:srgbClr val="4D535D">
                  <a:alpha val="0"/>
                </a:srgbClr>
              </a:gs>
              <a:gs pos="66000">
                <a:srgbClr val="4D535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15717" y="4502150"/>
            <a:ext cx="205923" cy="175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94614" y="2620582"/>
            <a:ext cx="2543859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</a:t>
            </a:r>
            <a:endParaRPr lang="zh-CN" altLang="en-US" sz="28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94614" y="3506394"/>
            <a:ext cx="407624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pPr algn="just"/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統整資訊、快速學習</a:t>
            </a:r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時間不方便者，可以透過精華學習</a:t>
            </a:r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介紹精華可以提高興趣</a:t>
            </a:r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rot="5400000">
            <a:off x="7645898" y="2407735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加号 4"/>
          <p:cNvSpPr/>
          <p:nvPr/>
        </p:nvSpPr>
        <p:spPr>
          <a:xfrm>
            <a:off x="8836944" y="3886642"/>
            <a:ext cx="292100" cy="292100"/>
          </a:xfrm>
          <a:prstGeom prst="mathPlus">
            <a:avLst/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 rot="5400000">
            <a:off x="5906746" y="3857309"/>
            <a:ext cx="482600" cy="416034"/>
          </a:xfrm>
          <a:prstGeom prst="triangle">
            <a:avLst/>
          </a:prstGeom>
          <a:gradFill>
            <a:gsLst>
              <a:gs pos="34000">
                <a:schemeClr val="bg1">
                  <a:alpha val="0"/>
                </a:schemeClr>
              </a:gs>
              <a:gs pos="100000">
                <a:schemeClr val="bg1">
                  <a:alpha val="34000"/>
                </a:schemeClr>
              </a:gs>
            </a:gsLst>
            <a:lin ang="16200000" scaled="1"/>
          </a:gradFill>
          <a:ln w="254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34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103957" y="4817907"/>
            <a:ext cx="3887376" cy="597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8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自製平台介紹精華</a:t>
            </a:r>
            <a:endParaRPr lang="zh-CN" altLang="en-US" sz="28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614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43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56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2.22222E-6 L 0.0319 -0.07014 " pathEditMode="relative" rAng="0" ptsTypes="AA">
                                      <p:cBhvr>
                                        <p:cTn id="61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3519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decel="25333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6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decel="25333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5E-6 1.11111E-6 L -2.5E-6 0.11528 " pathEditMode="relative" rAng="0" ptsTypes="AA">
                                      <p:cBhvr>
                                        <p:cTn id="71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64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  <p:bldP spid="22" grpId="1" animBg="1"/>
      <p:bldP spid="2" grpId="0"/>
      <p:bldP spid="2" grpId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7" grpId="0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8" grpId="0"/>
      <p:bldP spid="18" grpId="1"/>
      <p:bldP spid="19" grpId="0"/>
      <p:bldP spid="5" grpId="0" animBg="1"/>
      <p:bldP spid="8" grpId="0" animBg="1"/>
      <p:bldP spid="8" grpId="1" animBg="1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4016678" y="5104837"/>
            <a:ext cx="1379512" cy="1379512"/>
          </a:xfrm>
          <a:prstGeom prst="ellipse">
            <a:avLst/>
          </a:prstGeom>
          <a:solidFill>
            <a:srgbClr val="4D535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29873" y="1292701"/>
            <a:ext cx="5191650" cy="519164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98500" dist="419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244" y="373651"/>
            <a:ext cx="3618433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TW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簡易懶人包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815717" y="2115435"/>
            <a:ext cx="4334555" cy="175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15717" y="2290559"/>
            <a:ext cx="4334555" cy="1272676"/>
          </a:xfrm>
          <a:prstGeom prst="rect">
            <a:avLst/>
          </a:prstGeom>
          <a:gradFill flip="none" rotWithShape="1">
            <a:gsLst>
              <a:gs pos="0">
                <a:srgbClr val="4D535D">
                  <a:alpha val="0"/>
                </a:srgbClr>
              </a:gs>
              <a:gs pos="66000">
                <a:srgbClr val="4D535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815717" y="2115435"/>
            <a:ext cx="205923" cy="175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045905" y="2484443"/>
            <a:ext cx="3887376" cy="100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4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統合說明</a:t>
            </a:r>
            <a:r>
              <a:rPr lang="en-US" altLang="zh-TW" sz="24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TW" altLang="en-US" sz="24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對於各產業產生的衝擊與影響</a:t>
            </a:r>
            <a:endParaRPr lang="zh-CN" altLang="en-US" sz="24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15717" y="4502150"/>
            <a:ext cx="4334555" cy="175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15717" y="4677274"/>
            <a:ext cx="4334555" cy="1272676"/>
          </a:xfrm>
          <a:prstGeom prst="rect">
            <a:avLst/>
          </a:prstGeom>
          <a:gradFill flip="none" rotWithShape="1">
            <a:gsLst>
              <a:gs pos="0">
                <a:srgbClr val="4D535D">
                  <a:alpha val="0"/>
                </a:srgbClr>
              </a:gs>
              <a:gs pos="66000">
                <a:srgbClr val="4D535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15717" y="4502150"/>
            <a:ext cx="205923" cy="175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94614" y="2620582"/>
            <a:ext cx="2543859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</a:t>
            </a:r>
            <a:endParaRPr lang="zh-CN" altLang="en-US" sz="28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94614" y="3506394"/>
            <a:ext cx="4076241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pPr algn="just"/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以文字的方式快速得知應用狀況</a:t>
            </a:r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快速找到相關學習管道</a:t>
            </a:r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簡短說明何謂</a:t>
            </a:r>
            <a:r>
              <a:rPr lang="en-US" altLang="zh-TW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</a:p>
          <a:p>
            <a:pPr algn="just"/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rot="5400000">
            <a:off x="7645898" y="2407735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加号 4"/>
          <p:cNvSpPr/>
          <p:nvPr/>
        </p:nvSpPr>
        <p:spPr>
          <a:xfrm>
            <a:off x="8836944" y="3886642"/>
            <a:ext cx="292100" cy="292100"/>
          </a:xfrm>
          <a:prstGeom prst="mathPlus">
            <a:avLst/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 rot="5400000">
            <a:off x="5906746" y="3857309"/>
            <a:ext cx="482600" cy="416034"/>
          </a:xfrm>
          <a:prstGeom prst="triangle">
            <a:avLst/>
          </a:prstGeom>
          <a:gradFill>
            <a:gsLst>
              <a:gs pos="34000">
                <a:schemeClr val="bg1">
                  <a:alpha val="0"/>
                </a:schemeClr>
              </a:gs>
              <a:gs pos="100000">
                <a:schemeClr val="bg1">
                  <a:alpha val="34000"/>
                </a:schemeClr>
              </a:gs>
            </a:gsLst>
            <a:lin ang="16200000" scaled="1"/>
          </a:gradFill>
          <a:ln w="254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34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103957" y="4817907"/>
            <a:ext cx="3887376" cy="597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8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提供相關學習管道</a:t>
            </a:r>
            <a:endParaRPr lang="zh-CN" altLang="en-US" sz="28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656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43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56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2.22222E-6 L 0.0319 -0.07014 " pathEditMode="relative" rAng="0" ptsTypes="AA">
                                      <p:cBhvr>
                                        <p:cTn id="61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3519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decel="25333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6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decel="25333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5E-6 1.11111E-6 L -2.5E-6 0.11528 " pathEditMode="relative" rAng="0" ptsTypes="AA">
                                      <p:cBhvr>
                                        <p:cTn id="71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64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  <p:bldP spid="22" grpId="1" animBg="1"/>
      <p:bldP spid="2" grpId="0"/>
      <p:bldP spid="2" grpId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7" grpId="0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8" grpId="0"/>
      <p:bldP spid="18" grpId="1"/>
      <p:bldP spid="19" grpId="0"/>
      <p:bldP spid="5" grpId="0" animBg="1"/>
      <p:bldP spid="8" grpId="0" animBg="1"/>
      <p:bldP spid="8" grpId="1" animBg="1"/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4016678" y="5104837"/>
            <a:ext cx="1379512" cy="1379512"/>
          </a:xfrm>
          <a:prstGeom prst="ellipse">
            <a:avLst/>
          </a:prstGeom>
          <a:solidFill>
            <a:srgbClr val="4D535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29873" y="1292701"/>
            <a:ext cx="5191650" cy="519164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98500" dist="419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244" y="373651"/>
            <a:ext cx="3618433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TW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微電影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798784" y="3011062"/>
            <a:ext cx="4334555" cy="175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798784" y="3186186"/>
            <a:ext cx="4334555" cy="1272676"/>
          </a:xfrm>
          <a:prstGeom prst="rect">
            <a:avLst/>
          </a:prstGeom>
          <a:gradFill flip="none" rotWithShape="1">
            <a:gsLst>
              <a:gs pos="0">
                <a:srgbClr val="4D535D">
                  <a:alpha val="0"/>
                </a:srgbClr>
              </a:gs>
              <a:gs pos="66000">
                <a:srgbClr val="4D535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798784" y="3011062"/>
            <a:ext cx="205923" cy="175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94614" y="2620582"/>
            <a:ext cx="2543859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</a:t>
            </a:r>
            <a:endParaRPr lang="zh-CN" altLang="en-US" sz="28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94614" y="3506394"/>
            <a:ext cx="4076241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pPr algn="just"/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較休閒的方式呈現，體現</a:t>
            </a:r>
            <a:r>
              <a:rPr lang="en-US" altLang="zh-TW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時代的到來對於年輕人的影響，提高學習者興趣</a:t>
            </a:r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傳達</a:t>
            </a:r>
            <a:r>
              <a:rPr lang="en-US" altLang="zh-TW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為解決問題重要工具的思想</a:t>
            </a:r>
            <a:endParaRPr lang="en-US" altLang="zh-TW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rot="5400000">
            <a:off x="7628965" y="3303362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/>
          <p:cNvSpPr/>
          <p:nvPr/>
        </p:nvSpPr>
        <p:spPr>
          <a:xfrm rot="5400000">
            <a:off x="5906746" y="3857309"/>
            <a:ext cx="482600" cy="416034"/>
          </a:xfrm>
          <a:prstGeom prst="triangle">
            <a:avLst/>
          </a:prstGeom>
          <a:gradFill>
            <a:gsLst>
              <a:gs pos="34000">
                <a:schemeClr val="bg1">
                  <a:alpha val="0"/>
                </a:schemeClr>
              </a:gs>
              <a:gs pos="100000">
                <a:schemeClr val="bg1">
                  <a:alpha val="34000"/>
                </a:schemeClr>
              </a:gs>
            </a:gsLst>
            <a:lin ang="16200000" scaled="1"/>
          </a:gradFill>
          <a:ln w="254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34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022373" y="3431861"/>
            <a:ext cx="3887376" cy="100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4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租借場地、設計劇本、尋找演員，拍攝錄製</a:t>
            </a:r>
            <a:endParaRPr lang="zh-CN" altLang="en-US" sz="24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568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2.22222E-6 L 0.0319 -0.07014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351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25333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3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decel="25333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5E-6 1.11111E-6 L -2.5E-6 0.11528 " pathEditMode="relative" rAng="0" ptsTypes="AA">
                                      <p:cBhvr>
                                        <p:cTn id="48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6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  <p:bldP spid="22" grpId="1" animBg="1"/>
      <p:bldP spid="2" grpId="0"/>
      <p:bldP spid="2" grpId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8" grpId="0"/>
      <p:bldP spid="18" grpId="1"/>
      <p:bldP spid="19" grpId="0"/>
      <p:bldP spid="8" grpId="0" animBg="1"/>
      <p:bldP spid="8" grpId="1" animBg="1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42036" y="3861763"/>
            <a:ext cx="53079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提出行動方案</a:t>
            </a:r>
            <a:endParaRPr lang="zh-CN" altLang="en-US" sz="60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79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5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0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20640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B227642-2309-4ABA-90F4-C6A944DEB1A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24351" y="882943"/>
            <a:ext cx="2449658" cy="5878805"/>
            <a:chOff x="4963219" y="1265881"/>
            <a:chExt cx="1977350" cy="4745338"/>
          </a:xfrm>
        </p:grpSpPr>
        <p:sp>
          <p:nvSpPr>
            <p:cNvPr id="28" name="ïṡlïḓè">
              <a:extLst>
                <a:ext uri="{FF2B5EF4-FFF2-40B4-BE49-F238E27FC236}">
                  <a16:creationId xmlns:a16="http://schemas.microsoft.com/office/drawing/2014/main" id="{42ADF14E-1464-4668-A18C-653F14C7E35A}"/>
                </a:ext>
              </a:extLst>
            </p:cNvPr>
            <p:cNvSpPr/>
            <p:nvPr/>
          </p:nvSpPr>
          <p:spPr bwMode="auto">
            <a:xfrm flipV="1">
              <a:off x="5075574" y="2336539"/>
              <a:ext cx="1752640" cy="1436809"/>
            </a:xfrm>
            <a:custGeom>
              <a:avLst/>
              <a:gdLst>
                <a:gd name="connsiteX0" fmla="*/ 0 w 1697038"/>
                <a:gd name="connsiteY0" fmla="*/ 0 h 1391226"/>
                <a:gd name="connsiteX1" fmla="*/ 94280 w 1697038"/>
                <a:gd name="connsiteY1" fmla="*/ 150997 h 1391226"/>
                <a:gd name="connsiteX2" fmla="*/ 763667 w 1697038"/>
                <a:gd name="connsiteY2" fmla="*/ 585112 h 1391226"/>
                <a:gd name="connsiteX3" fmla="*/ 942799 w 1697038"/>
                <a:gd name="connsiteY3" fmla="*/ 585112 h 1391226"/>
                <a:gd name="connsiteX4" fmla="*/ 1602758 w 1697038"/>
                <a:gd name="connsiteY4" fmla="*/ 150997 h 1391226"/>
                <a:gd name="connsiteX5" fmla="*/ 1697038 w 1697038"/>
                <a:gd name="connsiteY5" fmla="*/ 0 h 1391226"/>
                <a:gd name="connsiteX6" fmla="*/ 1697038 w 1697038"/>
                <a:gd name="connsiteY6" fmla="*/ 92634 h 1391226"/>
                <a:gd name="connsiteX7" fmla="*/ 1697038 w 1697038"/>
                <a:gd name="connsiteY7" fmla="*/ 784912 h 1391226"/>
                <a:gd name="connsiteX8" fmla="*/ 1602758 w 1697038"/>
                <a:gd name="connsiteY8" fmla="*/ 926464 h 1391226"/>
                <a:gd name="connsiteX9" fmla="*/ 942799 w 1697038"/>
                <a:gd name="connsiteY9" fmla="*/ 1369994 h 1391226"/>
                <a:gd name="connsiteX10" fmla="*/ 763667 w 1697038"/>
                <a:gd name="connsiteY10" fmla="*/ 1369994 h 1391226"/>
                <a:gd name="connsiteX11" fmla="*/ 94280 w 1697038"/>
                <a:gd name="connsiteY11" fmla="*/ 926464 h 1391226"/>
                <a:gd name="connsiteX12" fmla="*/ 0 w 1697038"/>
                <a:gd name="connsiteY12" fmla="*/ 784912 h 1391226"/>
                <a:gd name="connsiteX13" fmla="*/ 0 w 1697038"/>
                <a:gd name="connsiteY13" fmla="*/ 92634 h 139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7038" h="1391226">
                  <a:moveTo>
                    <a:pt x="0" y="0"/>
                  </a:moveTo>
                  <a:cubicBezTo>
                    <a:pt x="0" y="66061"/>
                    <a:pt x="28284" y="103810"/>
                    <a:pt x="94280" y="150997"/>
                  </a:cubicBezTo>
                  <a:cubicBezTo>
                    <a:pt x="160276" y="188746"/>
                    <a:pt x="763667" y="585112"/>
                    <a:pt x="763667" y="585112"/>
                  </a:cubicBezTo>
                  <a:cubicBezTo>
                    <a:pt x="810807" y="622861"/>
                    <a:pt x="895659" y="622861"/>
                    <a:pt x="942799" y="585112"/>
                  </a:cubicBezTo>
                  <a:cubicBezTo>
                    <a:pt x="942799" y="585112"/>
                    <a:pt x="1536762" y="188746"/>
                    <a:pt x="1602758" y="150997"/>
                  </a:cubicBezTo>
                  <a:cubicBezTo>
                    <a:pt x="1668754" y="103810"/>
                    <a:pt x="1697038" y="66061"/>
                    <a:pt x="1697038" y="0"/>
                  </a:cubicBezTo>
                  <a:lnTo>
                    <a:pt x="1697038" y="92634"/>
                  </a:lnTo>
                  <a:cubicBezTo>
                    <a:pt x="1697038" y="371314"/>
                    <a:pt x="1697038" y="749524"/>
                    <a:pt x="1697038" y="784912"/>
                  </a:cubicBezTo>
                  <a:cubicBezTo>
                    <a:pt x="1697038" y="841533"/>
                    <a:pt x="1668754" y="888717"/>
                    <a:pt x="1602758" y="926464"/>
                  </a:cubicBezTo>
                  <a:cubicBezTo>
                    <a:pt x="1536762" y="973648"/>
                    <a:pt x="942799" y="1369994"/>
                    <a:pt x="942799" y="1369994"/>
                  </a:cubicBezTo>
                  <a:cubicBezTo>
                    <a:pt x="895659" y="1398304"/>
                    <a:pt x="810807" y="1398304"/>
                    <a:pt x="763667" y="1369994"/>
                  </a:cubicBezTo>
                  <a:cubicBezTo>
                    <a:pt x="763667" y="1369994"/>
                    <a:pt x="160276" y="973648"/>
                    <a:pt x="94280" y="926464"/>
                  </a:cubicBezTo>
                  <a:cubicBezTo>
                    <a:pt x="28284" y="888717"/>
                    <a:pt x="0" y="841533"/>
                    <a:pt x="0" y="784912"/>
                  </a:cubicBezTo>
                  <a:cubicBezTo>
                    <a:pt x="0" y="749524"/>
                    <a:pt x="0" y="371314"/>
                    <a:pt x="0" y="9263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îś1iďê">
              <a:extLst>
                <a:ext uri="{FF2B5EF4-FFF2-40B4-BE49-F238E27FC236}">
                  <a16:creationId xmlns:a16="http://schemas.microsoft.com/office/drawing/2014/main" id="{17E7A026-553B-4CF4-A6DA-4BA54F455B98}"/>
                </a:ext>
              </a:extLst>
            </p:cNvPr>
            <p:cNvSpPr/>
            <p:nvPr/>
          </p:nvSpPr>
          <p:spPr bwMode="auto">
            <a:xfrm flipV="1">
              <a:off x="5075574" y="3214655"/>
              <a:ext cx="1752640" cy="1433184"/>
            </a:xfrm>
            <a:custGeom>
              <a:avLst/>
              <a:gdLst>
                <a:gd name="connsiteX0" fmla="*/ 0 w 1697038"/>
                <a:gd name="connsiteY0" fmla="*/ 0 h 1387717"/>
                <a:gd name="connsiteX1" fmla="*/ 94280 w 1697038"/>
                <a:gd name="connsiteY1" fmla="*/ 141691 h 1387717"/>
                <a:gd name="connsiteX2" fmla="*/ 763667 w 1697038"/>
                <a:gd name="connsiteY2" fmla="*/ 576210 h 1387717"/>
                <a:gd name="connsiteX3" fmla="*/ 942799 w 1697038"/>
                <a:gd name="connsiteY3" fmla="*/ 576210 h 1387717"/>
                <a:gd name="connsiteX4" fmla="*/ 1602758 w 1697038"/>
                <a:gd name="connsiteY4" fmla="*/ 141691 h 1387717"/>
                <a:gd name="connsiteX5" fmla="*/ 1697038 w 1697038"/>
                <a:gd name="connsiteY5" fmla="*/ 0 h 1387717"/>
                <a:gd name="connsiteX6" fmla="*/ 1697038 w 1697038"/>
                <a:gd name="connsiteY6" fmla="*/ 9048 h 1387717"/>
                <a:gd name="connsiteX7" fmla="*/ 1697038 w 1697038"/>
                <a:gd name="connsiteY7" fmla="*/ 774294 h 1387717"/>
                <a:gd name="connsiteX8" fmla="*/ 1602758 w 1697038"/>
                <a:gd name="connsiteY8" fmla="*/ 925291 h 1387717"/>
                <a:gd name="connsiteX9" fmla="*/ 942799 w 1697038"/>
                <a:gd name="connsiteY9" fmla="*/ 1359406 h 1387717"/>
                <a:gd name="connsiteX10" fmla="*/ 763667 w 1697038"/>
                <a:gd name="connsiteY10" fmla="*/ 1359406 h 1387717"/>
                <a:gd name="connsiteX11" fmla="*/ 94280 w 1697038"/>
                <a:gd name="connsiteY11" fmla="*/ 925291 h 1387717"/>
                <a:gd name="connsiteX12" fmla="*/ 0 w 1697038"/>
                <a:gd name="connsiteY12" fmla="*/ 774294 h 1387717"/>
                <a:gd name="connsiteX13" fmla="*/ 0 w 1697038"/>
                <a:gd name="connsiteY13" fmla="*/ 9048 h 1387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7038" h="1387717">
                  <a:moveTo>
                    <a:pt x="0" y="0"/>
                  </a:moveTo>
                  <a:cubicBezTo>
                    <a:pt x="0" y="56676"/>
                    <a:pt x="28284" y="94461"/>
                    <a:pt x="94280" y="141691"/>
                  </a:cubicBezTo>
                  <a:cubicBezTo>
                    <a:pt x="160276" y="188921"/>
                    <a:pt x="763667" y="576210"/>
                    <a:pt x="763667" y="576210"/>
                  </a:cubicBezTo>
                  <a:cubicBezTo>
                    <a:pt x="810807" y="613994"/>
                    <a:pt x="895659" y="613994"/>
                    <a:pt x="942799" y="576210"/>
                  </a:cubicBezTo>
                  <a:cubicBezTo>
                    <a:pt x="942799" y="576210"/>
                    <a:pt x="1536762" y="188921"/>
                    <a:pt x="1602758" y="141691"/>
                  </a:cubicBezTo>
                  <a:cubicBezTo>
                    <a:pt x="1668754" y="94461"/>
                    <a:pt x="1697038" y="56676"/>
                    <a:pt x="1697038" y="0"/>
                  </a:cubicBezTo>
                  <a:lnTo>
                    <a:pt x="1697038" y="9048"/>
                  </a:lnTo>
                  <a:cubicBezTo>
                    <a:pt x="1697038" y="286061"/>
                    <a:pt x="1697038" y="735365"/>
                    <a:pt x="1697038" y="774294"/>
                  </a:cubicBezTo>
                  <a:cubicBezTo>
                    <a:pt x="1697038" y="840355"/>
                    <a:pt x="1668754" y="878104"/>
                    <a:pt x="1602758" y="925291"/>
                  </a:cubicBezTo>
                  <a:cubicBezTo>
                    <a:pt x="1536762" y="963040"/>
                    <a:pt x="942799" y="1359406"/>
                    <a:pt x="942799" y="1359406"/>
                  </a:cubicBezTo>
                  <a:cubicBezTo>
                    <a:pt x="895659" y="1397155"/>
                    <a:pt x="810807" y="1397155"/>
                    <a:pt x="763667" y="1359406"/>
                  </a:cubicBezTo>
                  <a:cubicBezTo>
                    <a:pt x="763667" y="1359406"/>
                    <a:pt x="160276" y="963040"/>
                    <a:pt x="94280" y="925291"/>
                  </a:cubicBezTo>
                  <a:cubicBezTo>
                    <a:pt x="28284" y="878104"/>
                    <a:pt x="0" y="840355"/>
                    <a:pt x="0" y="774294"/>
                  </a:cubicBezTo>
                  <a:cubicBezTo>
                    <a:pt x="0" y="735365"/>
                    <a:pt x="0" y="286061"/>
                    <a:pt x="0" y="904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íṧľïdè">
              <a:extLst>
                <a:ext uri="{FF2B5EF4-FFF2-40B4-BE49-F238E27FC236}">
                  <a16:creationId xmlns:a16="http://schemas.microsoft.com/office/drawing/2014/main" id="{E95BE5B5-D21A-4C22-9077-73362C3837C6}"/>
                </a:ext>
              </a:extLst>
            </p:cNvPr>
            <p:cNvSpPr/>
            <p:nvPr/>
          </p:nvSpPr>
          <p:spPr bwMode="auto">
            <a:xfrm flipV="1">
              <a:off x="5075574" y="4089148"/>
              <a:ext cx="1752640" cy="1765756"/>
            </a:xfrm>
            <a:custGeom>
              <a:avLst/>
              <a:gdLst>
                <a:gd name="T0" fmla="*/ 168 w 180"/>
                <a:gd name="T1" fmla="*/ 0 h 181"/>
                <a:gd name="T2" fmla="*/ 180 w 180"/>
                <a:gd name="T3" fmla="*/ 11 h 181"/>
                <a:gd name="T4" fmla="*/ 180 w 180"/>
                <a:gd name="T5" fmla="*/ 116 h 181"/>
                <a:gd name="T6" fmla="*/ 170 w 180"/>
                <a:gd name="T7" fmla="*/ 131 h 181"/>
                <a:gd name="T8" fmla="*/ 100 w 180"/>
                <a:gd name="T9" fmla="*/ 177 h 181"/>
                <a:gd name="T10" fmla="*/ 81 w 180"/>
                <a:gd name="T11" fmla="*/ 177 h 181"/>
                <a:gd name="T12" fmla="*/ 10 w 180"/>
                <a:gd name="T13" fmla="*/ 131 h 181"/>
                <a:gd name="T14" fmla="*/ 0 w 180"/>
                <a:gd name="T15" fmla="*/ 116 h 181"/>
                <a:gd name="T16" fmla="*/ 0 w 180"/>
                <a:gd name="T17" fmla="*/ 11 h 181"/>
                <a:gd name="T18" fmla="*/ 12 w 180"/>
                <a:gd name="T19" fmla="*/ 0 h 181"/>
                <a:gd name="T20" fmla="*/ 168 w 180"/>
                <a:gd name="T21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" h="181">
                  <a:moveTo>
                    <a:pt x="168" y="0"/>
                  </a:moveTo>
                  <a:cubicBezTo>
                    <a:pt x="175" y="0"/>
                    <a:pt x="180" y="5"/>
                    <a:pt x="180" y="11"/>
                  </a:cubicBezTo>
                  <a:cubicBezTo>
                    <a:pt x="180" y="11"/>
                    <a:pt x="180" y="109"/>
                    <a:pt x="180" y="116"/>
                  </a:cubicBezTo>
                  <a:cubicBezTo>
                    <a:pt x="180" y="122"/>
                    <a:pt x="177" y="126"/>
                    <a:pt x="170" y="131"/>
                  </a:cubicBezTo>
                  <a:cubicBezTo>
                    <a:pt x="163" y="136"/>
                    <a:pt x="100" y="177"/>
                    <a:pt x="100" y="177"/>
                  </a:cubicBezTo>
                  <a:cubicBezTo>
                    <a:pt x="95" y="181"/>
                    <a:pt x="86" y="181"/>
                    <a:pt x="81" y="177"/>
                  </a:cubicBezTo>
                  <a:cubicBezTo>
                    <a:pt x="81" y="177"/>
                    <a:pt x="17" y="136"/>
                    <a:pt x="10" y="131"/>
                  </a:cubicBezTo>
                  <a:cubicBezTo>
                    <a:pt x="3" y="126"/>
                    <a:pt x="0" y="122"/>
                    <a:pt x="0" y="116"/>
                  </a:cubicBezTo>
                  <a:cubicBezTo>
                    <a:pt x="0" y="109"/>
                    <a:pt x="0" y="11"/>
                    <a:pt x="0" y="11"/>
                  </a:cubicBezTo>
                  <a:cubicBezTo>
                    <a:pt x="0" y="5"/>
                    <a:pt x="6" y="0"/>
                    <a:pt x="12" y="0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iŝ1îďê">
              <a:extLst>
                <a:ext uri="{FF2B5EF4-FFF2-40B4-BE49-F238E27FC236}">
                  <a16:creationId xmlns:a16="http://schemas.microsoft.com/office/drawing/2014/main" id="{2C8BE1BB-704E-408A-BD50-667E40BE76E4}"/>
                </a:ext>
              </a:extLst>
            </p:cNvPr>
            <p:cNvSpPr/>
            <p:nvPr/>
          </p:nvSpPr>
          <p:spPr bwMode="auto">
            <a:xfrm flipV="1">
              <a:off x="4963219" y="1265881"/>
              <a:ext cx="1977350" cy="4745338"/>
            </a:xfrm>
            <a:custGeom>
              <a:avLst/>
              <a:gdLst>
                <a:gd name="connsiteX0" fmla="*/ 113136 w 1697038"/>
                <a:gd name="connsiteY0" fmla="*/ 0 h 4015641"/>
                <a:gd name="connsiteX1" fmla="*/ 1583902 w 1697038"/>
                <a:gd name="connsiteY1" fmla="*/ 0 h 4015641"/>
                <a:gd name="connsiteX2" fmla="*/ 1697038 w 1697038"/>
                <a:gd name="connsiteY2" fmla="*/ 103907 h 4015641"/>
                <a:gd name="connsiteX3" fmla="*/ 1697038 w 1697038"/>
                <a:gd name="connsiteY3" fmla="*/ 752863 h 4015641"/>
                <a:gd name="connsiteX4" fmla="*/ 1697038 w 1697038"/>
                <a:gd name="connsiteY4" fmla="*/ 878510 h 4015641"/>
                <a:gd name="connsiteX5" fmla="*/ 1697038 w 1697038"/>
                <a:gd name="connsiteY5" fmla="*/ 894590 h 4015641"/>
                <a:gd name="connsiteX6" fmla="*/ 1697038 w 1697038"/>
                <a:gd name="connsiteY6" fmla="*/ 912874 h 4015641"/>
                <a:gd name="connsiteX7" fmla="*/ 1697038 w 1697038"/>
                <a:gd name="connsiteY7" fmla="*/ 939409 h 4015641"/>
                <a:gd name="connsiteX8" fmla="*/ 1697038 w 1697038"/>
                <a:gd name="connsiteY8" fmla="*/ 1007836 h 4015641"/>
                <a:gd name="connsiteX9" fmla="*/ 1697038 w 1697038"/>
                <a:gd name="connsiteY9" fmla="*/ 1034141 h 4015641"/>
                <a:gd name="connsiteX10" fmla="*/ 1697038 w 1697038"/>
                <a:gd name="connsiteY10" fmla="*/ 1073708 h 4015641"/>
                <a:gd name="connsiteX11" fmla="*/ 1697038 w 1697038"/>
                <a:gd name="connsiteY11" fmla="*/ 1094743 h 4015641"/>
                <a:gd name="connsiteX12" fmla="*/ 1697038 w 1697038"/>
                <a:gd name="connsiteY12" fmla="*/ 1095744 h 4015641"/>
                <a:gd name="connsiteX13" fmla="*/ 1697038 w 1697038"/>
                <a:gd name="connsiteY13" fmla="*/ 1303474 h 4015641"/>
                <a:gd name="connsiteX14" fmla="*/ 1697038 w 1697038"/>
                <a:gd name="connsiteY14" fmla="*/ 1524559 h 4015641"/>
                <a:gd name="connsiteX15" fmla="*/ 1697038 w 1697038"/>
                <a:gd name="connsiteY15" fmla="*/ 1643768 h 4015641"/>
                <a:gd name="connsiteX16" fmla="*/ 1697038 w 1697038"/>
                <a:gd name="connsiteY16" fmla="*/ 1660010 h 4015641"/>
                <a:gd name="connsiteX17" fmla="*/ 1697038 w 1697038"/>
                <a:gd name="connsiteY17" fmla="*/ 1682744 h 4015641"/>
                <a:gd name="connsiteX18" fmla="*/ 1697038 w 1697038"/>
                <a:gd name="connsiteY18" fmla="*/ 1705282 h 4015641"/>
                <a:gd name="connsiteX19" fmla="*/ 1697038 w 1697038"/>
                <a:gd name="connsiteY19" fmla="*/ 1748386 h 4015641"/>
                <a:gd name="connsiteX20" fmla="*/ 1697038 w 1697038"/>
                <a:gd name="connsiteY20" fmla="*/ 1774399 h 4015641"/>
                <a:gd name="connsiteX21" fmla="*/ 1697038 w 1697038"/>
                <a:gd name="connsiteY21" fmla="*/ 1801558 h 4015641"/>
                <a:gd name="connsiteX22" fmla="*/ 1697038 w 1697038"/>
                <a:gd name="connsiteY22" fmla="*/ 1839635 h 4015641"/>
                <a:gd name="connsiteX23" fmla="*/ 1697038 w 1697038"/>
                <a:gd name="connsiteY23" fmla="*/ 1859988 h 4015641"/>
                <a:gd name="connsiteX24" fmla="*/ 1697038 w 1697038"/>
                <a:gd name="connsiteY24" fmla="*/ 1862178 h 4015641"/>
                <a:gd name="connsiteX25" fmla="*/ 1697038 w 1697038"/>
                <a:gd name="connsiteY25" fmla="*/ 2296235 h 4015641"/>
                <a:gd name="connsiteX26" fmla="*/ 1697038 w 1697038"/>
                <a:gd name="connsiteY26" fmla="*/ 2416895 h 4015641"/>
                <a:gd name="connsiteX27" fmla="*/ 1697038 w 1697038"/>
                <a:gd name="connsiteY27" fmla="*/ 2427411 h 4015641"/>
                <a:gd name="connsiteX28" fmla="*/ 1697038 w 1697038"/>
                <a:gd name="connsiteY28" fmla="*/ 2455923 h 4015641"/>
                <a:gd name="connsiteX29" fmla="*/ 1697038 w 1697038"/>
                <a:gd name="connsiteY29" fmla="*/ 2457188 h 4015641"/>
                <a:gd name="connsiteX30" fmla="*/ 1697038 w 1697038"/>
                <a:gd name="connsiteY30" fmla="*/ 2503570 h 4015641"/>
                <a:gd name="connsiteX31" fmla="*/ 1697038 w 1697038"/>
                <a:gd name="connsiteY31" fmla="*/ 2522165 h 4015641"/>
                <a:gd name="connsiteX32" fmla="*/ 1697038 w 1697038"/>
                <a:gd name="connsiteY32" fmla="*/ 2563899 h 4015641"/>
                <a:gd name="connsiteX33" fmla="*/ 1697038 w 1697038"/>
                <a:gd name="connsiteY33" fmla="*/ 2575800 h 4015641"/>
                <a:gd name="connsiteX34" fmla="*/ 1697038 w 1697038"/>
                <a:gd name="connsiteY34" fmla="*/ 2614174 h 4015641"/>
                <a:gd name="connsiteX35" fmla="*/ 1697038 w 1697038"/>
                <a:gd name="connsiteY35" fmla="*/ 2634633 h 4015641"/>
                <a:gd name="connsiteX36" fmla="*/ 1697038 w 1697038"/>
                <a:gd name="connsiteY36" fmla="*/ 2635520 h 4015641"/>
                <a:gd name="connsiteX37" fmla="*/ 1697038 w 1697038"/>
                <a:gd name="connsiteY37" fmla="*/ 3408732 h 4015641"/>
                <a:gd name="connsiteX38" fmla="*/ 1602758 w 1697038"/>
                <a:gd name="connsiteY38" fmla="*/ 3550423 h 4015641"/>
                <a:gd name="connsiteX39" fmla="*/ 942799 w 1697038"/>
                <a:gd name="connsiteY39" fmla="*/ 3994388 h 4015641"/>
                <a:gd name="connsiteX40" fmla="*/ 763667 w 1697038"/>
                <a:gd name="connsiteY40" fmla="*/ 3994388 h 4015641"/>
                <a:gd name="connsiteX41" fmla="*/ 94280 w 1697038"/>
                <a:gd name="connsiteY41" fmla="*/ 3550423 h 4015641"/>
                <a:gd name="connsiteX42" fmla="*/ 0 w 1697038"/>
                <a:gd name="connsiteY42" fmla="*/ 3408732 h 4015641"/>
                <a:gd name="connsiteX43" fmla="*/ 0 w 1697038"/>
                <a:gd name="connsiteY43" fmla="*/ 2635520 h 4015641"/>
                <a:gd name="connsiteX44" fmla="*/ 0 w 1697038"/>
                <a:gd name="connsiteY44" fmla="*/ 2634633 h 4015641"/>
                <a:gd name="connsiteX45" fmla="*/ 0 w 1697038"/>
                <a:gd name="connsiteY45" fmla="*/ 2614174 h 4015641"/>
                <a:gd name="connsiteX46" fmla="*/ 0 w 1697038"/>
                <a:gd name="connsiteY46" fmla="*/ 2575800 h 4015641"/>
                <a:gd name="connsiteX47" fmla="*/ 0 w 1697038"/>
                <a:gd name="connsiteY47" fmla="*/ 2563899 h 4015641"/>
                <a:gd name="connsiteX48" fmla="*/ 0 w 1697038"/>
                <a:gd name="connsiteY48" fmla="*/ 2522165 h 4015641"/>
                <a:gd name="connsiteX49" fmla="*/ 0 w 1697038"/>
                <a:gd name="connsiteY49" fmla="*/ 2503570 h 4015641"/>
                <a:gd name="connsiteX50" fmla="*/ 0 w 1697038"/>
                <a:gd name="connsiteY50" fmla="*/ 2457188 h 4015641"/>
                <a:gd name="connsiteX51" fmla="*/ 0 w 1697038"/>
                <a:gd name="connsiteY51" fmla="*/ 2455923 h 4015641"/>
                <a:gd name="connsiteX52" fmla="*/ 0 w 1697038"/>
                <a:gd name="connsiteY52" fmla="*/ 2427411 h 4015641"/>
                <a:gd name="connsiteX53" fmla="*/ 0 w 1697038"/>
                <a:gd name="connsiteY53" fmla="*/ 2416895 h 4015641"/>
                <a:gd name="connsiteX54" fmla="*/ 0 w 1697038"/>
                <a:gd name="connsiteY54" fmla="*/ 2296235 h 4015641"/>
                <a:gd name="connsiteX55" fmla="*/ 0 w 1697038"/>
                <a:gd name="connsiteY55" fmla="*/ 1862178 h 4015641"/>
                <a:gd name="connsiteX56" fmla="*/ 0 w 1697038"/>
                <a:gd name="connsiteY56" fmla="*/ 1859988 h 4015641"/>
                <a:gd name="connsiteX57" fmla="*/ 0 w 1697038"/>
                <a:gd name="connsiteY57" fmla="*/ 1839635 h 4015641"/>
                <a:gd name="connsiteX58" fmla="*/ 0 w 1697038"/>
                <a:gd name="connsiteY58" fmla="*/ 1801558 h 4015641"/>
                <a:gd name="connsiteX59" fmla="*/ 0 w 1697038"/>
                <a:gd name="connsiteY59" fmla="*/ 1774399 h 4015641"/>
                <a:gd name="connsiteX60" fmla="*/ 0 w 1697038"/>
                <a:gd name="connsiteY60" fmla="*/ 1748386 h 4015641"/>
                <a:gd name="connsiteX61" fmla="*/ 0 w 1697038"/>
                <a:gd name="connsiteY61" fmla="*/ 1705282 h 4015641"/>
                <a:gd name="connsiteX62" fmla="*/ 0 w 1697038"/>
                <a:gd name="connsiteY62" fmla="*/ 1682744 h 4015641"/>
                <a:gd name="connsiteX63" fmla="*/ 0 w 1697038"/>
                <a:gd name="connsiteY63" fmla="*/ 1660010 h 4015641"/>
                <a:gd name="connsiteX64" fmla="*/ 0 w 1697038"/>
                <a:gd name="connsiteY64" fmla="*/ 1643768 h 4015641"/>
                <a:gd name="connsiteX65" fmla="*/ 0 w 1697038"/>
                <a:gd name="connsiteY65" fmla="*/ 1524559 h 4015641"/>
                <a:gd name="connsiteX66" fmla="*/ 0 w 1697038"/>
                <a:gd name="connsiteY66" fmla="*/ 1303474 h 4015641"/>
                <a:gd name="connsiteX67" fmla="*/ 0 w 1697038"/>
                <a:gd name="connsiteY67" fmla="*/ 1095744 h 4015641"/>
                <a:gd name="connsiteX68" fmla="*/ 0 w 1697038"/>
                <a:gd name="connsiteY68" fmla="*/ 1094743 h 4015641"/>
                <a:gd name="connsiteX69" fmla="*/ 0 w 1697038"/>
                <a:gd name="connsiteY69" fmla="*/ 1073708 h 4015641"/>
                <a:gd name="connsiteX70" fmla="*/ 0 w 1697038"/>
                <a:gd name="connsiteY70" fmla="*/ 1034141 h 4015641"/>
                <a:gd name="connsiteX71" fmla="*/ 0 w 1697038"/>
                <a:gd name="connsiteY71" fmla="*/ 1007836 h 4015641"/>
                <a:gd name="connsiteX72" fmla="*/ 0 w 1697038"/>
                <a:gd name="connsiteY72" fmla="*/ 939409 h 4015641"/>
                <a:gd name="connsiteX73" fmla="*/ 0 w 1697038"/>
                <a:gd name="connsiteY73" fmla="*/ 912874 h 4015641"/>
                <a:gd name="connsiteX74" fmla="*/ 0 w 1697038"/>
                <a:gd name="connsiteY74" fmla="*/ 894590 h 4015641"/>
                <a:gd name="connsiteX75" fmla="*/ 0 w 1697038"/>
                <a:gd name="connsiteY75" fmla="*/ 878510 h 4015641"/>
                <a:gd name="connsiteX76" fmla="*/ 0 w 1697038"/>
                <a:gd name="connsiteY76" fmla="*/ 752863 h 4015641"/>
                <a:gd name="connsiteX77" fmla="*/ 0 w 1697038"/>
                <a:gd name="connsiteY77" fmla="*/ 103907 h 4015641"/>
                <a:gd name="connsiteX78" fmla="*/ 113136 w 1697038"/>
                <a:gd name="connsiteY78" fmla="*/ 0 h 401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1697038" h="4015641">
                  <a:moveTo>
                    <a:pt x="113136" y="0"/>
                  </a:moveTo>
                  <a:lnTo>
                    <a:pt x="1583902" y="0"/>
                  </a:lnTo>
                  <a:cubicBezTo>
                    <a:pt x="1649898" y="0"/>
                    <a:pt x="1697038" y="47230"/>
                    <a:pt x="1697038" y="103907"/>
                  </a:cubicBezTo>
                  <a:cubicBezTo>
                    <a:pt x="1697038" y="103907"/>
                    <a:pt x="1697038" y="465514"/>
                    <a:pt x="1697038" y="752863"/>
                  </a:cubicBezTo>
                  <a:lnTo>
                    <a:pt x="1697038" y="878510"/>
                  </a:lnTo>
                  <a:cubicBezTo>
                    <a:pt x="1697038" y="878510"/>
                    <a:pt x="1697038" y="884155"/>
                    <a:pt x="1697038" y="894590"/>
                  </a:cubicBezTo>
                  <a:lnTo>
                    <a:pt x="1697038" y="912874"/>
                  </a:lnTo>
                  <a:lnTo>
                    <a:pt x="1697038" y="939409"/>
                  </a:lnTo>
                  <a:cubicBezTo>
                    <a:pt x="1697038" y="958568"/>
                    <a:pt x="1697038" y="981662"/>
                    <a:pt x="1697038" y="1007836"/>
                  </a:cubicBezTo>
                  <a:lnTo>
                    <a:pt x="1697038" y="1034141"/>
                  </a:lnTo>
                  <a:lnTo>
                    <a:pt x="1697038" y="1073708"/>
                  </a:lnTo>
                  <a:lnTo>
                    <a:pt x="1697038" y="1094743"/>
                  </a:lnTo>
                  <a:lnTo>
                    <a:pt x="1697038" y="1095744"/>
                  </a:lnTo>
                  <a:lnTo>
                    <a:pt x="1697038" y="1303474"/>
                  </a:lnTo>
                  <a:cubicBezTo>
                    <a:pt x="1697038" y="1377390"/>
                    <a:pt x="1697038" y="1453365"/>
                    <a:pt x="1697038" y="1524559"/>
                  </a:cubicBezTo>
                  <a:lnTo>
                    <a:pt x="1697038" y="1643768"/>
                  </a:lnTo>
                  <a:cubicBezTo>
                    <a:pt x="1697038" y="1643768"/>
                    <a:pt x="1697038" y="1649470"/>
                    <a:pt x="1697038" y="1660010"/>
                  </a:cubicBezTo>
                  <a:lnTo>
                    <a:pt x="1697038" y="1682744"/>
                  </a:lnTo>
                  <a:lnTo>
                    <a:pt x="1697038" y="1705282"/>
                  </a:lnTo>
                  <a:lnTo>
                    <a:pt x="1697038" y="1748386"/>
                  </a:lnTo>
                  <a:lnTo>
                    <a:pt x="1697038" y="1774399"/>
                  </a:lnTo>
                  <a:lnTo>
                    <a:pt x="1697038" y="1801558"/>
                  </a:lnTo>
                  <a:lnTo>
                    <a:pt x="1697038" y="1839635"/>
                  </a:lnTo>
                  <a:lnTo>
                    <a:pt x="1697038" y="1859988"/>
                  </a:lnTo>
                  <a:lnTo>
                    <a:pt x="1697038" y="1862178"/>
                  </a:lnTo>
                  <a:cubicBezTo>
                    <a:pt x="1697038" y="1989354"/>
                    <a:pt x="1697038" y="2152471"/>
                    <a:pt x="1697038" y="2296235"/>
                  </a:cubicBezTo>
                  <a:lnTo>
                    <a:pt x="1697038" y="2416895"/>
                  </a:lnTo>
                  <a:cubicBezTo>
                    <a:pt x="1697038" y="2416895"/>
                    <a:pt x="1697038" y="2420548"/>
                    <a:pt x="1697038" y="2427411"/>
                  </a:cubicBezTo>
                  <a:lnTo>
                    <a:pt x="1697038" y="2455923"/>
                  </a:lnTo>
                  <a:lnTo>
                    <a:pt x="1697038" y="2457188"/>
                  </a:lnTo>
                  <a:cubicBezTo>
                    <a:pt x="1697038" y="2470029"/>
                    <a:pt x="1697038" y="2485637"/>
                    <a:pt x="1697038" y="2503570"/>
                  </a:cubicBezTo>
                  <a:lnTo>
                    <a:pt x="1697038" y="2522165"/>
                  </a:lnTo>
                  <a:lnTo>
                    <a:pt x="1697038" y="2563899"/>
                  </a:lnTo>
                  <a:lnTo>
                    <a:pt x="1697038" y="2575800"/>
                  </a:lnTo>
                  <a:lnTo>
                    <a:pt x="1697038" y="2614174"/>
                  </a:lnTo>
                  <a:lnTo>
                    <a:pt x="1697038" y="2634633"/>
                  </a:lnTo>
                  <a:lnTo>
                    <a:pt x="1697038" y="2635520"/>
                  </a:lnTo>
                  <a:cubicBezTo>
                    <a:pt x="1697038" y="2915581"/>
                    <a:pt x="1697038" y="3369767"/>
                    <a:pt x="1697038" y="3408732"/>
                  </a:cubicBezTo>
                  <a:cubicBezTo>
                    <a:pt x="1697038" y="3465408"/>
                    <a:pt x="1668754" y="3503193"/>
                    <a:pt x="1602758" y="3550423"/>
                  </a:cubicBezTo>
                  <a:cubicBezTo>
                    <a:pt x="1536762" y="3597653"/>
                    <a:pt x="942799" y="3994388"/>
                    <a:pt x="942799" y="3994388"/>
                  </a:cubicBezTo>
                  <a:cubicBezTo>
                    <a:pt x="895659" y="4022726"/>
                    <a:pt x="810807" y="4022726"/>
                    <a:pt x="763667" y="3994388"/>
                  </a:cubicBezTo>
                  <a:cubicBezTo>
                    <a:pt x="763667" y="3994388"/>
                    <a:pt x="160276" y="3597653"/>
                    <a:pt x="94280" y="3550423"/>
                  </a:cubicBezTo>
                  <a:cubicBezTo>
                    <a:pt x="28284" y="3503193"/>
                    <a:pt x="0" y="3465408"/>
                    <a:pt x="0" y="3408732"/>
                  </a:cubicBezTo>
                  <a:cubicBezTo>
                    <a:pt x="0" y="3369767"/>
                    <a:pt x="0" y="2915581"/>
                    <a:pt x="0" y="2635520"/>
                  </a:cubicBezTo>
                  <a:lnTo>
                    <a:pt x="0" y="2634633"/>
                  </a:lnTo>
                  <a:lnTo>
                    <a:pt x="0" y="2614174"/>
                  </a:lnTo>
                  <a:lnTo>
                    <a:pt x="0" y="2575800"/>
                  </a:lnTo>
                  <a:lnTo>
                    <a:pt x="0" y="2563899"/>
                  </a:lnTo>
                  <a:lnTo>
                    <a:pt x="0" y="2522165"/>
                  </a:lnTo>
                  <a:lnTo>
                    <a:pt x="0" y="2503570"/>
                  </a:lnTo>
                  <a:cubicBezTo>
                    <a:pt x="0" y="2485637"/>
                    <a:pt x="0" y="2470029"/>
                    <a:pt x="0" y="2457188"/>
                  </a:cubicBezTo>
                  <a:lnTo>
                    <a:pt x="0" y="2455923"/>
                  </a:lnTo>
                  <a:lnTo>
                    <a:pt x="0" y="2427411"/>
                  </a:lnTo>
                  <a:cubicBezTo>
                    <a:pt x="0" y="2420548"/>
                    <a:pt x="0" y="2416895"/>
                    <a:pt x="0" y="2416895"/>
                  </a:cubicBezTo>
                  <a:lnTo>
                    <a:pt x="0" y="2296235"/>
                  </a:lnTo>
                  <a:cubicBezTo>
                    <a:pt x="0" y="2152471"/>
                    <a:pt x="0" y="1989354"/>
                    <a:pt x="0" y="1862178"/>
                  </a:cubicBezTo>
                  <a:lnTo>
                    <a:pt x="0" y="1859988"/>
                  </a:lnTo>
                  <a:lnTo>
                    <a:pt x="0" y="1839635"/>
                  </a:lnTo>
                  <a:lnTo>
                    <a:pt x="0" y="1801558"/>
                  </a:lnTo>
                  <a:lnTo>
                    <a:pt x="0" y="1774399"/>
                  </a:lnTo>
                  <a:lnTo>
                    <a:pt x="0" y="1748386"/>
                  </a:lnTo>
                  <a:lnTo>
                    <a:pt x="0" y="1705282"/>
                  </a:lnTo>
                  <a:lnTo>
                    <a:pt x="0" y="1682744"/>
                  </a:lnTo>
                  <a:lnTo>
                    <a:pt x="0" y="1660010"/>
                  </a:lnTo>
                  <a:cubicBezTo>
                    <a:pt x="0" y="1649470"/>
                    <a:pt x="0" y="1643768"/>
                    <a:pt x="0" y="1643768"/>
                  </a:cubicBezTo>
                  <a:lnTo>
                    <a:pt x="0" y="1524559"/>
                  </a:lnTo>
                  <a:cubicBezTo>
                    <a:pt x="0" y="1453365"/>
                    <a:pt x="0" y="1377390"/>
                    <a:pt x="0" y="1303474"/>
                  </a:cubicBezTo>
                  <a:lnTo>
                    <a:pt x="0" y="1095744"/>
                  </a:lnTo>
                  <a:lnTo>
                    <a:pt x="0" y="1094743"/>
                  </a:lnTo>
                  <a:lnTo>
                    <a:pt x="0" y="1073708"/>
                  </a:lnTo>
                  <a:lnTo>
                    <a:pt x="0" y="1034141"/>
                  </a:lnTo>
                  <a:lnTo>
                    <a:pt x="0" y="1007836"/>
                  </a:lnTo>
                  <a:cubicBezTo>
                    <a:pt x="0" y="981662"/>
                    <a:pt x="0" y="958568"/>
                    <a:pt x="0" y="939409"/>
                  </a:cubicBezTo>
                  <a:lnTo>
                    <a:pt x="0" y="912874"/>
                  </a:lnTo>
                  <a:lnTo>
                    <a:pt x="0" y="894590"/>
                  </a:lnTo>
                  <a:cubicBezTo>
                    <a:pt x="0" y="884155"/>
                    <a:pt x="0" y="878510"/>
                    <a:pt x="0" y="878510"/>
                  </a:cubicBezTo>
                  <a:lnTo>
                    <a:pt x="0" y="752863"/>
                  </a:lnTo>
                  <a:cubicBezTo>
                    <a:pt x="0" y="465514"/>
                    <a:pt x="0" y="103907"/>
                    <a:pt x="0" y="103907"/>
                  </a:cubicBezTo>
                  <a:cubicBezTo>
                    <a:pt x="0" y="47230"/>
                    <a:pt x="56568" y="0"/>
                    <a:pt x="113136" y="0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398245" y="373651"/>
            <a:ext cx="2827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我们的业务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588745" y="1532582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rgbClr val="3840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87180" y="3688432"/>
            <a:ext cx="1524000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TW" altLang="en-US" dirty="0">
                <a:solidFill>
                  <a:srgbClr val="3840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中期</a:t>
            </a:r>
            <a:endParaRPr lang="zh-CN" altLang="en-US" dirty="0">
              <a:solidFill>
                <a:srgbClr val="3840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88745" y="5446692"/>
            <a:ext cx="1524000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短期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88745" y="2672906"/>
            <a:ext cx="1524000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TW" altLang="en-US" dirty="0">
                <a:solidFill>
                  <a:srgbClr val="3840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長期</a:t>
            </a:r>
            <a:endParaRPr lang="zh-CN" altLang="en-US" dirty="0">
              <a:solidFill>
                <a:srgbClr val="3840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 rot="5400000">
            <a:off x="1350745" y="1832254"/>
            <a:ext cx="0" cy="724284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rot="5400000">
            <a:off x="1350745" y="2935057"/>
            <a:ext cx="0" cy="724284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rot="5400000">
            <a:off x="1452155" y="4003406"/>
            <a:ext cx="0" cy="724284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2713201" y="2461306"/>
            <a:ext cx="3859385" cy="1341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遊說推廣各大學與校內平台合作後，藉由政府設立一個專門小組，如在國家高速網路與計算中心的</a:t>
            </a:r>
            <a:r>
              <a:rPr lang="en-US" altLang="zh-TW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數位學習平台設立專門學習管道</a:t>
            </a:r>
          </a:p>
        </p:txBody>
      </p:sp>
      <p:sp>
        <p:nvSpPr>
          <p:cNvPr id="38" name="矩形 37"/>
          <p:cNvSpPr/>
          <p:nvPr/>
        </p:nvSpPr>
        <p:spPr>
          <a:xfrm>
            <a:off x="2713201" y="4051279"/>
            <a:ext cx="3859385" cy="1021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推廣平台至各大校園，招募大學生成立各校的校內平台，並與當地社團進行合作，最終目標是整合各大學校的平台或</a:t>
            </a:r>
            <a:r>
              <a:rPr lang="en-US" altLang="zh-TW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</a:p>
        </p:txBody>
      </p:sp>
      <p:sp>
        <p:nvSpPr>
          <p:cNvPr id="36" name="矩形 35"/>
          <p:cNvSpPr/>
          <p:nvPr/>
        </p:nvSpPr>
        <p:spPr>
          <a:xfrm>
            <a:off x="2713201" y="5433932"/>
            <a:ext cx="3859385" cy="1021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建立平台「今天你</a:t>
            </a:r>
            <a:r>
              <a:rPr lang="en-US" altLang="zh-TW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了嗎」，此階段以校內人脈為中心，以高中及大學生為目標，透過</a:t>
            </a:r>
            <a:r>
              <a:rPr lang="en-US" altLang="zh-TW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FB</a:t>
            </a: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與</a:t>
            </a:r>
            <a:r>
              <a:rPr lang="en-US" altLang="zh-TW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LINE</a:t>
            </a: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雙平台進行推廣</a:t>
            </a:r>
          </a:p>
        </p:txBody>
      </p:sp>
      <p:sp>
        <p:nvSpPr>
          <p:cNvPr id="40" name="矩形 39"/>
          <p:cNvSpPr/>
          <p:nvPr/>
        </p:nvSpPr>
        <p:spPr>
          <a:xfrm>
            <a:off x="1294543" y="1555093"/>
            <a:ext cx="3862513" cy="381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目標</a:t>
            </a:r>
            <a:endParaRPr lang="zh-CN" altLang="en-US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9599116" y="5213287"/>
            <a:ext cx="3861108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經費自行籌措，資源則</a:t>
            </a:r>
            <a:endParaRPr lang="en-US" altLang="zh-TW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由我方小組與學校、政府</a:t>
            </a:r>
            <a:endParaRPr lang="en-US" altLang="zh-TW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機構接洽爭取</a:t>
            </a:r>
          </a:p>
        </p:txBody>
      </p:sp>
      <p:sp>
        <p:nvSpPr>
          <p:cNvPr id="44" name="矩形 43"/>
          <p:cNvSpPr/>
          <p:nvPr/>
        </p:nvSpPr>
        <p:spPr>
          <a:xfrm>
            <a:off x="4517403" y="1588843"/>
            <a:ext cx="3862513" cy="381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權責機構</a:t>
            </a:r>
            <a:endParaRPr lang="zh-CN" altLang="en-US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306010" y="5437031"/>
            <a:ext cx="3861108" cy="381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我方小組</a:t>
            </a:r>
          </a:p>
        </p:txBody>
      </p:sp>
      <p:sp>
        <p:nvSpPr>
          <p:cNvPr id="46" name="矩形 45"/>
          <p:cNvSpPr/>
          <p:nvPr/>
        </p:nvSpPr>
        <p:spPr>
          <a:xfrm>
            <a:off x="10147756" y="1588843"/>
            <a:ext cx="3861108" cy="381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資金來源</a:t>
            </a:r>
          </a:p>
        </p:txBody>
      </p:sp>
      <p:sp>
        <p:nvSpPr>
          <p:cNvPr id="47" name="矩形 46"/>
          <p:cNvSpPr/>
          <p:nvPr/>
        </p:nvSpPr>
        <p:spPr>
          <a:xfrm>
            <a:off x="9772371" y="2376602"/>
            <a:ext cx="3861108" cy="1021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經費自行籌措，資源</a:t>
            </a:r>
            <a:endParaRPr lang="en-US" altLang="zh-TW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則由我方小組與學校、</a:t>
            </a:r>
            <a:endParaRPr lang="en-US" altLang="zh-TW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政府機構接洽爭取</a:t>
            </a:r>
          </a:p>
        </p:txBody>
      </p:sp>
      <p:sp>
        <p:nvSpPr>
          <p:cNvPr id="48" name="矩形 47"/>
          <p:cNvSpPr/>
          <p:nvPr/>
        </p:nvSpPr>
        <p:spPr>
          <a:xfrm>
            <a:off x="7306010" y="4051279"/>
            <a:ext cx="3861108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我方小組</a:t>
            </a:r>
            <a:endParaRPr lang="en-US" altLang="zh-TW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各大學的分組</a:t>
            </a:r>
          </a:p>
        </p:txBody>
      </p:sp>
      <p:sp>
        <p:nvSpPr>
          <p:cNvPr id="49" name="矩形 48"/>
          <p:cNvSpPr/>
          <p:nvPr/>
        </p:nvSpPr>
        <p:spPr>
          <a:xfrm>
            <a:off x="7306010" y="2461306"/>
            <a:ext cx="3861108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教育部</a:t>
            </a:r>
            <a:endParaRPr lang="en-US" altLang="zh-TW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國家高速網路與計算中心</a:t>
            </a:r>
          </a:p>
        </p:txBody>
      </p:sp>
      <p:sp>
        <p:nvSpPr>
          <p:cNvPr id="50" name="矩形 49"/>
          <p:cNvSpPr/>
          <p:nvPr/>
        </p:nvSpPr>
        <p:spPr>
          <a:xfrm>
            <a:off x="9599116" y="3984198"/>
            <a:ext cx="3861108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經費在平台具規模後可</a:t>
            </a:r>
            <a:endParaRPr lang="en-US" altLang="zh-TW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與學校爭取，其餘資源</a:t>
            </a:r>
            <a:endParaRPr lang="en-US" altLang="zh-TW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則由各大學分組接手籌措</a:t>
            </a:r>
          </a:p>
        </p:txBody>
      </p:sp>
    </p:spTree>
    <p:extLst>
      <p:ext uri="{BB962C8B-B14F-4D97-AF65-F5344CB8AC3E}">
        <p14:creationId xmlns:p14="http://schemas.microsoft.com/office/powerpoint/2010/main" val="83684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37" grpId="0"/>
      <p:bldP spid="38" grpId="0"/>
      <p:bldP spid="36" grpId="0"/>
      <p:bldP spid="40" grpId="0"/>
      <p:bldP spid="42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3C135CBE-E341-4200-B18C-C60406BA41D3}"/>
              </a:ext>
            </a:extLst>
          </p:cNvPr>
          <p:cNvSpPr/>
          <p:nvPr/>
        </p:nvSpPr>
        <p:spPr>
          <a:xfrm>
            <a:off x="4127500" y="2806700"/>
            <a:ext cx="3860800" cy="13462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4000" dirty="0"/>
              <a:t>設立平台</a:t>
            </a:r>
            <a:endParaRPr lang="zh-TW" altLang="en-US" sz="3600" dirty="0"/>
          </a:p>
        </p:txBody>
      </p:sp>
      <p:sp>
        <p:nvSpPr>
          <p:cNvPr id="5" name="流程圖: 儲存資料 4">
            <a:extLst>
              <a:ext uri="{FF2B5EF4-FFF2-40B4-BE49-F238E27FC236}">
                <a16:creationId xmlns:a16="http://schemas.microsoft.com/office/drawing/2014/main" id="{2D05A037-3565-448D-BEE0-68DA788E10F2}"/>
              </a:ext>
            </a:extLst>
          </p:cNvPr>
          <p:cNvSpPr/>
          <p:nvPr/>
        </p:nvSpPr>
        <p:spPr>
          <a:xfrm>
            <a:off x="889000" y="1022350"/>
            <a:ext cx="3238500" cy="4813300"/>
          </a:xfrm>
          <a:prstGeom prst="flowChartOnlineStorag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+mn-ea"/>
              </a:rPr>
              <a:t>FACEBOOK</a:t>
            </a:r>
            <a:br>
              <a:rPr lang="en-US" altLang="zh-TW" dirty="0">
                <a:latin typeface="+mn-ea"/>
              </a:rPr>
            </a:br>
            <a:endParaRPr lang="en-US" altLang="zh-TW" dirty="0">
              <a:latin typeface="+mn-ea"/>
            </a:endParaRPr>
          </a:p>
          <a:p>
            <a:pPr algn="ctr"/>
            <a:br>
              <a:rPr lang="en-US" altLang="zh-TW" dirty="0">
                <a:latin typeface="+mn-ea"/>
              </a:rPr>
            </a:br>
            <a:r>
              <a:rPr lang="zh-TW" altLang="en-US" dirty="0">
                <a:latin typeface="+mn-ea"/>
              </a:rPr>
              <a:t>平台營運的主心骨</a:t>
            </a:r>
            <a:br>
              <a:rPr lang="en-US" altLang="zh-TW" dirty="0">
                <a:latin typeface="+mn-ea"/>
              </a:rPr>
            </a:br>
            <a:br>
              <a:rPr lang="en-US" altLang="zh-TW" dirty="0">
                <a:latin typeface="+mn-ea"/>
              </a:rPr>
            </a:br>
            <a:r>
              <a:rPr lang="zh-TW" altLang="en-US" dirty="0">
                <a:latin typeface="+mn-ea"/>
              </a:rPr>
              <a:t>線上課程直播處</a:t>
            </a:r>
            <a:br>
              <a:rPr lang="en-US" altLang="zh-TW" dirty="0">
                <a:latin typeface="+mn-ea"/>
              </a:rPr>
            </a:br>
            <a:br>
              <a:rPr lang="en-US" altLang="zh-TW" dirty="0">
                <a:latin typeface="+mn-ea"/>
              </a:rPr>
            </a:br>
            <a:r>
              <a:rPr lang="zh-TW" altLang="en-US" dirty="0">
                <a:latin typeface="+mn-ea"/>
              </a:rPr>
              <a:t>發布剪輯精華</a:t>
            </a:r>
            <a:endParaRPr lang="en-US" altLang="zh-TW" dirty="0">
              <a:latin typeface="+mn-ea"/>
            </a:endParaRPr>
          </a:p>
          <a:p>
            <a:pPr algn="ctr"/>
            <a:br>
              <a:rPr lang="en-US" altLang="zh-TW" dirty="0">
                <a:latin typeface="+mn-ea"/>
              </a:rPr>
            </a:br>
            <a:r>
              <a:rPr lang="zh-TW" altLang="en-US" dirty="0">
                <a:latin typeface="+mn-ea"/>
              </a:rPr>
              <a:t>微電影推廣</a:t>
            </a:r>
            <a:br>
              <a:rPr lang="en-US" altLang="zh-TW" dirty="0">
                <a:latin typeface="+mn-ea"/>
              </a:rPr>
            </a:br>
            <a:br>
              <a:rPr lang="en-US" altLang="zh-TW" dirty="0">
                <a:latin typeface="+mn-ea"/>
              </a:rPr>
            </a:br>
            <a:r>
              <a:rPr lang="zh-TW" altLang="en-US" dirty="0">
                <a:latin typeface="+mn-ea"/>
              </a:rPr>
              <a:t>資源橫向聯繫</a:t>
            </a:r>
            <a:br>
              <a:rPr lang="en-US" altLang="zh-TW" dirty="0"/>
            </a:br>
            <a:br>
              <a:rPr lang="en-US" altLang="zh-TW" dirty="0"/>
            </a:br>
            <a:endParaRPr lang="zh-TW" altLang="en-US" dirty="0"/>
          </a:p>
        </p:txBody>
      </p:sp>
      <p:sp>
        <p:nvSpPr>
          <p:cNvPr id="6" name="流程圖: 儲存資料 5">
            <a:extLst>
              <a:ext uri="{FF2B5EF4-FFF2-40B4-BE49-F238E27FC236}">
                <a16:creationId xmlns:a16="http://schemas.microsoft.com/office/drawing/2014/main" id="{B689DFB9-8132-42BB-8159-21E31903F28F}"/>
              </a:ext>
            </a:extLst>
          </p:cNvPr>
          <p:cNvSpPr/>
          <p:nvPr/>
        </p:nvSpPr>
        <p:spPr>
          <a:xfrm flipH="1">
            <a:off x="7988300" y="1073150"/>
            <a:ext cx="3238500" cy="4813300"/>
          </a:xfrm>
          <a:prstGeom prst="flowChartOnlineStorag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+mn-ea"/>
              </a:rPr>
              <a:t>Line</a:t>
            </a:r>
            <a:br>
              <a:rPr lang="en-US" altLang="zh-TW" dirty="0">
                <a:latin typeface="+mn-ea"/>
              </a:rPr>
            </a:br>
            <a:endParaRPr lang="en-US" altLang="zh-TW" dirty="0">
              <a:latin typeface="+mn-ea"/>
            </a:endParaRPr>
          </a:p>
          <a:p>
            <a:pPr algn="ctr"/>
            <a:endParaRPr lang="en-US" altLang="zh-TW" dirty="0">
              <a:latin typeface="+mn-ea"/>
            </a:endParaRPr>
          </a:p>
          <a:p>
            <a:pPr algn="ctr"/>
            <a:br>
              <a:rPr lang="en-US" altLang="zh-TW" dirty="0">
                <a:latin typeface="+mn-ea"/>
              </a:rPr>
            </a:br>
            <a:r>
              <a:rPr lang="zh-TW" altLang="en-US" dirty="0">
                <a:latin typeface="+mn-ea"/>
              </a:rPr>
              <a:t>協助平台營運</a:t>
            </a:r>
            <a:br>
              <a:rPr lang="en-US" altLang="zh-TW" dirty="0">
                <a:latin typeface="+mn-ea"/>
              </a:rPr>
            </a:br>
            <a:br>
              <a:rPr lang="en-US" altLang="zh-TW" dirty="0">
                <a:latin typeface="+mn-ea"/>
              </a:rPr>
            </a:br>
            <a:r>
              <a:rPr lang="zh-TW" altLang="en-US" dirty="0">
                <a:latin typeface="+mn-ea"/>
              </a:rPr>
              <a:t>懶人包發布處</a:t>
            </a:r>
            <a:endParaRPr lang="en-US" altLang="zh-TW" dirty="0">
              <a:latin typeface="+mn-ea"/>
            </a:endParaRPr>
          </a:p>
          <a:p>
            <a:pPr algn="ctr"/>
            <a:br>
              <a:rPr lang="en-US" altLang="zh-TW" dirty="0">
                <a:latin typeface="+mn-ea"/>
              </a:rPr>
            </a:br>
            <a:r>
              <a:rPr lang="zh-TW" altLang="en-US" dirty="0">
                <a:latin typeface="+mn-ea"/>
              </a:rPr>
              <a:t>課程資訊推播</a:t>
            </a:r>
            <a:endParaRPr lang="en-US" altLang="zh-TW" dirty="0">
              <a:latin typeface="+mn-ea"/>
            </a:endParaRPr>
          </a:p>
          <a:p>
            <a:pPr algn="ctr"/>
            <a:br>
              <a:rPr lang="en-US" altLang="zh-TW" dirty="0">
                <a:latin typeface="+mn-ea"/>
              </a:rPr>
            </a:br>
            <a:r>
              <a:rPr lang="zh-TW" altLang="en-US" dirty="0">
                <a:latin typeface="+mn-ea"/>
              </a:rPr>
              <a:t>提問蒐集</a:t>
            </a:r>
            <a:endParaRPr lang="en-US" altLang="zh-TW" dirty="0">
              <a:latin typeface="+mn-ea"/>
            </a:endParaRPr>
          </a:p>
          <a:p>
            <a:pPr algn="ctr"/>
            <a:br>
              <a:rPr lang="en-US" altLang="zh-TW" dirty="0">
                <a:latin typeface="+mn-ea"/>
              </a:rPr>
            </a:br>
            <a:br>
              <a:rPr lang="en-US" altLang="zh-TW" dirty="0">
                <a:latin typeface="+mn-ea"/>
              </a:rPr>
            </a:br>
            <a:endParaRPr lang="zh-TW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6638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3C135CBE-E341-4200-B18C-C60406BA41D3}"/>
              </a:ext>
            </a:extLst>
          </p:cNvPr>
          <p:cNvSpPr/>
          <p:nvPr/>
        </p:nvSpPr>
        <p:spPr>
          <a:xfrm>
            <a:off x="4127500" y="2806700"/>
            <a:ext cx="3860800" cy="13462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4000" dirty="0"/>
              <a:t>設立平台</a:t>
            </a:r>
            <a:endParaRPr lang="zh-TW" altLang="en-US" sz="3600" dirty="0"/>
          </a:p>
        </p:txBody>
      </p:sp>
      <p:sp>
        <p:nvSpPr>
          <p:cNvPr id="5" name="流程圖: 儲存資料 4">
            <a:extLst>
              <a:ext uri="{FF2B5EF4-FFF2-40B4-BE49-F238E27FC236}">
                <a16:creationId xmlns:a16="http://schemas.microsoft.com/office/drawing/2014/main" id="{2D05A037-3565-448D-BEE0-68DA788E10F2}"/>
              </a:ext>
            </a:extLst>
          </p:cNvPr>
          <p:cNvSpPr/>
          <p:nvPr/>
        </p:nvSpPr>
        <p:spPr>
          <a:xfrm>
            <a:off x="889000" y="1022350"/>
            <a:ext cx="3238500" cy="4813300"/>
          </a:xfrm>
          <a:prstGeom prst="flowChartOnlineStorag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+mn-ea"/>
              </a:rPr>
              <a:t>FACEBOOK</a:t>
            </a:r>
            <a:br>
              <a:rPr lang="en-US" altLang="zh-TW" dirty="0">
                <a:latin typeface="+mn-ea"/>
              </a:rPr>
            </a:br>
            <a:endParaRPr lang="en-US" altLang="zh-TW" dirty="0">
              <a:latin typeface="+mn-ea"/>
            </a:endParaRPr>
          </a:p>
          <a:p>
            <a:pPr algn="ctr"/>
            <a:br>
              <a:rPr lang="en-US" altLang="zh-TW" dirty="0">
                <a:latin typeface="+mn-ea"/>
              </a:rPr>
            </a:br>
            <a:r>
              <a:rPr lang="zh-TW" altLang="en-US" dirty="0">
                <a:latin typeface="+mn-ea"/>
              </a:rPr>
              <a:t>平台營運的主心骨</a:t>
            </a:r>
            <a:br>
              <a:rPr lang="en-US" altLang="zh-TW" dirty="0">
                <a:latin typeface="+mn-ea"/>
              </a:rPr>
            </a:br>
            <a:br>
              <a:rPr lang="en-US" altLang="zh-TW" dirty="0">
                <a:latin typeface="+mn-ea"/>
              </a:rPr>
            </a:br>
            <a:r>
              <a:rPr lang="zh-TW" altLang="en-US" dirty="0">
                <a:latin typeface="+mn-ea"/>
              </a:rPr>
              <a:t>線上課程直播處</a:t>
            </a:r>
            <a:br>
              <a:rPr lang="en-US" altLang="zh-TW" dirty="0">
                <a:latin typeface="+mn-ea"/>
              </a:rPr>
            </a:br>
            <a:br>
              <a:rPr lang="en-US" altLang="zh-TW" dirty="0">
                <a:latin typeface="+mn-ea"/>
              </a:rPr>
            </a:br>
            <a:r>
              <a:rPr lang="zh-TW" altLang="en-US" dirty="0">
                <a:latin typeface="+mn-ea"/>
              </a:rPr>
              <a:t>發布剪輯精華</a:t>
            </a:r>
            <a:endParaRPr lang="en-US" altLang="zh-TW" dirty="0">
              <a:latin typeface="+mn-ea"/>
            </a:endParaRPr>
          </a:p>
          <a:p>
            <a:pPr algn="ctr"/>
            <a:br>
              <a:rPr lang="en-US" altLang="zh-TW" dirty="0">
                <a:latin typeface="+mn-ea"/>
              </a:rPr>
            </a:br>
            <a:r>
              <a:rPr lang="zh-TW" altLang="en-US" dirty="0">
                <a:latin typeface="+mn-ea"/>
              </a:rPr>
              <a:t>微電影推廣</a:t>
            </a:r>
            <a:br>
              <a:rPr lang="en-US" altLang="zh-TW" dirty="0">
                <a:latin typeface="+mn-ea"/>
              </a:rPr>
            </a:br>
            <a:br>
              <a:rPr lang="en-US" altLang="zh-TW" dirty="0">
                <a:latin typeface="+mn-ea"/>
              </a:rPr>
            </a:br>
            <a:r>
              <a:rPr lang="zh-TW" altLang="en-US" dirty="0">
                <a:latin typeface="+mn-ea"/>
              </a:rPr>
              <a:t>資源橫向聯繫</a:t>
            </a:r>
            <a:br>
              <a:rPr lang="en-US" altLang="zh-TW" dirty="0"/>
            </a:br>
            <a:br>
              <a:rPr lang="en-US" altLang="zh-TW" dirty="0"/>
            </a:br>
            <a:endParaRPr lang="zh-TW" altLang="en-US" dirty="0"/>
          </a:p>
        </p:txBody>
      </p:sp>
      <p:sp>
        <p:nvSpPr>
          <p:cNvPr id="6" name="流程圖: 儲存資料 5">
            <a:extLst>
              <a:ext uri="{FF2B5EF4-FFF2-40B4-BE49-F238E27FC236}">
                <a16:creationId xmlns:a16="http://schemas.microsoft.com/office/drawing/2014/main" id="{B689DFB9-8132-42BB-8159-21E31903F28F}"/>
              </a:ext>
            </a:extLst>
          </p:cNvPr>
          <p:cNvSpPr/>
          <p:nvPr/>
        </p:nvSpPr>
        <p:spPr>
          <a:xfrm flipH="1">
            <a:off x="7988300" y="1073150"/>
            <a:ext cx="3238500" cy="4813300"/>
          </a:xfrm>
          <a:prstGeom prst="flowChartOnlineStorag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latin typeface="+mn-ea"/>
              </a:rPr>
              <a:t>Line</a:t>
            </a:r>
            <a:br>
              <a:rPr lang="en-US" altLang="zh-TW" dirty="0">
                <a:latin typeface="+mn-ea"/>
              </a:rPr>
            </a:br>
            <a:endParaRPr lang="en-US" altLang="zh-TW" dirty="0">
              <a:latin typeface="+mn-ea"/>
            </a:endParaRPr>
          </a:p>
          <a:p>
            <a:pPr algn="ctr"/>
            <a:endParaRPr lang="en-US" altLang="zh-TW" dirty="0">
              <a:latin typeface="+mn-ea"/>
            </a:endParaRPr>
          </a:p>
          <a:p>
            <a:pPr algn="ctr"/>
            <a:br>
              <a:rPr lang="en-US" altLang="zh-TW" dirty="0">
                <a:latin typeface="+mn-ea"/>
              </a:rPr>
            </a:br>
            <a:r>
              <a:rPr lang="zh-TW" altLang="en-US" dirty="0">
                <a:latin typeface="+mn-ea"/>
              </a:rPr>
              <a:t>協助平台營運</a:t>
            </a:r>
            <a:br>
              <a:rPr lang="en-US" altLang="zh-TW" dirty="0">
                <a:latin typeface="+mn-ea"/>
              </a:rPr>
            </a:br>
            <a:br>
              <a:rPr lang="en-US" altLang="zh-TW" dirty="0">
                <a:latin typeface="+mn-ea"/>
              </a:rPr>
            </a:br>
            <a:r>
              <a:rPr lang="zh-TW" altLang="en-US" dirty="0">
                <a:latin typeface="+mn-ea"/>
              </a:rPr>
              <a:t>懶人包發布處</a:t>
            </a:r>
            <a:endParaRPr lang="en-US" altLang="zh-TW" dirty="0">
              <a:latin typeface="+mn-ea"/>
            </a:endParaRPr>
          </a:p>
          <a:p>
            <a:pPr algn="ctr"/>
            <a:br>
              <a:rPr lang="en-US" altLang="zh-TW" dirty="0">
                <a:latin typeface="+mn-ea"/>
              </a:rPr>
            </a:br>
            <a:r>
              <a:rPr lang="zh-TW" altLang="en-US" dirty="0">
                <a:latin typeface="+mn-ea"/>
              </a:rPr>
              <a:t>課程資訊推播</a:t>
            </a:r>
            <a:endParaRPr lang="en-US" altLang="zh-TW" dirty="0">
              <a:latin typeface="+mn-ea"/>
            </a:endParaRPr>
          </a:p>
          <a:p>
            <a:pPr algn="ctr"/>
            <a:br>
              <a:rPr lang="en-US" altLang="zh-TW" dirty="0">
                <a:latin typeface="+mn-ea"/>
              </a:rPr>
            </a:br>
            <a:r>
              <a:rPr lang="zh-TW" altLang="en-US" dirty="0">
                <a:latin typeface="+mn-ea"/>
              </a:rPr>
              <a:t>提問蒐集</a:t>
            </a:r>
            <a:endParaRPr lang="en-US" altLang="zh-TW" dirty="0">
              <a:latin typeface="+mn-ea"/>
            </a:endParaRPr>
          </a:p>
          <a:p>
            <a:pPr algn="ctr"/>
            <a:br>
              <a:rPr lang="en-US" altLang="zh-TW" dirty="0">
                <a:latin typeface="+mn-ea"/>
              </a:rPr>
            </a:br>
            <a:br>
              <a:rPr lang="en-US" altLang="zh-TW" dirty="0">
                <a:latin typeface="+mn-ea"/>
              </a:rPr>
            </a:br>
            <a:endParaRPr lang="zh-TW" altLang="en-US" dirty="0">
              <a:latin typeface="+mn-ea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DB5FDCB5-BFB7-414B-A724-DF4FD42081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166" y="1366668"/>
            <a:ext cx="2303808" cy="4124664"/>
          </a:xfrm>
          <a:prstGeom prst="rect">
            <a:avLst/>
          </a:prstGeom>
        </p:spPr>
      </p:pic>
      <p:pic>
        <p:nvPicPr>
          <p:cNvPr id="8" name="內容版面配置區 4">
            <a:extLst>
              <a:ext uri="{FF2B5EF4-FFF2-40B4-BE49-F238E27FC236}">
                <a16:creationId xmlns:a16="http://schemas.microsoft.com/office/drawing/2014/main" id="{07189EA8-DED3-403C-B05D-C6FE03FB8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804" y="1319964"/>
            <a:ext cx="5791770" cy="431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251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0142" y="308432"/>
            <a:ext cx="335446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發布活動海報</a:t>
            </a:r>
            <a:endParaRPr lang="zh-CN" altLang="en-US" sz="36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1860015" y="2302148"/>
            <a:ext cx="331985" cy="8106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0" name="Picture 2" descr="94506248_151353583068954_1423037199057682432_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906" y="1279714"/>
            <a:ext cx="6126948" cy="514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93853510_149379409933038_5123968066564128768_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71" y="1065562"/>
            <a:ext cx="3981911" cy="568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4094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0175 -0.044169 L 0 0 E" pathEditMode="relative" ptsTypes="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7" grpId="0" animBg="1"/>
      <p:bldP spid="7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0142" y="308432"/>
            <a:ext cx="335446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線上直播學習</a:t>
            </a:r>
            <a:endParaRPr lang="zh-CN" altLang="en-US" sz="36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1860015" y="2302148"/>
            <a:ext cx="331985" cy="8106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圖片 8" descr="C:\Users\user\AppData\Local\Microsoft\Windows\INetCache\Content.Word\S__97386524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2" t="51004" r="38636" b="17403"/>
          <a:stretch/>
        </p:blipFill>
        <p:spPr bwMode="auto">
          <a:xfrm>
            <a:off x="516844" y="1221577"/>
            <a:ext cx="5361441" cy="3383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4E309451-D19F-42BF-BB34-4157BBC8F9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754" y="3112809"/>
            <a:ext cx="6593565" cy="354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4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0175 -0.044169 L 0 0 E" pathEditMode="relative" ptsTypes="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7" grpId="0" animBg="1"/>
      <p:bldP spid="7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S__9738651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6" t="47216" r="40904" b="24196"/>
          <a:stretch/>
        </p:blipFill>
        <p:spPr bwMode="auto">
          <a:xfrm>
            <a:off x="507999" y="1107440"/>
            <a:ext cx="5679441" cy="34544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098" name="Picture 2" descr="未命名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619" y="351245"/>
            <a:ext cx="5197642" cy="6155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162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__951091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986"/>
          <a:stretch>
            <a:fillRect/>
          </a:stretch>
        </p:blipFill>
        <p:spPr bwMode="auto">
          <a:xfrm>
            <a:off x="718621" y="375385"/>
            <a:ext cx="5482314" cy="624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S__9510914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199" y="1125274"/>
            <a:ext cx="5380953" cy="4765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741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0142" y="308432"/>
            <a:ext cx="335446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線上直播學習</a:t>
            </a:r>
            <a:r>
              <a:rPr lang="en-US" altLang="zh-TW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6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1860015" y="2302148"/>
            <a:ext cx="331985" cy="8106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 descr="未命名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33" y="1202029"/>
            <a:ext cx="10072776" cy="4288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8650742" y="5971069"/>
            <a:ext cx="384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與學校機構合作直播活動</a:t>
            </a:r>
          </a:p>
        </p:txBody>
      </p:sp>
    </p:spTree>
    <p:extLst>
      <p:ext uri="{BB962C8B-B14F-4D97-AF65-F5344CB8AC3E}">
        <p14:creationId xmlns:p14="http://schemas.microsoft.com/office/powerpoint/2010/main" val="24801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0175 -0.044169 L 0 0 E" pathEditMode="relative" ptsTypes="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7" grpId="0" animBg="1"/>
      <p:bldP spid="7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"/>
          <p:cNvSpPr txBox="1"/>
          <p:nvPr/>
        </p:nvSpPr>
        <p:spPr>
          <a:xfrm>
            <a:off x="380142" y="308432"/>
            <a:ext cx="3354460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剪輯精華</a:t>
            </a:r>
            <a:endParaRPr lang="zh-CN" altLang="en-US" sz="36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146" name="Picture 2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17" y="1009201"/>
            <a:ext cx="4232275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圖片 4" descr="C:\Users\user\AppData\Local\Microsoft\Windows\INetCache\Content.Word\2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801" y="1009201"/>
            <a:ext cx="422910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圖片 5" descr="C:\Users\user\AppData\Local\Microsoft\Windows\INetCache\Content.Word\XX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30" y="4508500"/>
            <a:ext cx="4184650" cy="234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7" name="Picture 3" descr="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180" y="4405446"/>
            <a:ext cx="4583113" cy="259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602" y="2678682"/>
            <a:ext cx="4508500" cy="254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283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"/>
          <p:cNvSpPr txBox="1"/>
          <p:nvPr/>
        </p:nvSpPr>
        <p:spPr>
          <a:xfrm>
            <a:off x="380142" y="308432"/>
            <a:ext cx="3354460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介紹影片</a:t>
            </a:r>
            <a:endParaRPr lang="zh-CN" altLang="en-US" sz="36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42" name="Picture 2" descr="93702651_656009568568258_1277985295794438144_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29" y="1324260"/>
            <a:ext cx="3498850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 descr="S__9500277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236" y="1080285"/>
            <a:ext cx="474208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 descr="S__9500276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82" y="4161191"/>
            <a:ext cx="473075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 descr="S__9500277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032" y="4018498"/>
            <a:ext cx="473075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059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"/>
          <p:cNvSpPr txBox="1"/>
          <p:nvPr/>
        </p:nvSpPr>
        <p:spPr>
          <a:xfrm>
            <a:off x="380142" y="308432"/>
            <a:ext cx="3354460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簡易懶人包</a:t>
            </a:r>
            <a:endParaRPr lang="zh-CN" altLang="en-US" sz="36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圖片 7" descr="C:\Users\user\AppData\Local\Microsoft\Windows\INetCache\Content.Word\S__94920725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8"/>
          <a:stretch/>
        </p:blipFill>
        <p:spPr bwMode="auto">
          <a:xfrm>
            <a:off x="808237" y="1621706"/>
            <a:ext cx="2926365" cy="49879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圖片 8" descr="C:\Users\user\AppData\Local\Microsoft\Windows\INetCache\Content.Word\S__94920723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5"/>
          <a:stretch/>
        </p:blipFill>
        <p:spPr bwMode="auto">
          <a:xfrm>
            <a:off x="4697461" y="1621706"/>
            <a:ext cx="2993123" cy="49879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菱形 14"/>
          <p:cNvSpPr/>
          <p:nvPr/>
        </p:nvSpPr>
        <p:spPr>
          <a:xfrm>
            <a:off x="3166523" y="495534"/>
            <a:ext cx="1814132" cy="1814132"/>
          </a:xfrm>
          <a:prstGeom prst="diamond">
            <a:avLst/>
          </a:prstGeom>
          <a:solidFill>
            <a:schemeClr val="bg1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34"/>
          <p:cNvSpPr txBox="1"/>
          <p:nvPr/>
        </p:nvSpPr>
        <p:spPr>
          <a:xfrm>
            <a:off x="3311589" y="1146921"/>
            <a:ext cx="1524000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TW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何謂</a:t>
            </a:r>
            <a:r>
              <a:rPr lang="en-US" altLang="zh-TW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菱形 16"/>
          <p:cNvSpPr/>
          <p:nvPr/>
        </p:nvSpPr>
        <p:spPr>
          <a:xfrm rot="5400000">
            <a:off x="3216514" y="545527"/>
            <a:ext cx="1714152" cy="1714148"/>
          </a:xfrm>
          <a:prstGeom prst="diamond">
            <a:avLst/>
          </a:prstGeom>
          <a:ln w="158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菱形 17"/>
          <p:cNvSpPr/>
          <p:nvPr/>
        </p:nvSpPr>
        <p:spPr>
          <a:xfrm>
            <a:off x="6783518" y="477248"/>
            <a:ext cx="1814132" cy="1814132"/>
          </a:xfrm>
          <a:prstGeom prst="diamond">
            <a:avLst/>
          </a:prstGeom>
          <a:solidFill>
            <a:schemeClr val="bg1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34"/>
          <p:cNvSpPr txBox="1"/>
          <p:nvPr/>
        </p:nvSpPr>
        <p:spPr>
          <a:xfrm>
            <a:off x="6928584" y="1128635"/>
            <a:ext cx="1524000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TW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職業趨勢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菱形 19"/>
          <p:cNvSpPr/>
          <p:nvPr/>
        </p:nvSpPr>
        <p:spPr>
          <a:xfrm rot="5400000">
            <a:off x="6833509" y="527241"/>
            <a:ext cx="1714152" cy="1714148"/>
          </a:xfrm>
          <a:prstGeom prst="diamond">
            <a:avLst/>
          </a:prstGeom>
          <a:ln w="158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70" name="Picture 2" descr="S__9492072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2"/>
          <a:stretch>
            <a:fillRect/>
          </a:stretch>
        </p:blipFill>
        <p:spPr bwMode="auto">
          <a:xfrm>
            <a:off x="8347223" y="1704943"/>
            <a:ext cx="2749339" cy="4821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菱形 27"/>
          <p:cNvSpPr/>
          <p:nvPr/>
        </p:nvSpPr>
        <p:spPr>
          <a:xfrm>
            <a:off x="10239487" y="545525"/>
            <a:ext cx="1814132" cy="1814132"/>
          </a:xfrm>
          <a:prstGeom prst="diamond">
            <a:avLst/>
          </a:prstGeom>
          <a:solidFill>
            <a:schemeClr val="bg1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34"/>
          <p:cNvSpPr txBox="1"/>
          <p:nvPr/>
        </p:nvSpPr>
        <p:spPr>
          <a:xfrm>
            <a:off x="10384553" y="1196912"/>
            <a:ext cx="1524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TW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生存方法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菱形 29"/>
          <p:cNvSpPr/>
          <p:nvPr/>
        </p:nvSpPr>
        <p:spPr>
          <a:xfrm rot="5400000">
            <a:off x="10289478" y="595518"/>
            <a:ext cx="1714152" cy="1714148"/>
          </a:xfrm>
          <a:prstGeom prst="diamond">
            <a:avLst/>
          </a:prstGeom>
          <a:ln w="158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155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4.16667E-6 0.125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4.16667E-6 0.12523 " pathEditMode="relative" rAng="0" ptsTypes="AA">
                                      <p:cBhvr>
                                        <p:cTn id="26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4.16667E-6 0.12523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5" grpId="0" animBg="1"/>
      <p:bldP spid="15" grpId="1" animBg="1"/>
      <p:bldP spid="16" grpId="0"/>
      <p:bldP spid="17" grpId="0" animBg="1"/>
      <p:bldP spid="18" grpId="0" animBg="1"/>
      <p:bldP spid="18" grpId="1" animBg="1"/>
      <p:bldP spid="19" grpId="0"/>
      <p:bldP spid="20" grpId="0" animBg="1"/>
      <p:bldP spid="28" grpId="0" animBg="1"/>
      <p:bldP spid="28" grpId="1" animBg="1"/>
      <p:bldP spid="29" grpId="0"/>
      <p:bldP spid="3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"/>
          <p:cNvSpPr txBox="1"/>
          <p:nvPr/>
        </p:nvSpPr>
        <p:spPr>
          <a:xfrm>
            <a:off x="380142" y="308432"/>
            <a:ext cx="398010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微電影 製作劇本</a:t>
            </a:r>
            <a:endParaRPr lang="zh-CN" altLang="en-US" sz="36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2" descr="8892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663" y="1213918"/>
            <a:ext cx="4215865" cy="5573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圖片 6" descr="889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289" y="1213918"/>
            <a:ext cx="4302492" cy="573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-250257" y="473676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2074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"/>
          <p:cNvSpPr txBox="1"/>
          <p:nvPr/>
        </p:nvSpPr>
        <p:spPr>
          <a:xfrm>
            <a:off x="380141" y="308432"/>
            <a:ext cx="394160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微電影 實體拍攝</a:t>
            </a:r>
            <a:endParaRPr lang="zh-CN" altLang="en-US" sz="36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195" name="Picture 3" descr="S__950518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57"/>
          <a:stretch>
            <a:fillRect/>
          </a:stretch>
        </p:blipFill>
        <p:spPr bwMode="auto">
          <a:xfrm>
            <a:off x="1276885" y="1346086"/>
            <a:ext cx="9715507" cy="4910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029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704699" y="164673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9221" name="Picture 5" descr="S__9500273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55"/>
          <a:stretch>
            <a:fillRect/>
          </a:stretch>
        </p:blipFill>
        <p:spPr bwMode="auto">
          <a:xfrm>
            <a:off x="5333984" y="1875331"/>
            <a:ext cx="6679832" cy="3346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 descr="S__9500273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1"/>
          <a:stretch>
            <a:fillRect/>
          </a:stretch>
        </p:blipFill>
        <p:spPr bwMode="auto">
          <a:xfrm>
            <a:off x="213344" y="564616"/>
            <a:ext cx="5710237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7" descr="S__950518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95166"/>
            <a:ext cx="5719763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199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2614" y="0"/>
            <a:ext cx="5479386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flipH="1">
            <a:off x="6712614" y="0"/>
            <a:ext cx="259784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06189" y="882078"/>
            <a:ext cx="198209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內容</a:t>
            </a:r>
            <a:endParaRPr lang="en-US" altLang="zh-CN" sz="3600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7167790" y="1903053"/>
            <a:ext cx="230188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7012538" y="2312797"/>
            <a:ext cx="2075748" cy="265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參與動機</a:t>
            </a:r>
            <a:endParaRPr lang="en-US" altLang="zh-TW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得知管道</a:t>
            </a:r>
            <a:endParaRPr lang="en-US" altLang="zh-TW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各個講者印象與建議</a:t>
            </a:r>
            <a:endParaRPr lang="en-US" altLang="zh-TW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個講題合適度</a:t>
            </a:r>
            <a:endParaRPr lang="en-US" altLang="zh-TW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講題與參與期待落差</a:t>
            </a:r>
            <a:endParaRPr lang="en-US" altLang="zh-TW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此次講題帶來幫助</a:t>
            </a:r>
            <a:endParaRPr lang="en-US" altLang="zh-TW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再參加意願</a:t>
            </a:r>
            <a:endParaRPr lang="en-US" altLang="zh-TW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TW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直播品質是否優良。</a:t>
            </a:r>
            <a:endParaRPr lang="zh-CN" altLang="en-US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e1668aa4-a092-4ebf-80b1-d32fc2e9dd1e" descr="xxEAAB+LCAAAAAAABADlll1PgzAUhv9L1btpSvnmbmgwu/AjzuiF2UUd3VYFtpRiNAv/3XZ8jG5EZ2LiZHdw+p6e95yHhi7BMf9YEOCBYYwZv6B4ynA84CQGPTAIgZdkUdQDPk1Cmkwv2TxbpMB7WtZpzZVHymcPOMqIzE0opzgqXr0tfSW7ogmNs7iUwTMoQvi9EdJgEaRhGJGmbJBwwt7qCpqMrZ6HnIkCwZzFmIuCS5ifgHIJeK5xBnOZHJJ3kdQD94Wtyk9pTw6gtU+5INvshy9ZymOS8HXSLRajI8JVS7/beWt1bQdtzuPUbZuIA1c9lDsPZ3hBrsVW0m85ARnSwKjuTnErCosHpe98lPf+L1LYRIo6jBQdClJHQap3GKl+KEhtBanRYaTGoSC1FKRmh5Gav4b0fB7N2fdIK9nW+s1kQsfkjoxF2Up0N32W58uAti3Olc+ydCaUR0EALSuwfFBZ1/K2m0+1y660NvS7gFqlNBmJLlLC++N1F8V3WMR9RqcznpA0LcOF0685+Xj8qlUT27oAVaYVXkXwj3hZtubYCKm8kGNaVisv1EVeSOGF9puX6dqu7iq8dL1/YRmtvPQu8tIVXvpe80LQdh1HPV9O3z/XglZeRhd5GQovY695/fD/ZXaRl6nwMnfmNco/AVGMBIXHEQAA">
            <a:extLst>
              <a:ext uri="{FF2B5EF4-FFF2-40B4-BE49-F238E27FC236}">
                <a16:creationId xmlns:a16="http://schemas.microsoft.com/office/drawing/2014/main" id="{82E4E59F-560C-446C-94D0-04C9AB9B9C8D}"/>
              </a:ext>
            </a:extLst>
          </p:cNvPr>
          <p:cNvGrpSpPr>
            <a:grpSpLocks noChangeAspect="1"/>
          </p:cNvGrpSpPr>
          <p:nvPr/>
        </p:nvGrpSpPr>
        <p:grpSpPr>
          <a:xfrm>
            <a:off x="568302" y="1475084"/>
            <a:ext cx="5190612" cy="3907831"/>
            <a:chOff x="3152636" y="1179120"/>
            <a:chExt cx="5976849" cy="4499761"/>
          </a:xfrm>
        </p:grpSpPr>
        <p:sp>
          <p:nvSpPr>
            <p:cNvPr id="26" name="ValueBack1">
              <a:extLst>
                <a:ext uri="{FF2B5EF4-FFF2-40B4-BE49-F238E27FC236}">
                  <a16:creationId xmlns:a16="http://schemas.microsoft.com/office/drawing/2014/main" id="{F45B5A5F-6A49-4770-AB25-CBA759176D7E}"/>
                </a:ext>
              </a:extLst>
            </p:cNvPr>
            <p:cNvSpPr/>
            <p:nvPr/>
          </p:nvSpPr>
          <p:spPr>
            <a:xfrm>
              <a:off x="6057837" y="1179120"/>
              <a:ext cx="623645" cy="226880"/>
            </a:xfrm>
            <a:prstGeom prst="rect">
              <a:avLst/>
            </a:prstGeom>
            <a:solidFill>
              <a:srgbClr val="3A404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ValueBack1">
              <a:extLst>
                <a:ext uri="{FF2B5EF4-FFF2-40B4-BE49-F238E27FC236}">
                  <a16:creationId xmlns:a16="http://schemas.microsoft.com/office/drawing/2014/main" id="{DF3DA92A-6905-49D0-ADF5-22ED852941CB}"/>
                </a:ext>
              </a:extLst>
            </p:cNvPr>
            <p:cNvSpPr/>
            <p:nvPr/>
          </p:nvSpPr>
          <p:spPr>
            <a:xfrm rot="5400000">
              <a:off x="6628157" y="1227434"/>
              <a:ext cx="151090" cy="130250"/>
            </a:xfrm>
            <a:prstGeom prst="triangle">
              <a:avLst/>
            </a:prstGeom>
            <a:solidFill>
              <a:srgbClr val="3A404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ValueBack2">
              <a:extLst>
                <a:ext uri="{FF2B5EF4-FFF2-40B4-BE49-F238E27FC236}">
                  <a16:creationId xmlns:a16="http://schemas.microsoft.com/office/drawing/2014/main" id="{CCB335A4-FA86-4CEC-BEA8-CCC9E2107ACD}"/>
                </a:ext>
              </a:extLst>
            </p:cNvPr>
            <p:cNvSpPr/>
            <p:nvPr/>
          </p:nvSpPr>
          <p:spPr>
            <a:xfrm>
              <a:off x="6057837" y="1547981"/>
              <a:ext cx="623645" cy="226880"/>
            </a:xfrm>
            <a:prstGeom prst="rect">
              <a:avLst/>
            </a:prstGeom>
            <a:solidFill>
              <a:srgbClr val="B9946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ValueBack2">
              <a:extLst>
                <a:ext uri="{FF2B5EF4-FFF2-40B4-BE49-F238E27FC236}">
                  <a16:creationId xmlns:a16="http://schemas.microsoft.com/office/drawing/2014/main" id="{5AAC80CA-33D5-4C89-A6A5-20BE048E9E1D}"/>
                </a:ext>
              </a:extLst>
            </p:cNvPr>
            <p:cNvSpPr/>
            <p:nvPr/>
          </p:nvSpPr>
          <p:spPr>
            <a:xfrm rot="5400000">
              <a:off x="6628157" y="1596295"/>
              <a:ext cx="151090" cy="130250"/>
            </a:xfrm>
            <a:prstGeom prst="triangle">
              <a:avLst/>
            </a:prstGeom>
            <a:solidFill>
              <a:srgbClr val="B9946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ValueBack3">
              <a:extLst>
                <a:ext uri="{FF2B5EF4-FFF2-40B4-BE49-F238E27FC236}">
                  <a16:creationId xmlns:a16="http://schemas.microsoft.com/office/drawing/2014/main" id="{5B39A2FE-86D0-45F7-B122-45A6FF544E0C}"/>
                </a:ext>
              </a:extLst>
            </p:cNvPr>
            <p:cNvSpPr/>
            <p:nvPr/>
          </p:nvSpPr>
          <p:spPr>
            <a:xfrm>
              <a:off x="6057837" y="1916843"/>
              <a:ext cx="623645" cy="226880"/>
            </a:xfrm>
            <a:prstGeom prst="rect">
              <a:avLst/>
            </a:prstGeom>
            <a:solidFill>
              <a:srgbClr val="B9B9B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ValueBack3">
              <a:extLst>
                <a:ext uri="{FF2B5EF4-FFF2-40B4-BE49-F238E27FC236}">
                  <a16:creationId xmlns:a16="http://schemas.microsoft.com/office/drawing/2014/main" id="{BA21D41F-E92D-4E15-89E6-F7B5FEAFC3BC}"/>
                </a:ext>
              </a:extLst>
            </p:cNvPr>
            <p:cNvSpPr/>
            <p:nvPr/>
          </p:nvSpPr>
          <p:spPr>
            <a:xfrm rot="5400000">
              <a:off x="6628157" y="1965157"/>
              <a:ext cx="151090" cy="130250"/>
            </a:xfrm>
            <a:prstGeom prst="triangle">
              <a:avLst/>
            </a:prstGeom>
            <a:solidFill>
              <a:srgbClr val="B9B9B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ValueBack4">
              <a:extLst>
                <a:ext uri="{FF2B5EF4-FFF2-40B4-BE49-F238E27FC236}">
                  <a16:creationId xmlns:a16="http://schemas.microsoft.com/office/drawing/2014/main" id="{DD48433A-80CC-4528-922E-14905219AC4F}"/>
                </a:ext>
              </a:extLst>
            </p:cNvPr>
            <p:cNvSpPr/>
            <p:nvPr/>
          </p:nvSpPr>
          <p:spPr>
            <a:xfrm>
              <a:off x="6057837" y="2292587"/>
              <a:ext cx="623645" cy="226880"/>
            </a:xfrm>
            <a:prstGeom prst="rect">
              <a:avLst/>
            </a:prstGeom>
            <a:solidFill>
              <a:srgbClr val="D9D8D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ValueBack4">
              <a:extLst>
                <a:ext uri="{FF2B5EF4-FFF2-40B4-BE49-F238E27FC236}">
                  <a16:creationId xmlns:a16="http://schemas.microsoft.com/office/drawing/2014/main" id="{A693239D-EC05-493B-91B4-51180675D2EF}"/>
                </a:ext>
              </a:extLst>
            </p:cNvPr>
            <p:cNvSpPr/>
            <p:nvPr/>
          </p:nvSpPr>
          <p:spPr>
            <a:xfrm rot="5400000">
              <a:off x="6628157" y="2340901"/>
              <a:ext cx="151090" cy="130250"/>
            </a:xfrm>
            <a:prstGeom prst="triangle">
              <a:avLst/>
            </a:prstGeom>
            <a:solidFill>
              <a:srgbClr val="D9D8D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ValueBack5">
              <a:extLst>
                <a:ext uri="{FF2B5EF4-FFF2-40B4-BE49-F238E27FC236}">
                  <a16:creationId xmlns:a16="http://schemas.microsoft.com/office/drawing/2014/main" id="{EC8957A1-AD4B-4043-BCB7-97C8FD13BCB9}"/>
                </a:ext>
              </a:extLst>
            </p:cNvPr>
            <p:cNvSpPr/>
            <p:nvPr/>
          </p:nvSpPr>
          <p:spPr>
            <a:xfrm>
              <a:off x="6057837" y="2676072"/>
              <a:ext cx="623645" cy="22688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ValueBack5">
              <a:extLst>
                <a:ext uri="{FF2B5EF4-FFF2-40B4-BE49-F238E27FC236}">
                  <a16:creationId xmlns:a16="http://schemas.microsoft.com/office/drawing/2014/main" id="{F92ACE93-DAF4-41F0-A3FF-CED1C6C98C10}"/>
                </a:ext>
              </a:extLst>
            </p:cNvPr>
            <p:cNvSpPr/>
            <p:nvPr/>
          </p:nvSpPr>
          <p:spPr>
            <a:xfrm rot="5400000">
              <a:off x="6628157" y="2724386"/>
              <a:ext cx="151090" cy="130250"/>
            </a:xfrm>
            <a:prstGeom prst="triangl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CustomText1">
              <a:extLst>
                <a:ext uri="{FF2B5EF4-FFF2-40B4-BE49-F238E27FC236}">
                  <a16:creationId xmlns:a16="http://schemas.microsoft.com/office/drawing/2014/main" id="{C375C570-E571-4138-B4F6-A5D7D32F214B}"/>
                </a:ext>
              </a:extLst>
            </p:cNvPr>
            <p:cNvSpPr txBox="1"/>
            <p:nvPr/>
          </p:nvSpPr>
          <p:spPr>
            <a:xfrm>
              <a:off x="3152636" y="1707812"/>
              <a:ext cx="2704953" cy="673352"/>
            </a:xfrm>
            <a:prstGeom prst="rect">
              <a:avLst/>
            </a:prstGeom>
            <a:noFill/>
            <a:ln>
              <a:solidFill>
                <a:srgbClr val="FFFFFF">
                  <a:lumMod val="5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3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回饋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ValueShape1">
              <a:extLst>
                <a:ext uri="{FF2B5EF4-FFF2-40B4-BE49-F238E27FC236}">
                  <a16:creationId xmlns:a16="http://schemas.microsoft.com/office/drawing/2014/main" id="{4B760401-B43E-4293-A142-D13392356C6A}"/>
                </a:ext>
              </a:extLst>
            </p:cNvPr>
            <p:cNvSpPr/>
            <p:nvPr/>
          </p:nvSpPr>
          <p:spPr>
            <a:xfrm>
              <a:off x="4643390" y="1192780"/>
              <a:ext cx="4486095" cy="4486101"/>
            </a:xfrm>
            <a:prstGeom prst="blockArc">
              <a:avLst>
                <a:gd name="adj1" fmla="val 16200000"/>
                <a:gd name="adj2" fmla="val 9828000"/>
                <a:gd name="adj3" fmla="val 5067"/>
              </a:avLst>
            </a:prstGeom>
            <a:solidFill>
              <a:srgbClr val="3A404B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ValueShape2">
              <a:extLst>
                <a:ext uri="{FF2B5EF4-FFF2-40B4-BE49-F238E27FC236}">
                  <a16:creationId xmlns:a16="http://schemas.microsoft.com/office/drawing/2014/main" id="{26FCE8C2-3834-4222-ADB3-EE12AF7F7411}"/>
                </a:ext>
              </a:extLst>
            </p:cNvPr>
            <p:cNvSpPr/>
            <p:nvPr/>
          </p:nvSpPr>
          <p:spPr>
            <a:xfrm>
              <a:off x="5017231" y="1566622"/>
              <a:ext cx="3738413" cy="3738418"/>
            </a:xfrm>
            <a:prstGeom prst="blockArc">
              <a:avLst>
                <a:gd name="adj1" fmla="val 16200000"/>
                <a:gd name="adj2" fmla="val 9180000"/>
                <a:gd name="adj3" fmla="val 6000"/>
              </a:avLst>
            </a:prstGeom>
            <a:solidFill>
              <a:srgbClr val="B9946C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ValueShape3">
              <a:extLst>
                <a:ext uri="{FF2B5EF4-FFF2-40B4-BE49-F238E27FC236}">
                  <a16:creationId xmlns:a16="http://schemas.microsoft.com/office/drawing/2014/main" id="{121ADE02-2296-4041-A95C-FB753DDA6337}"/>
                </a:ext>
              </a:extLst>
            </p:cNvPr>
            <p:cNvSpPr/>
            <p:nvPr/>
          </p:nvSpPr>
          <p:spPr>
            <a:xfrm>
              <a:off x="5391072" y="1940463"/>
              <a:ext cx="2990730" cy="2990734"/>
            </a:xfrm>
            <a:prstGeom prst="blockArc">
              <a:avLst>
                <a:gd name="adj1" fmla="val 16200000"/>
                <a:gd name="adj2" fmla="val 7560000"/>
                <a:gd name="adj3" fmla="val 7146"/>
              </a:avLst>
            </a:prstGeom>
            <a:solidFill>
              <a:srgbClr val="B9B9B9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ValueShape4">
              <a:extLst>
                <a:ext uri="{FF2B5EF4-FFF2-40B4-BE49-F238E27FC236}">
                  <a16:creationId xmlns:a16="http://schemas.microsoft.com/office/drawing/2014/main" id="{61C2AF7A-F1F9-4A80-B0BE-880363D03E67}"/>
                </a:ext>
              </a:extLst>
            </p:cNvPr>
            <p:cNvSpPr/>
            <p:nvPr/>
          </p:nvSpPr>
          <p:spPr>
            <a:xfrm>
              <a:off x="5764914" y="2314305"/>
              <a:ext cx="2243048" cy="2243051"/>
            </a:xfrm>
            <a:prstGeom prst="blockArc">
              <a:avLst>
                <a:gd name="adj1" fmla="val 16200000"/>
                <a:gd name="adj2" fmla="val 5940000"/>
                <a:gd name="adj3" fmla="val 9000"/>
              </a:avLst>
            </a:prstGeom>
            <a:solidFill>
              <a:srgbClr val="D9D8D8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ValueShape5">
              <a:extLst>
                <a:ext uri="{FF2B5EF4-FFF2-40B4-BE49-F238E27FC236}">
                  <a16:creationId xmlns:a16="http://schemas.microsoft.com/office/drawing/2014/main" id="{A95F2A4D-CE01-445A-AB88-E835EE42E443}"/>
                </a:ext>
              </a:extLst>
            </p:cNvPr>
            <p:cNvSpPr/>
            <p:nvPr/>
          </p:nvSpPr>
          <p:spPr>
            <a:xfrm>
              <a:off x="6138755" y="2688147"/>
              <a:ext cx="1495365" cy="1495367"/>
            </a:xfrm>
            <a:prstGeom prst="blockArc">
              <a:avLst>
                <a:gd name="adj1" fmla="val 16200000"/>
                <a:gd name="adj2" fmla="val 4320000"/>
                <a:gd name="adj3" fmla="val 12000"/>
              </a:avLst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120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0 L -0.22474 0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37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/>
      <p:bldP spid="4" grpId="1"/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54EB21B-DAC5-4E48-8209-969C8FC47BB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zh-TW"/>
              <a:t>回饋資訊</a:t>
            </a:r>
            <a:endParaRPr lang="zh-TW" altLang="en-US" dirty="0"/>
          </a:p>
        </p:txBody>
      </p:sp>
      <p:pic>
        <p:nvPicPr>
          <p:cNvPr id="3" name="內容版面配置區 4">
            <a:extLst>
              <a:ext uri="{FF2B5EF4-FFF2-40B4-BE49-F238E27FC236}">
                <a16:creationId xmlns:a16="http://schemas.microsoft.com/office/drawing/2014/main" id="{BA4AF810-D616-4271-8A3A-C9EDEDD62B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840" y="1410254"/>
            <a:ext cx="8526437" cy="512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14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54EB21B-DAC5-4E48-8209-969C8FC47BB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zh-TW"/>
              <a:t>回饋資訊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DF605B1-F6F3-4216-903D-6D0E186C6F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89150"/>
            <a:ext cx="10280538" cy="5034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03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54EB21B-DAC5-4E48-8209-969C8FC47BB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zh-TW"/>
              <a:t>回饋資訊</a:t>
            </a:r>
            <a:endParaRPr lang="zh-TW" altLang="en-US" dirty="0"/>
          </a:p>
        </p:txBody>
      </p:sp>
      <p:pic>
        <p:nvPicPr>
          <p:cNvPr id="11266" name="Picture 2" descr="問卷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96" y="1844692"/>
            <a:ext cx="11833007" cy="33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50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問卷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41" y="2332489"/>
            <a:ext cx="11874541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21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2425566" y="3012708"/>
            <a:ext cx="69590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latin typeface="+mn-ea"/>
              </a:rPr>
              <a:t>對於</a:t>
            </a:r>
            <a:r>
              <a:rPr lang="en-US" altLang="zh-TW" sz="4000" dirty="0">
                <a:latin typeface="+mn-ea"/>
              </a:rPr>
              <a:t>AI</a:t>
            </a:r>
            <a:r>
              <a:rPr lang="zh-TW" altLang="en-US" sz="4000" dirty="0">
                <a:latin typeface="+mn-ea"/>
              </a:rPr>
              <a:t>的應用不再迷茫</a:t>
            </a:r>
            <a:endParaRPr lang="en-US" altLang="zh-TW" sz="4000" dirty="0">
              <a:latin typeface="+mn-ea"/>
            </a:endParaRPr>
          </a:p>
          <a:p>
            <a:r>
              <a:rPr lang="en-US" altLang="zh-TW" sz="4000" dirty="0">
                <a:latin typeface="+mn-ea"/>
              </a:rPr>
              <a:t>				</a:t>
            </a:r>
            <a:r>
              <a:rPr lang="zh-TW" altLang="en-US" sz="4000" dirty="0">
                <a:latin typeface="+mn-ea"/>
              </a:rPr>
              <a:t>學習更順暢</a:t>
            </a:r>
          </a:p>
        </p:txBody>
      </p:sp>
    </p:spTree>
    <p:extLst>
      <p:ext uri="{BB962C8B-B14F-4D97-AF65-F5344CB8AC3E}">
        <p14:creationId xmlns:p14="http://schemas.microsoft.com/office/powerpoint/2010/main" val="66395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24114" y="576509"/>
            <a:ext cx="10943772" cy="57049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4114" y="576509"/>
            <a:ext cx="10943772" cy="57049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562442" y="852715"/>
            <a:ext cx="116115" cy="5152571"/>
          </a:xfrm>
          <a:prstGeom prst="rect">
            <a:avLst/>
          </a:prstGeom>
          <a:solidFill>
            <a:schemeClr val="accent1">
              <a:lumMod val="40000"/>
              <a:lumOff val="6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3443" y="852715"/>
            <a:ext cx="116115" cy="5152571"/>
          </a:xfrm>
          <a:prstGeom prst="rect">
            <a:avLst/>
          </a:prstGeom>
          <a:solidFill>
            <a:schemeClr val="accent1">
              <a:lumMod val="40000"/>
              <a:lumOff val="6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46629" y="1851645"/>
            <a:ext cx="9898742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00" dirty="0">
                <a:solidFill>
                  <a:schemeClr val="tx1">
                    <a:alpha val="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19900" dirty="0">
              <a:solidFill>
                <a:schemeClr val="tx1">
                  <a:alpha val="3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886202" y="1219203"/>
            <a:ext cx="4419598" cy="4419596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9000"/>
                </a:schemeClr>
              </a:gs>
              <a:gs pos="100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838200" dist="558800" dir="2700000" sx="96000" sy="96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72000" y="2677996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7200" spc="15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謝謝</a:t>
            </a:r>
            <a:endParaRPr lang="en-US" altLang="zh-CN" sz="7200" spc="15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14875" y="4206966"/>
            <a:ext cx="2762250" cy="369332"/>
          </a:xfrm>
          <a:prstGeom prst="rect">
            <a:avLst/>
          </a:prstGeom>
          <a:noFill/>
          <a:ln w="19050">
            <a:solidFill>
              <a:schemeClr val="bg1">
                <a:alpha val="21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alpha val="5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 watching</a:t>
            </a:r>
            <a:endParaRPr lang="zh-CN" altLang="en-US" dirty="0">
              <a:solidFill>
                <a:schemeClr val="bg1">
                  <a:alpha val="56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472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581 -0.17222 L 0 0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84" y="861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32 0.12222 L 0 0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6" y="-611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30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 animBg="1"/>
      <p:bldP spid="20" grpId="1" animBg="1"/>
      <p:bldP spid="10" grpId="0" animBg="1"/>
      <p:bldP spid="12" grpId="0" animBg="1"/>
      <p:bldP spid="6" grpId="0" animBg="1"/>
      <p:bldP spid="6" grpId="1" animBg="1"/>
      <p:bldP spid="4" grpId="0"/>
      <p:bldP spid="4" grpId="1"/>
      <p:bldP spid="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699D253-2045-437B-8E47-55C6EFF6C22D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K2DfUuHb5M5aCsAALNWAAAXAAAAdW5pdmVyc2FsL3VuaXZlcnNhbC5wbmftfHlYU9farz32aAcErRYSgaSWVq2VxBglIJDUOtDWqVY9DgRSjCRYIRgQCJChHlvGQLRVoqJE5VhnEKIkQki0QLYaIEKrMSUQyS5EDBA3QxLIdBOwRXvaP+493/fce59PnocnyV7rXev3vusd91575X6+PmLaG7PfmDRp0rRPP1n5xaRJf8dNmjQ58bUpriuv3eif7Pp4JfmLiI8nlTX79bh+vEpdvm75pEkVvDdtMX93/X597yfbkydN8qxz/78CJJ7fNWnSPz75dOXyzYzovvZE3hXqdmdM9Ez01z4ftc47/iWZudOEJd8NSHhj5aw5h1d+cHT2vz77+ptZf3/d+63XTue9/jEm6NS0Vy4F1k96ZUbeJx9c++eg9WSd9G57jf6E6vhSrD7aEA3MC6mkUuzHlgqpZRRODcW49UTg6IiSwzb9+Cb6RLjTNqhnD3wvmOT+02DIl7jti02KWHRhMT0mley++PWKGaHdj5kam1rJLoqe4b706F59STqe5tA67aSMv493erum+0Nb8DL3j73xO1XMhg2c0Z+GPp5orHxzbA7Pk/TBSQ2EBOcNJQtVy+0btHq5rl71BbtfWUw7GSRzujvV3CiiD96aimTmbmA92SQ/9uFjmAjvHFHKGtNk1vah6si9x3hGCEASZA6V1HR9aKD4AWRFas8hR25HtCp0fT5RQTPNme0CEWOhYjB2txYIqWdpLmipbuxPymI1zK4PSemmUZXM0XCr83o5q099JVLUHKs69wBDs/cIHD0jr/kHRNtGb3mxn9oSNoRBKzPsoZ12I8d5fdoGqKIviaS1deOU5TXDdKyUWpfxtEAF9lnZRnlCubUCDTRtlY3e1/MSJOz79MG5CLRr2nv6X+RNwx9ND7izJ3rw+GBn/Ehqd7XrCsOnjuKRpxC1f1rj+V3Nw2GpbhlmiMJP6ZmNA63J4Z5yA/kjopS1FRfuXRiDrYlHyte5Rgum4YJoWbAN8ukzAvSXoocvDhqyYJ/Lh3WVDBaxyo/YYZaaay2m6crp/vwGg8IcWtL0Nhp4LclpNwtI8zoSJQkeODABrLLiq4qTzsmbGOEdCDSPus8xInCOjLTtvFwoalCsIOJpvvwCg7wc8rhN385sLhL5Kj0L2uqPLitZWi2JTy+Ggi9ZtxMeMKytA2xdF49jA9EdGyROp8PoZKsBH1VBG9c6zR9MVInh2kjDjGSmdqEWod0EGgjSDXLztjC5OJop4FnzSQCZpy0XOyysPEOh9XUw84MaASNzbhmuw/lFWGRYjfGqAV4p4TEWqlVu/du7jfYr0LrC4++YeO7yD6b82AWr8sODlZjVXGR+wa05NF80z9AQq9iYRERHe4IsQIH5J9cgt9dbC1UAOceMW93IQrSJ+9c9dsnYWMRVNk0/oLVsA+751G0meiMzuUzM3+Rd0B4iHpXPB1XiXpJzmKQk8figSUH9WB4LsuXWHFFDLMTQVdLb6U5oAGXGIgzi5tYBqa7Lsg2E5H3kq1yzS/QpRXXbiN4qf2Qa0duYSGTPdC05A6kwtliWSjvAPsg+M9E1hTVGg8ID9Db6dokf+TFDArLBwVkiX3N4NNKMlSJB8zs1gvxdIEVjHsgM7Sdr0iROsVENf8uMaT5wFcF4xWVhdfuugBSPv2H8vmFU/Qyrkb/zVsCPi8p8+cD56St+hPllwd7TZShEDQbMCbkCxAOxdDtmZ729wPCtuH1UqhvTg5+X0soaGMEldPjkjqQ4LoRG8SricpbHeXDoVhhfbhyZzgfa+KJ8q78zboMGEPeLBVCGxE+l7WIX8ZYKJeVdik6sYKQx/0CshBX2AyM95HwW5iJKm9q+DGiySP2Vh7kkcA+hQ4owyV+D66qgKiiJ6VVgaDDQBZBdaNuRY2xgWMW8Rc25vWzUW7w94TR5m/xqSP3B2eZaA3zxlFaxY3QPzK39RNwAuQezc6Hg7FJ5PmzOA90A7JD8ncXyQzBYEblrejmv7YrWODBKP9mVoCr3cjE3bCeeK6Mnhzy9ciUbwLwjbyvaCeMqyLMKXlncn8YthEzi9WFWOqsGVvnAGFDfx0fzAJiqptF+OdC4x14B9K2Q+CUizdeZ6TmiQCS47rEfjjzLT3sJ2sPEg31udX5Afs1PGwCFz0IDsWAmVUPNUYHsIiXDk94GEd4o0i1T24nv0YQOfKHoCoEEZtQNVDLCUS6Vshe2ycm5ACIxH6hGrB1bymQyR0/hvgrCN2GO1qcUlX4pCaNh2f6JvsrHb2DmFrZ9I1ZCVcPWKE+4YcZ7U44PY8Uu/heZ0uPBalzndKAJamzqStElv1VKCQOTNFslgWwZ6AC7YGHApGX1CbpKBbeYXyu43sW6QjDly5vEzmFtBVypIcr6qlMKi8EuCz5nOTqaJ+JBiSMLgekCo9gh7mCkw8y+usxYZonQKLMsy1UIrTduj1qX1bPKOU7Qlivqy8iqB2G8pYitxHkI50Cqa51udt6ooGOz/smwMkybPOYpDsWEpNbnXPXDy4VSOYvb+e7qbHE/g0RHkh/D+FFLaHJWfRe9FhqFJbuZGS7emwNSuDvoxdBI/nJsyWk4mcT9mq621GCBFHAZ3S6OJs5D5ZPA4Sh5E+Rxj9VPTRiBUCRPn4LiOVmN0FI/XsCUDnp7catLkVSZzJO8FnwH3sVv/EjtDDSQAA4iVPl8IDaGJQPZuuRqm8M9loVJNScfitcQtWZGOIKs4WjMlnB/Y1qYHGKAZCSPqgGCke6YVpcS6LI4T/K2bXm33plSyAhBIQkD8KIDMUTvFT+K40N+qL86q7ROHM+dBaaClWKWREZP1zgHquesPkQn0O3QUTMrHneWrMlTNsHewEL0csEHIQ7pHdhU4GkwagwXk7aCux/sw3gXmotreV1GNSwQiMs4Zt0eyZYYeOE0AiJRwkonQRkex0F7c4cy5bHFTmIrXY5Vgs+qZVgtiBw+oOIwywuMPQwmXQ1DZ3fZ5WJYOY8uHnVEapWrKo2GvS2s7Cce2/EdYiP9pNgxgB/jbV8gOFd1iazR7R2xT3VdeVjgCtpw0fpiLcfd3g7DeR2kG679VeMr7s/SXZpX3bG88Dv6TPdn8GdjoWvSo/nwv+pQbhngy5hTxnMIbrH78+bGxbS/ub9E3BG/7v70ex+cO9bh8H/Y4V73hXMlyzK7j1GbS1gmNfbTPOE7zd8E+1ZiyfKxjtcsd7dKk0y2QaW2ZMl7PfwG9XTqytTUzWPDfpSPdDzNFlE9Ps1Ip6/eRY1oGKc5+K/tavVGzNiMge/t/sfv/d/89PiRk/5vj0/98XeU2Jck/2+Q+EcQRlt4zYj0Xw8Jrf01Rk17mpaVqopK8z/MWAtCDeQC4HLC4YlRs0ncb8ya5A3L5iMqGY1Tml9o0072CjtYmA28g6gplPX2nh+zha+9l9k8oYh7aW/zWAIEa6ilDd0z/W5zYd6Y3sedrkP7TuPdic2PSRa09XQ/35AY7o0oVizJalJ0rMdFPoeZrTi99wPHqoF5JQyd6Xo/cQPBPjRCvoMgP7zedTX9mGsYxfPDhFgC/XeoyR411xBBabUnM16cY3Ra9j9MsLrL8Q81XalPPgwNXTBmqae+9ZTFW950t624v6qOcq/zBSkE2b5d8WEmt/PMxRjs470vsuP48fSRcPnBpb5BBzzPPS+Gyk60nxuIIRX+V02KVP+/aipVeBQvz970vBzUT308r/Rish5X/hXAGMFf4bv05wRbT9d98CcyKP/4T2eO/vZPsUre8F8/oXD7LLF1pOBrlQAMwXi0f6gPu+xEpbB055j/2/H4qSJLtjculodZafU48ectXFTo3id/ysTV3sWTz/2VkP2DU4InbOBeJ38ap/PeXQT59i+xj37+i+Wk/NVwW+7fvPCnkqm7nD9l/Z+zm/qB7x8giBD2rAiXsZmW9jN5+NG4UVhd2ZWpfyAPnCoj7ztW9EckRSs6MdXx5D9A14abNYOVt55uqydrz8H+MJ35aZ3XubpOTA5QBqKfx460P46gimjtnwF1K7x5IX+w18Kd7zEHi7UnCnOy5yMuxSSH/g/wivtYLH2oNiRTlzsvunuWyyey9zkq5OXbwYE4laHneeUzGDqzkfgaQ1lNdPeDK5FUt/fp2+P/D+hoeSnsfaPU2i8cW+LI6B0Sgdun2rosJ4hLvpS3gUn+/3h+xgJ68nYuG/Ok4WlaTpT+oOXmZK8T7cnKcBEpczfmKX70cakevVWpWUJDUJ4niwUpQw/JvJOy8JJaOKEaEUCSBJYRSm7BZHLDCmLirBVfaijEKsQUPr8BO4/P51ln8wGrf4MBEstTzjyh11tzeTHEKhQq3xrZMTfPSiysMVijOvQWYoGOnMvbTcRPaW0ZIL8JDl4wBE4oTVk5TFVJx065wcj0SJxT0gDTwU9iugs2Pj2djVgm49FHYB+A6oOJ7MFiJdpX+TdX/ffUp9xVa1kZIWWhedZpdI4rxWJ6nHAViOWYt5oRERIjI5wdJeXFQtvAKoVrNLqglIEkf8MFFtOwHVQiPs+MRfGsuQo5TwqAs3kYFBLJYfpVdzznIkbz9idwv12DERcgVYUb0WVCZvdO7rfgQAus94zYAYOVMjI1GySB/ZkhfnK7fBhgBCOU88t8jYmz+DwKLwDF21+xIEsjbooLk3cBNUymomJpXmdS2A/QjR3RCDNSlGuN4izcGPZguG3f8AvTxgS6cklVka6PfMLvQHslvVjcMT2ALAnMI5Hv5VMxcrFIWg4bKRK5byBsJOKz6ud34PtxO/BFUQhArM2fTe5mmHaFdXRZ8+Xk2St6q6EqBgkaGIDqgWU0QXhJ7+ClS/wJrVWpYODFSigwmkddiYqQTK97FMf9ht7OoOzSKMXlw30fE70busCu+ajIwgIFsDjTr4Zb3DIA3AODFLyA2bzdYY4UMAGSyrERqp2wpTTTcwah2uqRIIwJ9NXuvBnp9TVU+nDOasnw1z6l0WH5yWGD9JEA7UZbnJnRvYsoNYi3hxfGqejYDjPDRLFV01x1bpF+FOLxPsgDKm0zzPNpM3lz2AWvpNjJA+qEFyX2S5qG2xbIORzKjvJ01TGMubtmERbgV8thfuCwOHoWGE3kSPD91FmiSF4xJquw5ekZYEbfMtpqEFDzeZnXJErYvBUS53RRvqLUVZook25yN6aFOcQ8MVOz1RUalQVl5RMerFq6cxvRM3s7BkZR5S5Hra6dfqB9AH6YXswI0omZIR0Nk2AHtOKFZTj5nfkdqoFhsbbrEawuhkgNCxVm+NFrugxbXOoqM1CPrFYA19g2gzKGmOhRMgeV38bV2etBrkJHVso3R9VOTPndkudSh/eaJvzFnE+FE3L4pPXyS5L/sSRh1l6hSP/mH4omxpML55rZJqGgvQTzb4VW8TwBc6D3hr6kJpz6Sat65Nh06opUSuP/eZX5v9fh63+QrL+omtlPDyBPhLvQ64daoxmd3/oQcFD6KM9p4Q0NMuAky48+zXhbp5cg3PLoADWRY21T9teaO5ryeIk5vBC8qTf5x6BxQQVhHvQM2H+dRwjJdHHdquxpzNRaO/a9GvZ2IqPOt5kwVa3PAqnj0nKnIJLw+7sFJngweOy4+lFanm77CbU+B6SMd6gPPnfpbUKl40g58327razW2m5cHyHdZMrdwHzXTqRLnsX/qA1QqV2tT+tpiUCuA2o3+RDOlLCkwdG/xzWXiBfb/bwinREHynSHIhCfEqh+8353jzb7WbU+uF7mWVKQYfvYJmab0sFg+G9+xl08DyX7rbeTIrQNPjJLw1AyAP0WqWujhkp7EjN+Km5dziMNlPa0xYwD721Lkw6eFLrLF6JE0usuwUbaBOzRnrbEkVUGEVAO4hfT7RD7gZGsFjvi7KOPzxhiL5q3DtcaWcZYAchyzjmdJgH99YQyuxwnpZ8TZVuNMqetcrqq5nHlWiLCfCwqaKFWP+rQDXdZay5bQj9VCUILvx9XSbpap05xVXlmdVRa+/BbXuFD9/r22HYu4YrctZ9IO5D/IJFH4psrvFUcS2e2klRIQn9F5CyJ5m2kq1epFJuN5U++9YlmuKSSJYtvLIYHPAV5hBIpK10GDWCVYckOUyzkAN4Z6dnAGTVFDuoGxIKLEJ582/ZAJE2xXpH1rkCO3svn7UZCad+XETh+yHFZ6xY3XIXXkbjFGMc0cq8fWVcGUogcDeB+OIHOfLR/ajQzMixzMbvAJSCft/nZLa44sDXMmryvZVhujcwDqhM3hA//vAYPuFWpdU4iZaRR1XXwBgIHwo+XKl0Gpg+IhYEgLAIcBSvpSMjAiCQizsA+A9r4ciEWOLisA2EMyOi/oS8b8mi21HzKnxBZxR7MksIZgxUAosb+gDSrHGgjn+Km+uP4BVR6WUQDbDbYBxlWNXTFLIn2UlAPR++rNdBGSnswr1EDOlBFIMXjiEHEoydzj2LiCw3fwODkeO6DA2SP7zbaqplWGA5kLdRKr/l9xE/k8XA0kYNuUeTIivcx+39T0oayAmpC4SvJ7YzuWG5k9mJaIbDE4WjML/MxJvctCOQssd+ailwbIYnizkgOW5Nku21O0hDxe7CZ8l8Zq7sAvKmCL2EF0eRfzkajC1oWsxtZ3B9AeAl9ZEtJxY1ZysdR7IIk5rM7O1G+AeSgtasV9MW7VLWP+1rWcYtB+FnQHrWvtnFLPnKdU+cjO1qYVjM7gMI9jpmbBfPmgxRYrJnekhPiixPq7IWGhnvpMzl6Sg5wkHUlKey3cUPldGyGy6aZjgHYMqGhAJDsu6+L+Kl8IKAnJmSnHIsutbQMFtKFGd3do6NQ772ue/DESJKxciesWRod4vm7JOh77byhldCoxRoMdsGmgl0rYDhA+/Yy9kr7GUNUGsE5olR2OEyic3XtZUUBFAl+Sj1EfgKZGHP1833fBlgSp93IudNGBbsHth/f40pK20fxZEbBA2e1Ff/iXLGzJ8fY8rsVumGGNemaX10nTHWGXht/XnKBjp1txtR0pIgQTtSecFphJ31JB94R3QQjuDRXxEPO4Ml5Qp4o+xK3GKIXFJlDS6Jmk7YqDMaArM5h1QKgbtz1i9diGAXUuA5Xzq8/sMs226VY/BXdsA9XSCTMcGuFUS0+ltu2EhxuGR2OC2vuzThG127tuaj8ksgrjgkLXTw7kbefPnK5Wdw+YH7XmrnIxdKqAsNWo/Fiaf/Tb9HMOfbjXU+fuSp+ILuXGbK5cM5ee+mTloyj3P0Y36DSbETGYxu7KGD7LGdSqiR8pihXbigdNmyUaPPL+HAz64gO/r06TnQJMu9BOcsUsMXAUbEjdBG/jjqrjmwy78qChYH4B3VUl51yKEQCAmDIH8+fojTMDqpzO/ahPUV1z7z5Y0pNc4XxZ0nPusTPZJQQ5jPvS6syWICU9dvDknHW6q6rv/nVkQfOo141+bLJS1646nhS7ljg3380s8634yC7PenhMxffzoS8oF11/jUj9fPwh9h9SeJnDcNDLp+z1EUxWNoDAONC/3yDwN5L/amz0EWVT1orY4esfQYmI6P7GLW1pbA9bOB2QI8KnX3nGQWJY6JyijzTGt0B7oUGHsHBWKap8CUcZ4f9Vm/uMPcKlSXOLW+4/NHmDFrjbznCvo1KgtOm3iodODI0kTlsHq5DOhaF/7ckHJtrn/74JpVgueXVXJLefUzotCmdrwbNlYrAzDCp6tJzHe0qjl2ldj/EFOoFHIcp8r2EC5aOQiNkiS6fGHzj28re767ZKVrDRD16kVvcuns8iyj84gh907KCMTnc3HhxMe2zc4fGCIM/2yJf17Nk/FZ0xIW74g9Orh7D/mj+FjjubJ3xHMHeo565IYxuglwYVglGfz7XXMIcuNOmOkp9NvT9lIJi7egDUfS+eflm5IqD14449ByHvpdlzNSqV3iFHx41yByGNtVl7LNZniwAKdwcgdOmV04tgpF27solgXBK2hnYfl1FfXmrd56xwiLNKzcASI7t/ToW8yQgxIGVSmY3VqTNoP8GLypWw52BlR+Jxdysf5g0r+TWyHA5x84kHqlqtbCr4yTEQoHQGDIWwfYevli2mCbXWn2UGqJPIskR9TWmuv6TmQ84EV+GWeOJ3kWT1xG9VUgRkt9wambdE3d4ZmhdZmJutX5feCUbybYwr5Lw5OQoZoFxoHfd74OONjbBtuhU+XK+y7+cgpPJRIIc2BhmWFgfC1aXirWw+J2a3JbF8mZYkttViWUMOWWWKtc624iO9mqt8CZpa5jTjEnhz6FcrZAlJ4cnyR/D+IFOz0axw7LRxHjQNQr8Qj7qp6zivoKNRop41kIzVt44v58clrkE5YuOAOEJrRXj2df66PtbgKY421GGxyGo8Q7U2NglnJ8N+7IoYK3HQYWC/C+4K01jj5D1UJIk8MMp98R9A9tP0zk+UaRlWToDTlp2CbkG6ZwZE9JLHTfv0s3XjWJ4XecA/FgpFABu9ECBAMAvUjZyobkd3pObLBjzfPmJ4fMzVbK4m7ltwMHqhat/Vj8K8E+CajFSXqXOSvY4pYghKMZM0+/sRRbQBNu0k0v0WaGA7XxA+BixYi13KSaPQt5FDCq5D58cp2Fvdy0HvMFe3ya3l009xeAqzGh/MlniRzKUwrBg5nzUm/Tari7DbwrtrmHnYOSAZSMEe7eO0d3FoFBsrOPkva8rOrFlviKkMiifBFaRJUTPk6UM727YSuBqSH9iOLPQGlkYDm0TWokdqDKk6lj4m+ufLJDOBTN3c48e+erRkmca+5WWjp1yGLMXlX1kGLuUX9qYtJKrM4GVroThqZ9ySoEB5ZQ2xXnwwCC6lnw7lw+cn90Awur08/uT7VViWRe50LrN61TrnFmkc9D1kHpVEpO3UDa1btXkc79ZobWw+DvPUkYRlPSIiA9wxZMJ67T4TtavqqP8Z5b80+1n0l8A/rBv9m8LO9yIVZ6wWwCC1H78X4HeWhCqjZ64BXHGnU0GW/vTZJmOy6gvi3V/8E3/f1SAwpLM/htCmb1NFm7Nl1nyhYTRUsIyd6Ca5HfDEl1o7Blzp8/dcbwoNdcaT7ZnGmupZk2y19WNUDhCa9jyXAf80/1e/yK/djXwRXndFQZ1Lqk3Z2yZeBx3Mf7VV6ouLPgd9KotQV9Patv8HNEC349+LLfdLb9KVxtD2/7xYsvHXJLW6TCrz/NYveSef2//Jz25jVt87g8TvAp2V8FxGza9gGPS6/KmBCyt5IeLE7LZop70Fre4jaIJW/c8e5WvvAfDiZrE6ccvPheJYid/sohGK6YPLtkycav2/N0pB7/UaILA7t0XnwtHR6a9c0t8I0He9NPml4BfAv7/GfBWOI7gMvcTChR49d+JqlzBjMf8NUBPwgks9fNaFSHx/44iQUAfJDm6SM1SqCDxhPMrTdj6P++UkJjZNlKOiZ+N4/0J4zV3tTd2a8Ki/zM2qwx+OI7TzNE+TH/v32natsibvJiPJuvlBshrmstp2tvWlNXF/LlcQqJfqshLwC8B/98FXC++k2r/pdy+Y9TaXPU8wGpzR+ZPM159WPRiqTi834v5jv/HXyfkGoefn8Bd74RlzgxCSQEws3YCZsPlRCboS+UMzON8V/juTXq+sc+CEPw3Pe019RidDqM6ePf2CYGw8iCDVevE+w5XuNIgk/HaUP7E4vR+PybXHRMP5XYKxuT0c/UEb9Zd7oX64cHEpA/njQn+OmqCTTzcvfIXUp4Dc8e9kuuuTGxaqdgwtjJfRT2HbrFbNTYZXkJ6Cem/AlIbHuweewoRgWQN9bp3NJiHftqgla6MnP/i+O6E4cGVSD3Y7b4/g6d1uB8SoFu87744Q02vGH6ge7JX2F7rddI+VVRaO/vTPw7Vd5Gjp4Qd+AmLE235AxpXPmCpCQIjfrafLG5b8AcErrK4pGL3Qw3lD3xaucWY+A6WuV3v/Kq6ausfhox11f9LQOT0jF8PRTQ76adjiN7OjOrCmhdlXKUoLMZ8JSe8c827gXeex0+R/EHiUV3IWa1BL7XuJaT/IZAwtMoo59AG5z5r2o7RVS+3zb4keUnykuQlyUuSlyQvSV6SvCR5SfKS5CXJS5KXJC9J/lMS9wbqtsFv36uVBAc8t1N++OdNVIJVraQpYd8NKXTxOdh3f7+P0fT9Bny6SZOsbC/BvtfTa1ubI5wTiqX8d78y7eoQDX0vsP3qMbZB/uF/3R78ayrxyAGk7VGve3R1TcdwmVAkHb5CNXdkGm/lAm/z0AhqWEcvOEb1dKHoXLw5xBuy1Lk3jq/p20RvFzeJWala4F2Ec11/Mh+Bk9n7EgW1UEHiWmTv6TzAlxdqZYxN7Udyjqq8THf2bZ1h3cyMVwOSWaqQqr4EHyizWgFwtrto3bsFf/B6eq8BbMaXXBq9HYFPQtXE97l3vandx83wa+3JAqtGfcALz+h3b75ToPTdYVD9TDS7nzB8YUPtr5VdxjXExHT1F7aSAgPLXKNl3YkF+2oc0uihpUn+RnJqrdUok9mCy78a4bSXgYQvrPjQNnDsaAvo12sGC7b1dIZr3GK2Zg39ZG9V5HSZSGV/tX4Nrxio9gPGYOUcenyknNk18uXhKGmq4cEVfm1gVgsj02N35/1y9vBIucFAx+qSkaUUZrP7BQZp8F7518Fs9I/u42fezO4RR9lmiwoMBQqd4d0pdeJ4iUSSMNc6+0aheWMUGv9A7LTsKFTwRTUonJ1rFBujPCN4k12i39swc+nYK6zKkMjvWL1r1AlV77F55YOfhrjkJpyasrCSRyVhpjTcniWTbzscRf0gqyKekUd9Ejj1rLg8qp93KV9pTZrPpQbKT8HR5VNvwipB84LowuUZLkHR9xHRUoQcm05eSMQrBraUZ2xZdtDTh1XQa8XryDD0VlU+L50Zrv1ZrIa4xqiSk310t2qWWT691qvERX4/Dmcuu1zIYyHlTeEFSG17CpdLjw/5PKoei7PWG++MmlGrb1pSwpcBCnD7EcxHhXTM6h/pJxdJETuDiYQ3sdHl7ET06Gy1mVWvgFKW1XTAQviJNTTcyMKGOR0RJik/zNN9PMIsjg/ZRC0OvIt3nO0NipzJodSWyTg/idNXkePuoiLzqPJAQQg/d3lCWOjBYr69o4CeHD7UoDDsX8Q1eIF4oUEpr8uXri4bxafWdvRCUatMdsbMSnPt4fbuubuMmR/UNK273YFz2eHpXOTGjgGt8EYRy7Oosi1+o42RYYJIRfTBPPm9w1FV1xD8op338hTTimsrtTWhITSKGcktrlF0mL9ILS4+WGt0wfMZPu3Fml/rQFWap7ksOK7K5vV4V6XylqvHldHHEYTjbE9U3TPovrqIAnT1eo9iKM2fwlG9i/uQfY0ZMh/tbG5iWC0tg1dtoTi+bhQEquss1kVgAijNemLUXP6NlZMInHsTlYA1oiDhM0d7zpkRQ8+zte7Blqymg7WJ7iOhBh6SeWc5JerK3sGrh9spCunQWfRZQXZUewU9ub2M75IJRLyPAikefND4mJh/K962AlWXsU9HqdeHrJZCmTNlPuSbXGgRm7STiZg8BAsFVZi/oRJnmoV+08ifEzso4YtQTdLVpnQklJJ+DHCfcuR+YYTq3kBL44icZ9znU/WkUMfwUbrPAG/FJnqprdF3aUKa1iUdk9TlmTwbRC5HUsT5/tG9XYJ891p7kyZD1w+yUKkxGskZWJ48bt+hYd6rXiDQoqKYgeFcZYrtYRqM3C1eOKWBvj0sMknCGvF6o6AzmZg4konLus3ItO2Ylg1ZS2rD3WqNB76sVpAvTHlw6a4UucLvS2XYYGOfcUg4yBdSaexeMjJUtrAj2p6NztS6lBv1lnEeYs3hKHZL2wqXMla2Xc7sv6Fvztb2VtfcHVeYHFkyxipsROlen7MHmrkfHLBg+wcqLcldNVp7P98esif95FnLoF7M6z33RCfVVVpSWOq1phvb7tKwM3nv4+VdbXIylxcQzXP9K+u7oJF8Pl8ATDf7JvII89CJwiqlfqf4rla2W/MqjWiyw+QMWMPyo1Hz6nmX0Jk2CPip0w3VYCC95/krzCdCoZAbQNXaMbBcHdm3gXxerjnWy3L5Er9/Wmq8hQSg98kZ+U0fTlnNeQu2u5etU16ij1iEnaNKCjhvOrCXAVfryS6LaIwLWSQXCPmJkQ44M4qI4DQXFnG8C05jZwt4F58oh2semo3aJbS/4VBWNtdJXpK3HF3TvHej4QDWhUdhKNtypVxkW/r9mEm0WGT7Fcp1tqnJ2v2uZpcXSfvFfWTXkHIRf0bBrcD68zeYbTAcn0PjzkmyDT2CvV/aZb9cMO/UQsHbcFGBTrlHYehfYD2xMFZ0DN4A4DpSW8QhKCW3rR7w53j7g/0Z9f4C7ZNkEc/yy238PFcGsBesNAJQfGMw4xJEs5HObPS7TH9IcaYtHBMWekuBQkjCjmufA5NtIVCgiiwWJyz8GbgUm+FxS8Y2X+UPXL6QjmWahIJwjhVmO/PVKV8lheh5jPxJlDOEtlWt3+UWVSWEMWJpWVC6n4rE8axbV1AMXT/EWu9KHh7JY7W8UovXmtSRqzZM3/lRAnlsVuzmCQTf5zpz+kPjs8ZWSbNbLSChPswjIOW3veVx8A3TcxV8MJKbHMM6SSdsVyxPDGtLto3Eczm44U2p6gTKGcs2sKIB8NnwWnWchihCzAdO+QYKXq/etwmkjMmC0ql12rVKRMbj04PonLOMSGJR+xTGjV4r/bAdeeqsmGk7Ky/tzZgzpvFZF+nppj1zx76nvk393GRaO2aY/S6Xj+anbASRdXCwDTa3FGbXnXuNzymbncg7RNs9crkRkycvp7fFmVSXtlQq77ic3bH5CLNFDIISFyz2iRj7v0q7eKVAl0IxBex2imgqRdm7VsZiDFHuYwg3a5JNVaLavt6TRqZ+jaQrMDHEekU7emXQAAuJcSmY3xWvlnyu8+hKddef4JzhhLjOm5cFTektwlDhmNc9Vzt8JXGd0yMZ3jJwrJh801duCSr5HJslHRYsL1V/hCu5A+MgfAnfSR0+DeiAcc3KlQMY9t8WR/PkeopEKomijKhur1LIEvfBBFoDAgfucfVzZZoful2ukq1PY+uZN7non/Ml+nBjiGw9EUf7vt3n6ZtqMxi8GZ2RZ/2F8QvHdjwKMe7xzu8gJY48Q0yRc4LPdN2Ey+QGgyH72boLRhqprYQ64urN0/a4cgkuYWuZ8/pQ1JTqLuxHafbk3lXPxBrH9FNQo1fz4TiAsNdXFVVYbZh3X/OzGE7yVev/tVNDzKVSpP0p5WumNq19DtMA6VWSA5g7U7untNcJmzaueXBnROI1SbwEz24aj4OoIoHQwlsjwTsOHIkijFlD9qMoY8bWUf3RqFX3rxYVFIMRd0sxllWQ/qK4/Dq9ZlFJBbxvdGaOzx080s3amS5ytCMkI5yGIsjnyBUWW73+3XoFvdh94lLcvpkghblul4AHB7t/dD/cd4DdCijJRwb5yugmHGcQR3W/MNJ4aORpNoHpUHntrQh+VGnkK25LkXUDTmbUkr1y80PYU53qCTq+eSzq5tcvD+9ITB1Z9Vs0udR188bCGtp4PHEfKHig1rm8ZHrpjqWL5YJYcBlEPd/VRr6cL+IRDsgVPts7UHIpZMLY+j60MsfUALjuYNbzzgFtgBAFDkCYyw3u073Q5YLNS/rnOZj4jiC8bKt/RrZlR055bu8ghqwh5nDmz3cUNnXthetwZqSjE9nsyj4Uzqdezqe9Xo5HXq0Qt44/LUOy2WRPgqvN5Jy6vR45G22CUxaEr1w7iMkzinrZLgeAjhVdqO+cnZ2Suv1wbfj4ksTW6ylRqbXjPjzPlWte6hHEVqGsRBdYdTWa1bOmR7/TJy1eI5npSgZ7RByrSCm4ct0PRb4SzYuBqrpSdLuFModB5qg00P0qMTz+XSkJFeAyKp2TUSAz/3pm5yT/DaXlvydCbqlGXZnauTG1fXzS7zawB77vEVCrFlrD3JNWuoXao4/ZKm/6NlJEq911zUMN836gst4n2e8PZfhJ4xvBs89Wja+DfwcRphURfkA0GKBZ5ijBgGAsJuDGDTmV3nIVHqtSjkfT9Ef7p7YSforfYgpxRUjhFqi81GgFHx+gJ98Spx9/Drvk9bHFTp7I4nzdx2QyrW1aaatWlh7/W8I1qpKVjCVcNw7at2XY2lMNmIUdVZJC5BoCTX0UWBOrRfNbIOQFBtI14ECw+8DMTbaT+WpBQtV8q8UVReNbyLzwIraNH6shMvSh2mOOAx9zzGkcs266N7oczeN8/jilPLN9zRRsYURQN/SF2qyIrdcKDrE2RJ+LchR6jqfxKbbtPdN3Ia1uTDeaCcLoDE0vQ96y7mHX9rVjLzNnnxhmhAwWy0aKqZwRPueYJ9WvimMDOEz1QWCNvd/ooI26VAdnD5hC10J4F9e/jiXjVZaeh72u2mAGB9hloqMbUirbaKtsCCrSLEWF0xCGPKnhXVumzJxJTUxXRLbOwM5UFbTtMv/d9oUtfDbOxbdYqbD5+yOmuk+Pq+6Zd0Czu6Z3UyR7imFdGFzfCnZj2IeiumeamxLZgzZjB/On4o7DhcfqMjsGSwYN9SlgkJrlLij3hkDfFAR6nqjp3xTpzwDJ1bnzQGKGxgM3zC0tvqoUHt15mSvjYNl+OHaUV/EYXw6wmn4sxl2ePsrw/8l0LV/Rv+mcAyLJo8HuC5ZGKj451X16Znt1iuF9XQJ9e6qvu5w8lf1XFe1QnsAxdK5n7HTUSdkLUpu2Sp7++GbPtxO/bTY9YQN6rDAO3lyxR6rrderV4/V3RU44dhkSV+oKlM515a+Nld7zdwJ+tcG01e57As0lHMfI0OqxsdI+6y2qIDkqhULnVOW3k6fOQRe85b7+6ar1K8s+/vKf/wtQSwMEFAACAAgArYN9S2igejpNAAAAawAAABsAAAB1bml2ZXJzYWwvdW5pdmVyc2FsLnBuZy54bWyzsa/IzVEoSy0qzszPs1Uy1DNQsrfj5bIpKEoty0wtV6gAihnpGUCAkkKlrZIJErc8M6UkA6jCwNgYIZiRmpmeUWKrZG5uChfUB5oJAFBLAQIAABQAAgAIAESUV0cjtE77+wIAALAIAAAUAAAAAAAAAAEAAAAAAAAAAAB1bml2ZXJzYWwvcGxheWVyLnhtbFBLAQIAABQAAgAIAK2DfUuHb5M5aCsAALNWAAAXAAAAAAAAAAAAAAAAAC0DAAB1bml2ZXJzYWwvdW5pdmVyc2FsLnBuZ1BLAQIAABQAAgAIAK2DfUtooHo6TQAAAGsAAAAbAAAAAAAAAAEAAAAAAMouAAB1bml2ZXJzYWwvdW5pdmVyc2FsLnBuZy54bWxQSwUGAAAAAAMAAwDQAAAAUC8AAAAA"/>
  <p:tag name="ISPRING_ULTRA_SCORM_SLIDE_COUNT" val="1"/>
  <p:tag name="ISPRING_RESOURCE_FOLDER" val="C:\Users\Just\Desktop\商业计划书PPT（动态1）\"/>
  <p:tag name="ISPRING_PRESENTATION_PATH" val="C:\Users\Just\Desktop\商业计划书PPT（动态1）.pptx"/>
  <p:tag name="ISPRING_PROJECT_FOLDER_UPDATED" val="1"/>
  <p:tag name="ISPRING_SCREEN_RECS_UPDATED" val="C:\Users\Just\Desktop\商业计划书PPT（动态1）\"/>
  <p:tag name="ISPRING_UUID" val="{CD9F8488-A8F2-4DAE-9B94-3DE3829CC8F0}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C:\Users\Just\Desktop1"/>
  <p:tag name="ISPRING_PRESENTATION_TITLE" val="商业计划书PPT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085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60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06409"/>
</p:tagLst>
</file>

<file path=ppt/theme/theme1.xml><?xml version="1.0" encoding="utf-8"?>
<a:theme xmlns:a="http://schemas.openxmlformats.org/drawingml/2006/main" name="Office 主题">
  <a:themeElements>
    <a:clrScheme name="自定义 16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F996F"/>
      </a:accent1>
      <a:accent2>
        <a:srgbClr val="3A404B"/>
      </a:accent2>
      <a:accent3>
        <a:srgbClr val="A5A5A5"/>
      </a:accent3>
      <a:accent4>
        <a:srgbClr val="F3F3F5"/>
      </a:accent4>
      <a:accent5>
        <a:srgbClr val="BF996F"/>
      </a:accent5>
      <a:accent6>
        <a:srgbClr val="70AD47"/>
      </a:accent6>
      <a:hlink>
        <a:srgbClr val="BF996F"/>
      </a:hlink>
      <a:folHlink>
        <a:srgbClr val="954F72"/>
      </a:folHlink>
    </a:clrScheme>
    <a:fontScheme name="汉仪旗黑">
      <a:majorFont>
        <a:latin typeface="华文细黑"/>
        <a:ea typeface="汉仪旗黑-75W"/>
        <a:cs typeface=""/>
      </a:majorFont>
      <a:minorFont>
        <a:latin typeface="华文细黑"/>
        <a:ea typeface="汉仪旗黑-50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1503</Words>
  <Application>Microsoft Office PowerPoint</Application>
  <PresentationFormat>寬螢幕</PresentationFormat>
  <Paragraphs>262</Paragraphs>
  <Slides>46</Slides>
  <Notes>27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46</vt:i4>
      </vt:variant>
    </vt:vector>
  </HeadingPairs>
  <TitlesOfParts>
    <vt:vector size="55" baseType="lpstr">
      <vt:lpstr>微软雅黑</vt:lpstr>
      <vt:lpstr>微软雅黑</vt:lpstr>
      <vt:lpstr>华文细黑</vt:lpstr>
      <vt:lpstr>汉仪旗黑-50S</vt:lpstr>
      <vt:lpstr>Arial</vt:lpstr>
      <vt:lpstr>Impact</vt:lpstr>
      <vt:lpstr>Microsoft Himalaya</vt:lpstr>
      <vt:lpstr>Times New Roman</vt:lpstr>
      <vt:lpstr>Office 主题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http://www.ypppt.com/</dc:description>
  <cp:lastModifiedBy/>
  <cp:revision>1</cp:revision>
  <dcterms:created xsi:type="dcterms:W3CDTF">2019-05-14T03:32:24Z</dcterms:created>
  <dcterms:modified xsi:type="dcterms:W3CDTF">2020-05-06T09:18:01Z</dcterms:modified>
</cp:coreProperties>
</file>