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ppt/tags/tag27.xml" ContentType="application/vnd.openxmlformats-officedocument.presentationml.tags+xml"/>
  <Override PartName="/ppt/notesSlides/notesSlide22.xml" ContentType="application/vnd.openxmlformats-officedocument.presentationml.notesSlide+xml"/>
  <Override PartName="/ppt/tags/tag28.xml" ContentType="application/vnd.openxmlformats-officedocument.presentationml.tags+xml"/>
  <Override PartName="/ppt/notesSlides/notesSlide23.xml" ContentType="application/vnd.openxmlformats-officedocument.presentationml.notesSlide+xml"/>
  <Override PartName="/ppt/tags/tag29.xml" ContentType="application/vnd.openxmlformats-officedocument.presentationml.tags+xml"/>
  <Override PartName="/ppt/notesSlides/notesSlide24.xml" ContentType="application/vnd.openxmlformats-officedocument.presentationml.notesSlide+xml"/>
  <Override PartName="/ppt/tags/tag30.xml" ContentType="application/vnd.openxmlformats-officedocument.presentationml.tags+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notesSlides/notesSlide27.xml" ContentType="application/vnd.openxmlformats-officedocument.presentationml.notesSlide+xml"/>
  <Override PartName="/ppt/tags/tag33.xml" ContentType="application/vnd.openxmlformats-officedocument.presentationml.tags+xml"/>
  <Override PartName="/ppt/notesSlides/notesSlide28.xml" ContentType="application/vnd.openxmlformats-officedocument.presentationml.notesSlide+xml"/>
  <Override PartName="/ppt/tags/tag34.xml" ContentType="application/vnd.openxmlformats-officedocument.presentationml.tags+xml"/>
  <Override PartName="/ppt/notesSlides/notesSlide29.xml" ContentType="application/vnd.openxmlformats-officedocument.presentationml.notesSlide+xml"/>
  <Override PartName="/ppt/tags/tag35.xml" ContentType="application/vnd.openxmlformats-officedocument.presentationml.tags+xml"/>
  <Override PartName="/ppt/notesSlides/notesSlide30.xml" ContentType="application/vnd.openxmlformats-officedocument.presentationml.notesSlide+xml"/>
  <Override PartName="/ppt/tags/tag36.xml" ContentType="application/vnd.openxmlformats-officedocument.presentationml.tags+xml"/>
  <Override PartName="/ppt/notesSlides/notesSlide31.xml" ContentType="application/vnd.openxmlformats-officedocument.presentationml.notesSlide+xml"/>
  <Override PartName="/ppt/tags/tag37.xml" ContentType="application/vnd.openxmlformats-officedocument.presentationml.tags+xml"/>
  <Override PartName="/ppt/notesSlides/notesSlide32.xml" ContentType="application/vnd.openxmlformats-officedocument.presentationml.notesSlide+xml"/>
  <Override PartName="/ppt/tags/tag38.xml" ContentType="application/vnd.openxmlformats-officedocument.presentationml.tags+xml"/>
  <Override PartName="/ppt/notesSlides/notesSlide33.xml" ContentType="application/vnd.openxmlformats-officedocument.presentationml.notesSlide+xml"/>
  <Override PartName="/ppt/tags/tag39.xml" ContentType="application/vnd.openxmlformats-officedocument.presentationml.tags+xml"/>
  <Override PartName="/ppt/notesSlides/notesSlide34.xml" ContentType="application/vnd.openxmlformats-officedocument.presentationml.notesSlide+xml"/>
  <Override PartName="/ppt/tags/tag40.xml" ContentType="application/vnd.openxmlformats-officedocument.presentationml.tags+xml"/>
  <Override PartName="/ppt/notesSlides/notesSlide35.xml" ContentType="application/vnd.openxmlformats-officedocument.presentationml.notesSlide+xml"/>
  <Override PartName="/ppt/tags/tag41.xml" ContentType="application/vnd.openxmlformats-officedocument.presentationml.tags+xml"/>
  <Override PartName="/ppt/notesSlides/notesSlide36.xml" ContentType="application/vnd.openxmlformats-officedocument.presentationml.notesSlide+xml"/>
  <Override PartName="/ppt/tags/tag42.xml" ContentType="application/vnd.openxmlformats-officedocument.presentationml.tags+xml"/>
  <Override PartName="/ppt/notesSlides/notesSlide37.xml" ContentType="application/vnd.openxmlformats-officedocument.presentationml.notesSlide+xml"/>
  <Override PartName="/ppt/tags/tag43.xml" ContentType="application/vnd.openxmlformats-officedocument.presentationml.tags+xml"/>
  <Override PartName="/ppt/notesSlides/notesSlide38.xml" ContentType="application/vnd.openxmlformats-officedocument.presentationml.notesSlide+xml"/>
  <Override PartName="/ppt/tags/tag44.xml" ContentType="application/vnd.openxmlformats-officedocument.presentationml.tags+xml"/>
  <Override PartName="/ppt/notesSlides/notesSlide3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8" r:id="rId3"/>
    <p:sldId id="259" r:id="rId4"/>
    <p:sldId id="260" r:id="rId5"/>
    <p:sldId id="262" r:id="rId6"/>
    <p:sldId id="261" r:id="rId7"/>
    <p:sldId id="264" r:id="rId8"/>
    <p:sldId id="265" r:id="rId9"/>
    <p:sldId id="266" r:id="rId10"/>
    <p:sldId id="267" r:id="rId11"/>
    <p:sldId id="268" r:id="rId12"/>
    <p:sldId id="269" r:id="rId13"/>
    <p:sldId id="271" r:id="rId14"/>
    <p:sldId id="275" r:id="rId15"/>
    <p:sldId id="296" r:id="rId16"/>
    <p:sldId id="276" r:id="rId17"/>
    <p:sldId id="277" r:id="rId18"/>
    <p:sldId id="278" r:id="rId19"/>
    <p:sldId id="297" r:id="rId20"/>
    <p:sldId id="279" r:id="rId21"/>
    <p:sldId id="288" r:id="rId22"/>
    <p:sldId id="283" r:id="rId23"/>
    <p:sldId id="287" r:id="rId24"/>
    <p:sldId id="286" r:id="rId25"/>
    <p:sldId id="284" r:id="rId26"/>
    <p:sldId id="272" r:id="rId27"/>
    <p:sldId id="289" r:id="rId28"/>
    <p:sldId id="290" r:id="rId29"/>
    <p:sldId id="291" r:id="rId30"/>
    <p:sldId id="292" r:id="rId31"/>
    <p:sldId id="293" r:id="rId32"/>
    <p:sldId id="294" r:id="rId33"/>
    <p:sldId id="295" r:id="rId34"/>
    <p:sldId id="299" r:id="rId35"/>
    <p:sldId id="298" r:id="rId36"/>
    <p:sldId id="301" r:id="rId37"/>
    <p:sldId id="302" r:id="rId38"/>
    <p:sldId id="303" r:id="rId39"/>
    <p:sldId id="304" r:id="rId40"/>
    <p:sldId id="305" r:id="rId41"/>
    <p:sldId id="306" r:id="rId42"/>
    <p:sldId id="307" r:id="rId43"/>
    <p:sldId id="308" r:id="rId44"/>
    <p:sldId id="309" r:id="rId45"/>
    <p:sldId id="311" r:id="rId46"/>
    <p:sldId id="310" r:id="rId47"/>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D0DC"/>
    <a:srgbClr val="8F8F8F"/>
    <a:srgbClr val="4A7A84"/>
    <a:srgbClr val="191919"/>
    <a:srgbClr val="B4603D"/>
    <a:srgbClr val="3E9EB4"/>
    <a:srgbClr val="85C6D5"/>
    <a:srgbClr val="57B0C5"/>
    <a:srgbClr val="000000"/>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3457" autoAdjust="0"/>
  </p:normalViewPr>
  <p:slideViewPr>
    <p:cSldViewPr snapToGrid="0">
      <p:cViewPr varScale="1">
        <p:scale>
          <a:sx n="67" d="100"/>
          <a:sy n="67" d="100"/>
        </p:scale>
        <p:origin x="648" y="40"/>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48" d="100"/>
          <a:sy n="48" d="100"/>
        </p:scale>
        <p:origin x="1896"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2D4B06-A1EE-408A-B580-2706496102E5}" type="datetimeFigureOut">
              <a:rPr lang="zh-TW" altLang="en-US" smtClean="0"/>
              <a:t>2021/5/4</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6ABF90-0C8E-4317-BAD0-1B388F1EBF48}" type="slidenum">
              <a:rPr lang="zh-TW" altLang="en-US" smtClean="0"/>
              <a:t>‹#›</a:t>
            </a:fld>
            <a:endParaRPr lang="zh-TW" altLang="en-US"/>
          </a:p>
        </p:txBody>
      </p:sp>
    </p:spTree>
    <p:extLst>
      <p:ext uri="{BB962C8B-B14F-4D97-AF65-F5344CB8AC3E}">
        <p14:creationId xmlns:p14="http://schemas.microsoft.com/office/powerpoint/2010/main" val="3629269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0"/>
            <a:r>
              <a:rPr lang="zh-TW" altLang="zh-TW" sz="1200" kern="1200" dirty="0">
                <a:solidFill>
                  <a:schemeClr val="tx1"/>
                </a:solidFill>
                <a:effectLst/>
                <a:latin typeface="+mn-lt"/>
                <a:ea typeface="+mn-ea"/>
                <a:cs typeface="+mn-cs"/>
              </a:rPr>
              <a:t>「</a:t>
            </a:r>
            <a:r>
              <a:rPr lang="zh-TW" altLang="zh-TW" sz="1200" b="1" kern="1200" dirty="0">
                <a:solidFill>
                  <a:schemeClr val="tx1"/>
                </a:solidFill>
                <a:effectLst/>
                <a:latin typeface="+mn-lt"/>
                <a:ea typeface="+mn-ea"/>
                <a:cs typeface="+mn-cs"/>
              </a:rPr>
              <a:t>食品安全</a:t>
            </a:r>
            <a:r>
              <a:rPr lang="zh-TW" altLang="zh-TW" sz="1200" kern="1200" dirty="0">
                <a:solidFill>
                  <a:schemeClr val="tx1"/>
                </a:solidFill>
                <a:effectLst/>
                <a:latin typeface="+mn-lt"/>
                <a:ea typeface="+mn-ea"/>
                <a:cs typeface="+mn-cs"/>
              </a:rPr>
              <a:t>」一般的定義指「食物不帶有危險性」的意思。因此，從食品的生產、加工到銷售及消費端，都要確保飲食物（包括食品添加物），未直接地或間接地引起危害。</a:t>
            </a:r>
            <a:endParaRPr lang="en-US" altLang="zh-TW" sz="1200" kern="1200" dirty="0">
              <a:solidFill>
                <a:schemeClr val="tx1"/>
              </a:solidFill>
              <a:effectLst/>
              <a:latin typeface="+mn-lt"/>
              <a:ea typeface="+mn-ea"/>
              <a:cs typeface="+mn-cs"/>
            </a:endParaRPr>
          </a:p>
          <a:p>
            <a:pPr lvl="0"/>
            <a:r>
              <a:rPr lang="zh-TW" altLang="zh-TW" sz="1200" kern="1200" dirty="0">
                <a:solidFill>
                  <a:schemeClr val="tx1"/>
                </a:solidFill>
                <a:effectLst/>
                <a:latin typeface="+mn-lt"/>
                <a:ea typeface="+mn-ea"/>
                <a:cs typeface="+mn-cs"/>
              </a:rPr>
              <a:t>「</a:t>
            </a:r>
            <a:r>
              <a:rPr lang="zh-TW" altLang="zh-TW" sz="1200" b="1" kern="1200" dirty="0">
                <a:solidFill>
                  <a:schemeClr val="tx1"/>
                </a:solidFill>
                <a:effectLst/>
                <a:latin typeface="+mn-lt"/>
                <a:ea typeface="+mn-ea"/>
                <a:cs typeface="+mn-cs"/>
              </a:rPr>
              <a:t>食品品質</a:t>
            </a:r>
            <a:r>
              <a:rPr lang="zh-TW" altLang="zh-TW" sz="1200" kern="1200" dirty="0">
                <a:solidFill>
                  <a:schemeClr val="tx1"/>
                </a:solidFill>
                <a:effectLst/>
                <a:latin typeface="+mn-lt"/>
                <a:ea typeface="+mn-ea"/>
                <a:cs typeface="+mn-cs"/>
              </a:rPr>
              <a:t>」的定義係指以生產線為單位，食品含原物料與製程中消費者關注的品質，如關鍵營養成分和標示成分等。且本國食品安全衛生管理法中第五章以下亦將「食品標示及廣告管理」列入規定範疇，顯見食品標示為我國食品品質中之重要要素，也因民眾愈加重視食品安全及品質的相關問題，因此從食品製作端到消費端的環節中，皆須有明確的資訊揭露，以確保民眾知的權利。</a:t>
            </a:r>
          </a:p>
          <a:p>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4</a:t>
            </a:fld>
            <a:endParaRPr lang="zh-TW" altLang="en-US"/>
          </a:p>
        </p:txBody>
      </p:sp>
    </p:spTree>
    <p:extLst>
      <p:ext uri="{BB962C8B-B14F-4D97-AF65-F5344CB8AC3E}">
        <p14:creationId xmlns:p14="http://schemas.microsoft.com/office/powerpoint/2010/main" val="1569952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6</a:t>
            </a:fld>
            <a:endParaRPr lang="zh-TW" altLang="en-US"/>
          </a:p>
        </p:txBody>
      </p:sp>
    </p:spTree>
    <p:extLst>
      <p:ext uri="{BB962C8B-B14F-4D97-AF65-F5344CB8AC3E}">
        <p14:creationId xmlns:p14="http://schemas.microsoft.com/office/powerpoint/2010/main" val="2566545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7</a:t>
            </a:fld>
            <a:endParaRPr lang="zh-TW" altLang="en-US"/>
          </a:p>
        </p:txBody>
      </p:sp>
    </p:spTree>
    <p:extLst>
      <p:ext uri="{BB962C8B-B14F-4D97-AF65-F5344CB8AC3E}">
        <p14:creationId xmlns:p14="http://schemas.microsoft.com/office/powerpoint/2010/main" val="1688118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8</a:t>
            </a:fld>
            <a:endParaRPr lang="zh-TW" altLang="en-US"/>
          </a:p>
        </p:txBody>
      </p:sp>
    </p:spTree>
    <p:extLst>
      <p:ext uri="{BB962C8B-B14F-4D97-AF65-F5344CB8AC3E}">
        <p14:creationId xmlns:p14="http://schemas.microsoft.com/office/powerpoint/2010/main" val="1234058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9</a:t>
            </a:fld>
            <a:endParaRPr lang="zh-TW" altLang="en-US"/>
          </a:p>
        </p:txBody>
      </p:sp>
    </p:spTree>
    <p:extLst>
      <p:ext uri="{BB962C8B-B14F-4D97-AF65-F5344CB8AC3E}">
        <p14:creationId xmlns:p14="http://schemas.microsoft.com/office/powerpoint/2010/main" val="53685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10</a:t>
            </a:fld>
            <a:endParaRPr lang="zh-TW" altLang="en-US"/>
          </a:p>
        </p:txBody>
      </p:sp>
    </p:spTree>
    <p:extLst>
      <p:ext uri="{BB962C8B-B14F-4D97-AF65-F5344CB8AC3E}">
        <p14:creationId xmlns:p14="http://schemas.microsoft.com/office/powerpoint/2010/main" val="2309845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11</a:t>
            </a:fld>
            <a:endParaRPr lang="zh-TW" altLang="en-US"/>
          </a:p>
        </p:txBody>
      </p:sp>
    </p:spTree>
    <p:extLst>
      <p:ext uri="{BB962C8B-B14F-4D97-AF65-F5344CB8AC3E}">
        <p14:creationId xmlns:p14="http://schemas.microsoft.com/office/powerpoint/2010/main" val="558795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12</a:t>
            </a:fld>
            <a:endParaRPr lang="zh-TW" altLang="en-US"/>
          </a:p>
        </p:txBody>
      </p:sp>
    </p:spTree>
    <p:extLst>
      <p:ext uri="{BB962C8B-B14F-4D97-AF65-F5344CB8AC3E}">
        <p14:creationId xmlns:p14="http://schemas.microsoft.com/office/powerpoint/2010/main" val="3241948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14</a:t>
            </a:fld>
            <a:endParaRPr lang="zh-TW" altLang="en-US"/>
          </a:p>
        </p:txBody>
      </p:sp>
    </p:spTree>
    <p:extLst>
      <p:ext uri="{BB962C8B-B14F-4D97-AF65-F5344CB8AC3E}">
        <p14:creationId xmlns:p14="http://schemas.microsoft.com/office/powerpoint/2010/main" val="4101325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15</a:t>
            </a:fld>
            <a:endParaRPr lang="zh-TW" altLang="en-US"/>
          </a:p>
        </p:txBody>
      </p:sp>
    </p:spTree>
    <p:extLst>
      <p:ext uri="{BB962C8B-B14F-4D97-AF65-F5344CB8AC3E}">
        <p14:creationId xmlns:p14="http://schemas.microsoft.com/office/powerpoint/2010/main" val="3377840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16</a:t>
            </a:fld>
            <a:endParaRPr lang="zh-TW" altLang="en-US"/>
          </a:p>
        </p:txBody>
      </p:sp>
    </p:spTree>
    <p:extLst>
      <p:ext uri="{BB962C8B-B14F-4D97-AF65-F5344CB8AC3E}">
        <p14:creationId xmlns:p14="http://schemas.microsoft.com/office/powerpoint/2010/main" val="3398278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17</a:t>
            </a:fld>
            <a:endParaRPr lang="zh-TW" altLang="en-US"/>
          </a:p>
        </p:txBody>
      </p:sp>
    </p:spTree>
    <p:extLst>
      <p:ext uri="{BB962C8B-B14F-4D97-AF65-F5344CB8AC3E}">
        <p14:creationId xmlns:p14="http://schemas.microsoft.com/office/powerpoint/2010/main" val="873990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18</a:t>
            </a:fld>
            <a:endParaRPr lang="zh-TW" altLang="en-US"/>
          </a:p>
        </p:txBody>
      </p:sp>
    </p:spTree>
    <p:extLst>
      <p:ext uri="{BB962C8B-B14F-4D97-AF65-F5344CB8AC3E}">
        <p14:creationId xmlns:p14="http://schemas.microsoft.com/office/powerpoint/2010/main" val="3878119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19</a:t>
            </a:fld>
            <a:endParaRPr lang="zh-TW" altLang="en-US"/>
          </a:p>
        </p:txBody>
      </p:sp>
    </p:spTree>
    <p:extLst>
      <p:ext uri="{BB962C8B-B14F-4D97-AF65-F5344CB8AC3E}">
        <p14:creationId xmlns:p14="http://schemas.microsoft.com/office/powerpoint/2010/main" val="1743636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20</a:t>
            </a:fld>
            <a:endParaRPr lang="zh-TW" altLang="en-US"/>
          </a:p>
        </p:txBody>
      </p:sp>
    </p:spTree>
    <p:extLst>
      <p:ext uri="{BB962C8B-B14F-4D97-AF65-F5344CB8AC3E}">
        <p14:creationId xmlns:p14="http://schemas.microsoft.com/office/powerpoint/2010/main" val="3814527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21</a:t>
            </a:fld>
            <a:endParaRPr lang="zh-TW" altLang="en-US"/>
          </a:p>
        </p:txBody>
      </p:sp>
    </p:spTree>
    <p:extLst>
      <p:ext uri="{BB962C8B-B14F-4D97-AF65-F5344CB8AC3E}">
        <p14:creationId xmlns:p14="http://schemas.microsoft.com/office/powerpoint/2010/main" val="861222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22</a:t>
            </a:fld>
            <a:endParaRPr lang="zh-TW" altLang="en-US"/>
          </a:p>
        </p:txBody>
      </p:sp>
    </p:spTree>
    <p:extLst>
      <p:ext uri="{BB962C8B-B14F-4D97-AF65-F5344CB8AC3E}">
        <p14:creationId xmlns:p14="http://schemas.microsoft.com/office/powerpoint/2010/main" val="2360185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23</a:t>
            </a:fld>
            <a:endParaRPr lang="zh-TW" altLang="en-US"/>
          </a:p>
        </p:txBody>
      </p:sp>
    </p:spTree>
    <p:extLst>
      <p:ext uri="{BB962C8B-B14F-4D97-AF65-F5344CB8AC3E}">
        <p14:creationId xmlns:p14="http://schemas.microsoft.com/office/powerpoint/2010/main" val="1490982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24</a:t>
            </a:fld>
            <a:endParaRPr lang="zh-TW" altLang="en-US"/>
          </a:p>
        </p:txBody>
      </p:sp>
    </p:spTree>
    <p:extLst>
      <p:ext uri="{BB962C8B-B14F-4D97-AF65-F5344CB8AC3E}">
        <p14:creationId xmlns:p14="http://schemas.microsoft.com/office/powerpoint/2010/main" val="3258398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25</a:t>
            </a:fld>
            <a:endParaRPr lang="zh-TW" altLang="en-US"/>
          </a:p>
        </p:txBody>
      </p:sp>
    </p:spTree>
    <p:extLst>
      <p:ext uri="{BB962C8B-B14F-4D97-AF65-F5344CB8AC3E}">
        <p14:creationId xmlns:p14="http://schemas.microsoft.com/office/powerpoint/2010/main" val="3879910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26</a:t>
            </a:fld>
            <a:endParaRPr lang="zh-TW" altLang="en-US"/>
          </a:p>
        </p:txBody>
      </p:sp>
    </p:spTree>
    <p:extLst>
      <p:ext uri="{BB962C8B-B14F-4D97-AF65-F5344CB8AC3E}">
        <p14:creationId xmlns:p14="http://schemas.microsoft.com/office/powerpoint/2010/main" val="2710792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27</a:t>
            </a:fld>
            <a:endParaRPr lang="zh-TW" altLang="en-US"/>
          </a:p>
        </p:txBody>
      </p:sp>
    </p:spTree>
    <p:extLst>
      <p:ext uri="{BB962C8B-B14F-4D97-AF65-F5344CB8AC3E}">
        <p14:creationId xmlns:p14="http://schemas.microsoft.com/office/powerpoint/2010/main" val="215825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28</a:t>
            </a:fld>
            <a:endParaRPr lang="zh-TW" altLang="en-US"/>
          </a:p>
        </p:txBody>
      </p:sp>
    </p:spTree>
    <p:extLst>
      <p:ext uri="{BB962C8B-B14F-4D97-AF65-F5344CB8AC3E}">
        <p14:creationId xmlns:p14="http://schemas.microsoft.com/office/powerpoint/2010/main" val="4244239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29</a:t>
            </a:fld>
            <a:endParaRPr lang="zh-TW" altLang="en-US"/>
          </a:p>
        </p:txBody>
      </p:sp>
    </p:spTree>
    <p:extLst>
      <p:ext uri="{BB962C8B-B14F-4D97-AF65-F5344CB8AC3E}">
        <p14:creationId xmlns:p14="http://schemas.microsoft.com/office/powerpoint/2010/main" val="20039567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30</a:t>
            </a:fld>
            <a:endParaRPr lang="zh-TW" altLang="en-US"/>
          </a:p>
        </p:txBody>
      </p:sp>
    </p:spTree>
    <p:extLst>
      <p:ext uri="{BB962C8B-B14F-4D97-AF65-F5344CB8AC3E}">
        <p14:creationId xmlns:p14="http://schemas.microsoft.com/office/powerpoint/2010/main" val="1894109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31</a:t>
            </a:fld>
            <a:endParaRPr lang="zh-TW" altLang="en-US"/>
          </a:p>
        </p:txBody>
      </p:sp>
    </p:spTree>
    <p:extLst>
      <p:ext uri="{BB962C8B-B14F-4D97-AF65-F5344CB8AC3E}">
        <p14:creationId xmlns:p14="http://schemas.microsoft.com/office/powerpoint/2010/main" val="40254751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32</a:t>
            </a:fld>
            <a:endParaRPr lang="zh-TW" altLang="en-US"/>
          </a:p>
        </p:txBody>
      </p:sp>
    </p:spTree>
    <p:extLst>
      <p:ext uri="{BB962C8B-B14F-4D97-AF65-F5344CB8AC3E}">
        <p14:creationId xmlns:p14="http://schemas.microsoft.com/office/powerpoint/2010/main" val="2591672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33</a:t>
            </a:fld>
            <a:endParaRPr lang="zh-TW" altLang="en-US"/>
          </a:p>
        </p:txBody>
      </p:sp>
    </p:spTree>
    <p:extLst>
      <p:ext uri="{BB962C8B-B14F-4D97-AF65-F5344CB8AC3E}">
        <p14:creationId xmlns:p14="http://schemas.microsoft.com/office/powerpoint/2010/main" val="1407719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34</a:t>
            </a:fld>
            <a:endParaRPr lang="zh-TW" altLang="en-US"/>
          </a:p>
        </p:txBody>
      </p:sp>
    </p:spTree>
    <p:extLst>
      <p:ext uri="{BB962C8B-B14F-4D97-AF65-F5344CB8AC3E}">
        <p14:creationId xmlns:p14="http://schemas.microsoft.com/office/powerpoint/2010/main" val="39518982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35</a:t>
            </a:fld>
            <a:endParaRPr lang="zh-TW" altLang="en-US"/>
          </a:p>
        </p:txBody>
      </p:sp>
    </p:spTree>
    <p:extLst>
      <p:ext uri="{BB962C8B-B14F-4D97-AF65-F5344CB8AC3E}">
        <p14:creationId xmlns:p14="http://schemas.microsoft.com/office/powerpoint/2010/main" val="7047443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36</a:t>
            </a:fld>
            <a:endParaRPr lang="zh-TW" altLang="en-US"/>
          </a:p>
        </p:txBody>
      </p:sp>
    </p:spTree>
    <p:extLst>
      <p:ext uri="{BB962C8B-B14F-4D97-AF65-F5344CB8AC3E}">
        <p14:creationId xmlns:p14="http://schemas.microsoft.com/office/powerpoint/2010/main" val="1403805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37</a:t>
            </a:fld>
            <a:endParaRPr lang="zh-TW" altLang="en-US"/>
          </a:p>
        </p:txBody>
      </p:sp>
    </p:spTree>
    <p:extLst>
      <p:ext uri="{BB962C8B-B14F-4D97-AF65-F5344CB8AC3E}">
        <p14:creationId xmlns:p14="http://schemas.microsoft.com/office/powerpoint/2010/main" val="39413084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38</a:t>
            </a:fld>
            <a:endParaRPr lang="zh-TW" altLang="en-US"/>
          </a:p>
        </p:txBody>
      </p:sp>
    </p:spTree>
    <p:extLst>
      <p:ext uri="{BB962C8B-B14F-4D97-AF65-F5344CB8AC3E}">
        <p14:creationId xmlns:p14="http://schemas.microsoft.com/office/powerpoint/2010/main" val="27466908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39</a:t>
            </a:fld>
            <a:endParaRPr lang="zh-TW" altLang="en-US"/>
          </a:p>
        </p:txBody>
      </p:sp>
    </p:spTree>
    <p:extLst>
      <p:ext uri="{BB962C8B-B14F-4D97-AF65-F5344CB8AC3E}">
        <p14:creationId xmlns:p14="http://schemas.microsoft.com/office/powerpoint/2010/main" val="29470078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40</a:t>
            </a:fld>
            <a:endParaRPr lang="zh-TW" altLang="en-US"/>
          </a:p>
        </p:txBody>
      </p:sp>
    </p:spTree>
    <p:extLst>
      <p:ext uri="{BB962C8B-B14F-4D97-AF65-F5344CB8AC3E}">
        <p14:creationId xmlns:p14="http://schemas.microsoft.com/office/powerpoint/2010/main" val="2049792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41</a:t>
            </a:fld>
            <a:endParaRPr lang="zh-TW" altLang="en-US"/>
          </a:p>
        </p:txBody>
      </p:sp>
    </p:spTree>
    <p:extLst>
      <p:ext uri="{BB962C8B-B14F-4D97-AF65-F5344CB8AC3E}">
        <p14:creationId xmlns:p14="http://schemas.microsoft.com/office/powerpoint/2010/main" val="14166133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42</a:t>
            </a:fld>
            <a:endParaRPr lang="zh-TW" altLang="en-US"/>
          </a:p>
        </p:txBody>
      </p:sp>
    </p:spTree>
    <p:extLst>
      <p:ext uri="{BB962C8B-B14F-4D97-AF65-F5344CB8AC3E}">
        <p14:creationId xmlns:p14="http://schemas.microsoft.com/office/powerpoint/2010/main" val="9426753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43</a:t>
            </a:fld>
            <a:endParaRPr lang="zh-TW" altLang="en-US"/>
          </a:p>
        </p:txBody>
      </p:sp>
    </p:spTree>
    <p:extLst>
      <p:ext uri="{BB962C8B-B14F-4D97-AF65-F5344CB8AC3E}">
        <p14:creationId xmlns:p14="http://schemas.microsoft.com/office/powerpoint/2010/main" val="657913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a:solidFill>
                  <a:schemeClr val="tx1"/>
                </a:solidFill>
                <a:effectLst/>
                <a:latin typeface="+mn-lt"/>
                <a:ea typeface="+mn-ea"/>
                <a:cs typeface="+mn-cs"/>
              </a:rPr>
              <a:t>根據「乳品製造業</a:t>
            </a:r>
            <a:r>
              <a:rPr lang="en-US" altLang="zh-TW" sz="1200" kern="1200" dirty="0">
                <a:solidFill>
                  <a:schemeClr val="tx1"/>
                </a:solidFill>
                <a:effectLst/>
                <a:latin typeface="+mn-lt"/>
                <a:ea typeface="+mn-ea"/>
                <a:cs typeface="+mn-cs"/>
              </a:rPr>
              <a:t>(0850</a:t>
            </a:r>
            <a:r>
              <a:rPr lang="zh-TW" altLang="zh-TW" sz="1200" kern="1200" dirty="0">
                <a:solidFill>
                  <a:schemeClr val="tx1"/>
                </a:solidFill>
                <a:effectLst/>
                <a:latin typeface="+mn-lt"/>
                <a:ea typeface="+mn-ea"/>
                <a:cs typeface="+mn-cs"/>
              </a:rPr>
              <a:t>類</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」在</a:t>
            </a:r>
            <a:r>
              <a:rPr lang="en-US" altLang="zh-TW" sz="1200" kern="1200" dirty="0">
                <a:solidFill>
                  <a:schemeClr val="tx1"/>
                </a:solidFill>
                <a:effectLst/>
                <a:latin typeface="+mn-lt"/>
                <a:ea typeface="+mn-ea"/>
                <a:cs typeface="+mn-cs"/>
              </a:rPr>
              <a:t>2019</a:t>
            </a:r>
            <a:r>
              <a:rPr lang="zh-TW" altLang="zh-TW" sz="1200" kern="1200" dirty="0">
                <a:solidFill>
                  <a:schemeClr val="tx1"/>
                </a:solidFill>
                <a:effectLst/>
                <a:latin typeface="+mn-lt"/>
                <a:ea typeface="+mn-ea"/>
                <a:cs typeface="+mn-cs"/>
              </a:rPr>
              <a:t>年</a:t>
            </a:r>
            <a:r>
              <a:rPr lang="en-US" altLang="zh-TW" sz="1200" kern="1200" dirty="0">
                <a:solidFill>
                  <a:schemeClr val="tx1"/>
                </a:solidFill>
                <a:effectLst/>
                <a:latin typeface="+mn-lt"/>
                <a:ea typeface="+mn-ea"/>
                <a:cs typeface="+mn-cs"/>
              </a:rPr>
              <a:t>1–3</a:t>
            </a:r>
            <a:r>
              <a:rPr lang="zh-TW" altLang="zh-TW" sz="1200" kern="1200" dirty="0">
                <a:solidFill>
                  <a:schemeClr val="tx1"/>
                </a:solidFill>
                <a:effectLst/>
                <a:latin typeface="+mn-lt"/>
                <a:ea typeface="+mn-ea"/>
                <a:cs typeface="+mn-cs"/>
              </a:rPr>
              <a:t>月期間的銷售統計，各類相關產品銷售量</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公噸</a:t>
            </a:r>
            <a:r>
              <a:rPr lang="en-US" altLang="zh-TW" sz="1200" kern="1200" dirty="0">
                <a:solidFill>
                  <a:schemeClr val="tx1"/>
                </a:solidFill>
                <a:effectLst/>
                <a:latin typeface="+mn-lt"/>
                <a:ea typeface="+mn-ea"/>
                <a:cs typeface="+mn-cs"/>
              </a:rPr>
              <a:t>)</a:t>
            </a:r>
            <a:r>
              <a:rPr lang="zh-TW" altLang="zh-TW" sz="1200" kern="1200" dirty="0">
                <a:solidFill>
                  <a:schemeClr val="tx1"/>
                </a:solidFill>
                <a:effectLst/>
                <a:latin typeface="+mn-lt"/>
                <a:ea typeface="+mn-ea"/>
                <a:cs typeface="+mn-cs"/>
              </a:rPr>
              <a:t>中「鮮乳」整體銷售量為</a:t>
            </a:r>
            <a:r>
              <a:rPr lang="en-US" altLang="zh-TW" sz="1200" kern="1200" dirty="0">
                <a:solidFill>
                  <a:schemeClr val="tx1"/>
                </a:solidFill>
                <a:effectLst/>
                <a:latin typeface="+mn-lt"/>
                <a:ea typeface="+mn-ea"/>
                <a:cs typeface="+mn-cs"/>
              </a:rPr>
              <a:t>90,013</a:t>
            </a:r>
            <a:r>
              <a:rPr lang="zh-TW" altLang="zh-TW" sz="1200" kern="1200" dirty="0">
                <a:solidFill>
                  <a:schemeClr val="tx1"/>
                </a:solidFill>
                <a:effectLst/>
                <a:latin typeface="+mn-lt"/>
                <a:ea typeface="+mn-ea"/>
                <a:cs typeface="+mn-cs"/>
              </a:rPr>
              <a:t>公噸，相較於</a:t>
            </a:r>
            <a:r>
              <a:rPr lang="en-US" altLang="zh-TW" sz="1200" kern="1200" dirty="0">
                <a:solidFill>
                  <a:schemeClr val="tx1"/>
                </a:solidFill>
                <a:effectLst/>
                <a:latin typeface="+mn-lt"/>
                <a:ea typeface="+mn-ea"/>
                <a:cs typeface="+mn-cs"/>
              </a:rPr>
              <a:t>2018</a:t>
            </a:r>
            <a:r>
              <a:rPr lang="zh-TW" altLang="zh-TW" sz="1200" kern="1200" dirty="0">
                <a:solidFill>
                  <a:schemeClr val="tx1"/>
                </a:solidFill>
                <a:effectLst/>
                <a:latin typeface="+mn-lt"/>
                <a:ea typeface="+mn-ea"/>
                <a:cs typeface="+mn-cs"/>
              </a:rPr>
              <a:t>年銷售量，增加</a:t>
            </a:r>
            <a:r>
              <a:rPr lang="en-US" altLang="zh-TW" sz="1200" kern="1200" dirty="0">
                <a:solidFill>
                  <a:schemeClr val="tx1"/>
                </a:solidFill>
                <a:effectLst/>
                <a:latin typeface="+mn-lt"/>
                <a:ea typeface="+mn-ea"/>
                <a:cs typeface="+mn-cs"/>
              </a:rPr>
              <a:t>3,150</a:t>
            </a:r>
            <a:r>
              <a:rPr lang="zh-TW" altLang="zh-TW" sz="1200" kern="1200" dirty="0">
                <a:solidFill>
                  <a:schemeClr val="tx1"/>
                </a:solidFill>
                <a:effectLst/>
                <a:latin typeface="+mn-lt"/>
                <a:ea typeface="+mn-ea"/>
                <a:cs typeface="+mn-cs"/>
              </a:rPr>
              <a:t>公噸。又從陳明汝教授「臺灣乳製品的消費市場分析」研究指出，國民購買液態乳產品占約百分之</a:t>
            </a:r>
            <a:r>
              <a:rPr lang="en-US" altLang="zh-TW" sz="1200" kern="1200" dirty="0">
                <a:solidFill>
                  <a:schemeClr val="tx1"/>
                </a:solidFill>
                <a:effectLst/>
                <a:latin typeface="+mn-lt"/>
                <a:ea typeface="+mn-ea"/>
                <a:cs typeface="+mn-cs"/>
              </a:rPr>
              <a:t>70</a:t>
            </a:r>
            <a:r>
              <a:rPr lang="zh-TW" altLang="zh-TW" sz="1200" kern="1200" dirty="0">
                <a:solidFill>
                  <a:schemeClr val="tx1"/>
                </a:solidFill>
                <a:effectLst/>
                <a:latin typeface="+mn-lt"/>
                <a:ea typeface="+mn-ea"/>
                <a:cs typeface="+mn-cs"/>
              </a:rPr>
              <a:t>左右，因此從此數據可以推知液態乳類製品為民眾日常生活中不可或缺之食品。故其製品相關食品安全問題需加以重視。</a:t>
            </a:r>
            <a:endParaRPr lang="zh-TW" altLang="en-US" dirty="0"/>
          </a:p>
        </p:txBody>
      </p:sp>
      <p:sp>
        <p:nvSpPr>
          <p:cNvPr id="4" name="投影片編號版面配置區 3"/>
          <p:cNvSpPr>
            <a:spLocks noGrp="1"/>
          </p:cNvSpPr>
          <p:nvPr>
            <p:ph type="sldNum" sz="quarter" idx="5"/>
          </p:nvPr>
        </p:nvSpPr>
        <p:spPr/>
        <p:txBody>
          <a:bodyPr/>
          <a:lstStyle/>
          <a:p>
            <a:fld id="{096ABF90-0C8E-4317-BAD0-1B388F1EBF48}" type="slidenum">
              <a:rPr lang="zh-TW" altLang="en-US" smtClean="0"/>
              <a:t>44</a:t>
            </a:fld>
            <a:endParaRPr lang="zh-TW" altLang="en-US"/>
          </a:p>
        </p:txBody>
      </p:sp>
    </p:spTree>
    <p:extLst>
      <p:ext uri="{BB962C8B-B14F-4D97-AF65-F5344CB8AC3E}">
        <p14:creationId xmlns:p14="http://schemas.microsoft.com/office/powerpoint/2010/main" val="2857270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E34C234-9D23-420E-B028-F34F4E3023AD}"/>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85187D39-1DA9-4572-91C3-A653FCDFE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D60AE2E9-6695-42C9-8F70-6C0D6A25CBCA}"/>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5" name="頁尾版面配置區 4">
            <a:extLst>
              <a:ext uri="{FF2B5EF4-FFF2-40B4-BE49-F238E27FC236}">
                <a16:creationId xmlns:a16="http://schemas.microsoft.com/office/drawing/2014/main" id="{30D76749-6AEA-4EFC-B649-AC736BBAB32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770C2B2D-21FF-4F86-BAB0-BAF91FD08705}"/>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686537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3C657B2-D9C5-4845-95DE-974B98FA0880}"/>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45C84F4E-1E94-4168-A88A-D1D9BFCC463A}"/>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32E4A0F-4FDD-4696-B3F0-326FABB4559E}"/>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5" name="頁尾版面配置區 4">
            <a:extLst>
              <a:ext uri="{FF2B5EF4-FFF2-40B4-BE49-F238E27FC236}">
                <a16:creationId xmlns:a16="http://schemas.microsoft.com/office/drawing/2014/main" id="{CB98075A-9CB0-4821-B8FE-010A26EACDC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907E2B9-98A1-4F63-BD8F-2CF4AA266F90}"/>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1913631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306BC9F-E8D2-4416-8389-816BE40CC18E}"/>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BC11D860-74E3-4B70-8350-E263ECBC86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97081FBB-15AF-4528-9C2C-311E6A4BEF81}"/>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5" name="頁尾版面配置區 4">
            <a:extLst>
              <a:ext uri="{FF2B5EF4-FFF2-40B4-BE49-F238E27FC236}">
                <a16:creationId xmlns:a16="http://schemas.microsoft.com/office/drawing/2014/main" id="{E85056F3-F04A-4EB3-88B9-2361551E8A15}"/>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21D8FC9-4C54-4CDB-8ED0-F71D1E23AFE7}"/>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217750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34C4B5E-9713-4B36-9C41-5E8D8640893D}"/>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E9A994A6-E8F0-4424-8F2E-B7FD9BDC4BA8}"/>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FEF61E2B-C133-4F27-892C-BE4C42A718DA}"/>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20A28DA6-6EE4-431E-9B5F-18183C71C5C5}"/>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6" name="頁尾版面配置區 5">
            <a:extLst>
              <a:ext uri="{FF2B5EF4-FFF2-40B4-BE49-F238E27FC236}">
                <a16:creationId xmlns:a16="http://schemas.microsoft.com/office/drawing/2014/main" id="{B9C3A2EA-F09B-4583-93C5-803544E7CC3F}"/>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B68D8989-E948-44F2-9BCE-3DA1E95826EF}"/>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153488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4A0F6B1-DCE0-4A3A-B907-B36EDEDD3E2D}"/>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FB20EDB0-7386-4EA9-816B-9407EDE40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59274E8E-24D4-48C4-B3B5-1E40600A7810}"/>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C38242D1-F13D-42B0-8C5D-881D6D51A7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F8793DB8-9E6C-48B9-8C9A-A24A3D4A2192}"/>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F2D3FC12-8BE9-4200-B8CF-4FC95DCBECD9}"/>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8" name="頁尾版面配置區 7">
            <a:extLst>
              <a:ext uri="{FF2B5EF4-FFF2-40B4-BE49-F238E27FC236}">
                <a16:creationId xmlns:a16="http://schemas.microsoft.com/office/drawing/2014/main" id="{670244E8-4160-4C9C-AE62-0BC4EAC4E2E0}"/>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D35C3B0A-24EF-4932-A0F7-CB0D8F117355}"/>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3834246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A75F4D4-FD02-4BBB-9559-ADE1762F4658}"/>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651C1C5E-A74E-4217-9120-8AD77DDF8C4A}"/>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4" name="頁尾版面配置區 3">
            <a:extLst>
              <a:ext uri="{FF2B5EF4-FFF2-40B4-BE49-F238E27FC236}">
                <a16:creationId xmlns:a16="http://schemas.microsoft.com/office/drawing/2014/main" id="{45EBEE30-EFC6-4621-A9CD-4DBABAA1018E}"/>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1F628598-3970-4DF7-BDE9-91EC0081A158}"/>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334352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A2E53D-A0F9-4D92-A153-4406CA59BA70}"/>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3" name="頁尾版面配置區 2">
            <a:extLst>
              <a:ext uri="{FF2B5EF4-FFF2-40B4-BE49-F238E27FC236}">
                <a16:creationId xmlns:a16="http://schemas.microsoft.com/office/drawing/2014/main" id="{18E74DA0-F4BB-4F8E-B2B4-AF81EABD99B9}"/>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2C838B20-4C64-4337-9C87-F27EAB300DCE}"/>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1319345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06C0C36-F640-480E-A363-B934AF2EBDF2}"/>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E570A133-3A97-4EF6-9E97-92F8485A25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96484288-9DB6-4C42-881E-E17119028B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BD0C1E88-D81D-4216-985E-5B5EBAFF9D25}"/>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6" name="頁尾版面配置區 5">
            <a:extLst>
              <a:ext uri="{FF2B5EF4-FFF2-40B4-BE49-F238E27FC236}">
                <a16:creationId xmlns:a16="http://schemas.microsoft.com/office/drawing/2014/main" id="{69303ED5-7BB3-40EB-9E8F-97741C8AD243}"/>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5CF0C878-BA2C-419B-BF5C-D767B948F164}"/>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347664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8BAB60A-B749-426B-AC14-7C3A9770AB95}"/>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A529F8E8-EBC8-40D2-B748-8ED7778F46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62630E46-B077-4992-ABDC-3F58D16820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8F7C62B2-A452-4CBC-B496-AB1E21F5634D}"/>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6" name="頁尾版面配置區 5">
            <a:extLst>
              <a:ext uri="{FF2B5EF4-FFF2-40B4-BE49-F238E27FC236}">
                <a16:creationId xmlns:a16="http://schemas.microsoft.com/office/drawing/2014/main" id="{BC85A37B-20D3-4924-B59E-0DF2C35BE4B2}"/>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C6D8D03A-CBBD-442F-8558-4B09BA3E00F6}"/>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125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152B465-5CAE-44A2-95BC-9CFD399B8375}"/>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41FD6C98-86CE-4BE0-A810-3A9D66E18A69}"/>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FA39CA6A-1F33-474E-95B4-6B3D71C166EE}"/>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5" name="頁尾版面配置區 4">
            <a:extLst>
              <a:ext uri="{FF2B5EF4-FFF2-40B4-BE49-F238E27FC236}">
                <a16:creationId xmlns:a16="http://schemas.microsoft.com/office/drawing/2014/main" id="{FE5DE5E7-F772-41FC-9AB7-1B2A83C501F2}"/>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E04C02B2-9055-41D6-B915-A1191C9E3A45}"/>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23128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900361A7-16A4-44DE-B47D-C3094CD9C525}"/>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94B028AB-5850-43DB-A84B-E0CF606220AE}"/>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B4FC6055-24D3-4E3F-B65C-5CEB33E98C87}"/>
              </a:ext>
            </a:extLst>
          </p:cNvPr>
          <p:cNvSpPr>
            <a:spLocks noGrp="1"/>
          </p:cNvSpPr>
          <p:nvPr>
            <p:ph type="dt" sz="half" idx="10"/>
          </p:nvPr>
        </p:nvSpPr>
        <p:spPr/>
        <p:txBody>
          <a:bodyPr/>
          <a:lstStyle/>
          <a:p>
            <a:fld id="{CE7F7532-2DF4-4641-AD30-F91B13B18826}" type="datetimeFigureOut">
              <a:rPr lang="zh-TW" altLang="en-US" smtClean="0"/>
              <a:t>2021/5/4</a:t>
            </a:fld>
            <a:endParaRPr lang="zh-TW" altLang="en-US"/>
          </a:p>
        </p:txBody>
      </p:sp>
      <p:sp>
        <p:nvSpPr>
          <p:cNvPr id="5" name="頁尾版面配置區 4">
            <a:extLst>
              <a:ext uri="{FF2B5EF4-FFF2-40B4-BE49-F238E27FC236}">
                <a16:creationId xmlns:a16="http://schemas.microsoft.com/office/drawing/2014/main" id="{FC7BC60B-8B49-4F8E-BBA3-1E70F809A46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32E62C1-803E-4419-BB10-03636F95796A}"/>
              </a:ext>
            </a:extLst>
          </p:cNvPr>
          <p:cNvSpPr>
            <a:spLocks noGrp="1"/>
          </p:cNvSpPr>
          <p:nvPr>
            <p:ph type="sldNum" sz="quarter" idx="12"/>
          </p:nvPr>
        </p:nvSpPr>
        <p:spPr/>
        <p:txBody>
          <a:body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386593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4CED4A66-6534-4F89-898B-E1D6D3374B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1504D520-481B-40DD-8A50-498E733300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698C2EA-1768-477F-8829-4A78A13136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7F7532-2DF4-4641-AD30-F91B13B18826}" type="datetimeFigureOut">
              <a:rPr lang="zh-TW" altLang="en-US" smtClean="0"/>
              <a:t>2021/5/4</a:t>
            </a:fld>
            <a:endParaRPr lang="zh-TW" altLang="en-US"/>
          </a:p>
        </p:txBody>
      </p:sp>
      <p:sp>
        <p:nvSpPr>
          <p:cNvPr id="5" name="頁尾版面配置區 4">
            <a:extLst>
              <a:ext uri="{FF2B5EF4-FFF2-40B4-BE49-F238E27FC236}">
                <a16:creationId xmlns:a16="http://schemas.microsoft.com/office/drawing/2014/main" id="{37D9E6E6-6718-493C-A9FA-1ECD24C467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9903FBB9-22D8-4843-8C2D-AB6224E7D2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79731-9666-47C1-A956-45DD4F9DD565}" type="slidenum">
              <a:rPr lang="zh-TW" altLang="en-US" smtClean="0"/>
              <a:t>‹#›</a:t>
            </a:fld>
            <a:endParaRPr lang="zh-TW" altLang="en-US"/>
          </a:p>
        </p:txBody>
      </p:sp>
    </p:spTree>
    <p:extLst>
      <p:ext uri="{BB962C8B-B14F-4D97-AF65-F5344CB8AC3E}">
        <p14:creationId xmlns:p14="http://schemas.microsoft.com/office/powerpoint/2010/main" val="1301397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7.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9.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14.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notesSlide" Target="../notesSlides/notesSlide27.xml"/><Relationship Id="rId7" Type="http://schemas.openxmlformats.org/officeDocument/2006/relationships/image" Target="../media/image18.jpg"/><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4.xml"/><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16.jpg"/><Relationship Id="rId5" Type="http://schemas.openxmlformats.org/officeDocument/2006/relationships/image" Target="../media/image30.jpg"/><Relationship Id="rId4" Type="http://schemas.openxmlformats.org/officeDocument/2006/relationships/image" Target="../media/image29.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11.jpeg"/><Relationship Id="rId4" Type="http://schemas.openxmlformats.org/officeDocument/2006/relationships/image" Target="../media/image10.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32.png"/><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notesSlide" Target="../notesSlides/notesSlide35.xml"/><Relationship Id="rId7" Type="http://schemas.openxmlformats.org/officeDocument/2006/relationships/image" Target="../media/image18.jpg"/><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tags" Target="../tags/tag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DB1C40D8-0601-4049-973B-77A0C823CDD1}"/>
              </a:ext>
            </a:extLst>
          </p:cNvPr>
          <p:cNvPicPr>
            <a:picLocks noChangeAspect="1"/>
          </p:cNvPicPr>
          <p:nvPr/>
        </p:nvPicPr>
        <p:blipFill rotWithShape="1">
          <a:blip r:embed="rId3">
            <a:extLst>
              <a:ext uri="{28A0092B-C50C-407E-A947-70E740481C1C}">
                <a14:useLocalDpi xmlns:a14="http://schemas.microsoft.com/office/drawing/2010/main" val="0"/>
              </a:ext>
            </a:extLst>
          </a:blip>
          <a:srcRect b="16186"/>
          <a:stretch/>
        </p:blipFill>
        <p:spPr>
          <a:xfrm>
            <a:off x="0" y="-1"/>
            <a:ext cx="12273643" cy="6858001"/>
          </a:xfrm>
          <a:prstGeom prst="rect">
            <a:avLst/>
          </a:prstGeom>
        </p:spPr>
      </p:pic>
      <p:sp>
        <p:nvSpPr>
          <p:cNvPr id="7" name="矩形 6">
            <a:extLst>
              <a:ext uri="{FF2B5EF4-FFF2-40B4-BE49-F238E27FC236}">
                <a16:creationId xmlns:a16="http://schemas.microsoft.com/office/drawing/2014/main" id="{161616DE-475D-4452-8702-A6A43C5FD8D5}"/>
              </a:ext>
            </a:extLst>
          </p:cNvPr>
          <p:cNvSpPr/>
          <p:nvPr/>
        </p:nvSpPr>
        <p:spPr>
          <a:xfrm>
            <a:off x="0" y="0"/>
            <a:ext cx="12273643" cy="6858000"/>
          </a:xfrm>
          <a:prstGeom prst="rect">
            <a:avLst/>
          </a:prstGeom>
          <a:solidFill>
            <a:schemeClr val="tx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 name="標題 1">
            <a:extLst>
              <a:ext uri="{FF2B5EF4-FFF2-40B4-BE49-F238E27FC236}">
                <a16:creationId xmlns:a16="http://schemas.microsoft.com/office/drawing/2014/main" id="{6CA03103-98D8-4177-A911-2BBE82400212}"/>
              </a:ext>
            </a:extLst>
          </p:cNvPr>
          <p:cNvSpPr>
            <a:spLocks noGrp="1"/>
          </p:cNvSpPr>
          <p:nvPr>
            <p:ph type="ctrTitle"/>
          </p:nvPr>
        </p:nvSpPr>
        <p:spPr>
          <a:xfrm>
            <a:off x="1524000" y="193541"/>
            <a:ext cx="9144000" cy="2387600"/>
          </a:xfrm>
        </p:spPr>
        <p:txBody>
          <a:bodyPr/>
          <a:lstStyle/>
          <a:p>
            <a:r>
              <a:rPr lang="zh-TW" altLang="en-US" b="1" dirty="0">
                <a:solidFill>
                  <a:srgbClr val="9AD0DC"/>
                </a:solidFill>
                <a:latin typeface="Microsoft YaHei" panose="020B0503020204020204" pitchFamily="34" charset="-122"/>
                <a:ea typeface="Microsoft YaHei" panose="020B0503020204020204" pitchFamily="34" charset="-122"/>
              </a:rPr>
              <a:t>理律盃公民行動方案</a:t>
            </a:r>
          </a:p>
        </p:txBody>
      </p:sp>
      <p:sp>
        <p:nvSpPr>
          <p:cNvPr id="3" name="副標題 2">
            <a:extLst>
              <a:ext uri="{FF2B5EF4-FFF2-40B4-BE49-F238E27FC236}">
                <a16:creationId xmlns:a16="http://schemas.microsoft.com/office/drawing/2014/main" id="{7F3FB1A7-2F37-4FF2-86A0-E66A09E8783A}"/>
              </a:ext>
            </a:extLst>
          </p:cNvPr>
          <p:cNvSpPr>
            <a:spLocks noGrp="1"/>
          </p:cNvSpPr>
          <p:nvPr>
            <p:ph type="subTitle" idx="1"/>
          </p:nvPr>
        </p:nvSpPr>
        <p:spPr>
          <a:xfrm>
            <a:off x="1990271" y="4999101"/>
            <a:ext cx="3788229" cy="730476"/>
          </a:xfrm>
        </p:spPr>
        <p:txBody>
          <a:bodyPr/>
          <a:lstStyle/>
          <a:p>
            <a:r>
              <a:rPr lang="zh-TW" altLang="en-US" dirty="0">
                <a:solidFill>
                  <a:schemeClr val="bg1"/>
                </a:solidFill>
                <a:latin typeface="Microsoft YaHei" panose="020B0503020204020204" pitchFamily="34" charset="-122"/>
                <a:ea typeface="Microsoft YaHei" panose="020B0503020204020204" pitchFamily="34" charset="-122"/>
              </a:rPr>
              <a:t>隊伍編號：</a:t>
            </a:r>
            <a:r>
              <a:rPr lang="en-US" altLang="zh-TW" dirty="0">
                <a:solidFill>
                  <a:schemeClr val="bg1"/>
                </a:solidFill>
                <a:latin typeface="Microsoft YaHei" panose="020B0503020204020204" pitchFamily="34" charset="-122"/>
                <a:ea typeface="Microsoft YaHei" panose="020B0503020204020204" pitchFamily="34" charset="-122"/>
              </a:rPr>
              <a:t>2101</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8" name="文字方塊 7">
            <a:extLst>
              <a:ext uri="{FF2B5EF4-FFF2-40B4-BE49-F238E27FC236}">
                <a16:creationId xmlns:a16="http://schemas.microsoft.com/office/drawing/2014/main" id="{E467D864-6953-4F6D-B76D-C37E6EAD15DA}"/>
              </a:ext>
            </a:extLst>
          </p:cNvPr>
          <p:cNvSpPr txBox="1"/>
          <p:nvPr/>
        </p:nvSpPr>
        <p:spPr>
          <a:xfrm>
            <a:off x="2590800" y="2852390"/>
            <a:ext cx="5105400" cy="584775"/>
          </a:xfrm>
          <a:prstGeom prst="rect">
            <a:avLst/>
          </a:prstGeom>
          <a:noFill/>
        </p:spPr>
        <p:txBody>
          <a:bodyPr wrap="square" rtlCol="0">
            <a:spAutoFit/>
          </a:bodyPr>
          <a:lstStyle/>
          <a:p>
            <a:r>
              <a:rPr lang="zh-TW" altLang="zh-TW" sz="3200" dirty="0">
                <a:solidFill>
                  <a:srgbClr val="9AD0DC"/>
                </a:solidFill>
                <a:latin typeface="Microsoft YaHei" panose="020B0503020204020204" pitchFamily="34" charset="-122"/>
                <a:ea typeface="Microsoft YaHei" panose="020B0503020204020204" pitchFamily="34" charset="-122"/>
              </a:rPr>
              <a:t>液態乳食安風險管理及溝通</a:t>
            </a:r>
            <a:endParaRPr lang="zh-TW" altLang="en-US" sz="3200" dirty="0">
              <a:solidFill>
                <a:srgbClr val="9AD0DC"/>
              </a:solidFill>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1710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99324EC-7D91-4F1E-8009-68E5AFAA1299}"/>
              </a:ext>
            </a:extLst>
          </p:cNvPr>
          <p:cNvSpPr>
            <a:spLocks noGrp="1"/>
          </p:cNvSpPr>
          <p:nvPr>
            <p:ph type="title"/>
          </p:nvPr>
        </p:nvSpPr>
        <p:spPr>
          <a:xfrm>
            <a:off x="259158" y="2392521"/>
            <a:ext cx="4663283" cy="3139282"/>
          </a:xfrm>
        </p:spPr>
        <p:txBody>
          <a:bodyPr>
            <a:normAutofit/>
          </a:bodyPr>
          <a:lstStyle/>
          <a:p>
            <a:r>
              <a:rPr lang="en-US" altLang="zh-TW" sz="6600" dirty="0">
                <a:solidFill>
                  <a:srgbClr val="9AD0DC"/>
                </a:solidFill>
                <a:latin typeface="Microsoft YaHei" panose="020B0503020204020204" pitchFamily="34" charset="-122"/>
                <a:ea typeface="Microsoft YaHei" panose="020B0503020204020204" pitchFamily="34" charset="-122"/>
              </a:rPr>
              <a:t>INDEX</a:t>
            </a:r>
            <a:endParaRPr lang="zh-TW" altLang="en-US" sz="6600" dirty="0">
              <a:solidFill>
                <a:srgbClr val="9AD0DC"/>
              </a:solidFill>
              <a:latin typeface="Microsoft YaHei" panose="020B0503020204020204" pitchFamily="34" charset="-122"/>
              <a:ea typeface="Microsoft YaHei" panose="020B0503020204020204" pitchFamily="34" charset="-122"/>
            </a:endParaRPr>
          </a:p>
        </p:txBody>
      </p:sp>
      <p:sp>
        <p:nvSpPr>
          <p:cNvPr id="10" name="文字方塊 9">
            <a:extLst>
              <a:ext uri="{FF2B5EF4-FFF2-40B4-BE49-F238E27FC236}">
                <a16:creationId xmlns:a16="http://schemas.microsoft.com/office/drawing/2014/main" id="{2ACE4CBC-31E2-499C-B14F-6B0185301E64}"/>
              </a:ext>
            </a:extLst>
          </p:cNvPr>
          <p:cNvSpPr txBox="1"/>
          <p:nvPr/>
        </p:nvSpPr>
        <p:spPr>
          <a:xfrm>
            <a:off x="241416" y="2394381"/>
            <a:ext cx="2814793" cy="1107996"/>
          </a:xfrm>
          <a:prstGeom prst="rect">
            <a:avLst/>
          </a:prstGeom>
          <a:noFill/>
        </p:spPr>
        <p:txBody>
          <a:bodyPr wrap="square" rtlCol="0">
            <a:spAutoFit/>
          </a:bodyPr>
          <a:lstStyle/>
          <a:p>
            <a:r>
              <a:rPr lang="zh-TW" altLang="en-US" sz="6600" b="1" dirty="0">
                <a:solidFill>
                  <a:srgbClr val="9AD0DC"/>
                </a:solidFill>
                <a:latin typeface="Microsoft YaHei" panose="020B0503020204020204" pitchFamily="34" charset="-122"/>
                <a:ea typeface="Microsoft YaHei" panose="020B0503020204020204" pitchFamily="34" charset="-122"/>
              </a:rPr>
              <a:t>目錄</a:t>
            </a:r>
          </a:p>
        </p:txBody>
      </p:sp>
      <p:grpSp>
        <p:nvGrpSpPr>
          <p:cNvPr id="3" name="群組 2">
            <a:extLst>
              <a:ext uri="{FF2B5EF4-FFF2-40B4-BE49-F238E27FC236}">
                <a16:creationId xmlns:a16="http://schemas.microsoft.com/office/drawing/2014/main" id="{F21B2670-AA35-47B4-AF52-781415760ECA}"/>
              </a:ext>
            </a:extLst>
          </p:cNvPr>
          <p:cNvGrpSpPr/>
          <p:nvPr/>
        </p:nvGrpSpPr>
        <p:grpSpPr>
          <a:xfrm>
            <a:off x="4505325" y="210344"/>
            <a:ext cx="6819900" cy="5321459"/>
            <a:chOff x="4001890" y="581819"/>
            <a:chExt cx="7237610" cy="5969794"/>
          </a:xfrm>
        </p:grpSpPr>
        <p:sp>
          <p:nvSpPr>
            <p:cNvPr id="5" name="矩形 4">
              <a:extLst>
                <a:ext uri="{FF2B5EF4-FFF2-40B4-BE49-F238E27FC236}">
                  <a16:creationId xmlns:a16="http://schemas.microsoft.com/office/drawing/2014/main" id="{1A1ECE9F-1C0C-4A91-8EDF-3C1F5BB525F8}"/>
                </a:ext>
              </a:extLst>
            </p:cNvPr>
            <p:cNvSpPr/>
            <p:nvPr/>
          </p:nvSpPr>
          <p:spPr>
            <a:xfrm>
              <a:off x="4387850" y="581819"/>
              <a:ext cx="6851650" cy="94059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FA38A5F8-28C7-4F6A-B19E-34E5CE64E522}"/>
                </a:ext>
              </a:extLst>
            </p:cNvPr>
            <p:cNvSpPr/>
            <p:nvPr/>
          </p:nvSpPr>
          <p:spPr>
            <a:xfrm>
              <a:off x="4387850" y="1864519"/>
              <a:ext cx="6851650" cy="94059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AF785196-34F7-4DB9-A29E-B63D13EB4068}"/>
                </a:ext>
              </a:extLst>
            </p:cNvPr>
            <p:cNvSpPr/>
            <p:nvPr/>
          </p:nvSpPr>
          <p:spPr>
            <a:xfrm>
              <a:off x="4387850" y="3147219"/>
              <a:ext cx="6851650" cy="94059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B6272556-C7FA-4A9E-8F8D-B93CD34A7F73}"/>
                </a:ext>
              </a:extLst>
            </p:cNvPr>
            <p:cNvSpPr/>
            <p:nvPr/>
          </p:nvSpPr>
          <p:spPr>
            <a:xfrm>
              <a:off x="4387850" y="4455319"/>
              <a:ext cx="6851650" cy="94059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813270A8-A3C2-4793-8664-A21CF1E423EB}"/>
                </a:ext>
              </a:extLst>
            </p:cNvPr>
            <p:cNvSpPr/>
            <p:nvPr/>
          </p:nvSpPr>
          <p:spPr>
            <a:xfrm>
              <a:off x="4387850" y="5611019"/>
              <a:ext cx="6851650" cy="94059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文字方塊 21">
              <a:extLst>
                <a:ext uri="{FF2B5EF4-FFF2-40B4-BE49-F238E27FC236}">
                  <a16:creationId xmlns:a16="http://schemas.microsoft.com/office/drawing/2014/main" id="{B5F4FE7E-F78E-4B95-A023-678C5DC80ED1}"/>
                </a:ext>
              </a:extLst>
            </p:cNvPr>
            <p:cNvSpPr txBox="1"/>
            <p:nvPr/>
          </p:nvSpPr>
          <p:spPr>
            <a:xfrm>
              <a:off x="4912520" y="698138"/>
              <a:ext cx="1892300" cy="646331"/>
            </a:xfrm>
            <a:prstGeom prst="rect">
              <a:avLst/>
            </a:prstGeom>
            <a:noFill/>
          </p:spPr>
          <p:txBody>
            <a:bodyPr wrap="square" rtlCol="0">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摘要</a:t>
              </a:r>
            </a:p>
          </p:txBody>
        </p:sp>
        <p:sp>
          <p:nvSpPr>
            <p:cNvPr id="23" name="文字方塊 22">
              <a:extLst>
                <a:ext uri="{FF2B5EF4-FFF2-40B4-BE49-F238E27FC236}">
                  <a16:creationId xmlns:a16="http://schemas.microsoft.com/office/drawing/2014/main" id="{C1583400-0838-4B11-8F25-42A82F097FCB}"/>
                </a:ext>
              </a:extLst>
            </p:cNvPr>
            <p:cNvSpPr txBox="1"/>
            <p:nvPr/>
          </p:nvSpPr>
          <p:spPr>
            <a:xfrm>
              <a:off x="4912520" y="2003990"/>
              <a:ext cx="3685380" cy="646331"/>
            </a:xfrm>
            <a:prstGeom prst="rect">
              <a:avLst/>
            </a:prstGeom>
            <a:noFill/>
          </p:spPr>
          <p:txBody>
            <a:bodyPr wrap="square" rtlCol="0">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確認公共問題</a:t>
              </a:r>
            </a:p>
          </p:txBody>
        </p:sp>
        <p:sp>
          <p:nvSpPr>
            <p:cNvPr id="24" name="橢圓 23">
              <a:extLst>
                <a:ext uri="{FF2B5EF4-FFF2-40B4-BE49-F238E27FC236}">
                  <a16:creationId xmlns:a16="http://schemas.microsoft.com/office/drawing/2014/main" id="{6941B61A-A082-4320-8F3D-E847EF1101BB}"/>
                </a:ext>
              </a:extLst>
            </p:cNvPr>
            <p:cNvSpPr/>
            <p:nvPr/>
          </p:nvSpPr>
          <p:spPr>
            <a:xfrm>
              <a:off x="4043365" y="709493"/>
              <a:ext cx="771325" cy="72458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dirty="0">
                  <a:solidFill>
                    <a:schemeClr val="tx1"/>
                  </a:solidFill>
                </a:rPr>
                <a:t>0</a:t>
              </a:r>
              <a:endParaRPr lang="zh-TW" altLang="en-US" sz="3200" dirty="0">
                <a:solidFill>
                  <a:schemeClr val="tx1"/>
                </a:solidFill>
              </a:endParaRPr>
            </a:p>
          </p:txBody>
        </p:sp>
        <p:sp>
          <p:nvSpPr>
            <p:cNvPr id="25" name="橢圓 24">
              <a:extLst>
                <a:ext uri="{FF2B5EF4-FFF2-40B4-BE49-F238E27FC236}">
                  <a16:creationId xmlns:a16="http://schemas.microsoft.com/office/drawing/2014/main" id="{48EC310E-13F0-4265-8DF7-B04BE0D6AB65}"/>
                </a:ext>
              </a:extLst>
            </p:cNvPr>
            <p:cNvSpPr/>
            <p:nvPr/>
          </p:nvSpPr>
          <p:spPr>
            <a:xfrm>
              <a:off x="4001890" y="1920755"/>
              <a:ext cx="760017" cy="760017"/>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dirty="0">
                  <a:solidFill>
                    <a:schemeClr val="tx1"/>
                  </a:solidFill>
                </a:rPr>
                <a:t>1</a:t>
              </a:r>
              <a:endParaRPr lang="zh-TW" altLang="en-US" sz="3200" dirty="0">
                <a:solidFill>
                  <a:schemeClr val="tx1"/>
                </a:solidFill>
              </a:endParaRPr>
            </a:p>
          </p:txBody>
        </p:sp>
        <p:sp>
          <p:nvSpPr>
            <p:cNvPr id="26" name="橢圓 25">
              <a:extLst>
                <a:ext uri="{FF2B5EF4-FFF2-40B4-BE49-F238E27FC236}">
                  <a16:creationId xmlns:a16="http://schemas.microsoft.com/office/drawing/2014/main" id="{157561BE-87E1-4E0D-872F-B29EEA0C8848}"/>
                </a:ext>
              </a:extLst>
            </p:cNvPr>
            <p:cNvSpPr/>
            <p:nvPr/>
          </p:nvSpPr>
          <p:spPr>
            <a:xfrm>
              <a:off x="4038798" y="3227476"/>
              <a:ext cx="760017" cy="760017"/>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dirty="0">
                  <a:solidFill>
                    <a:schemeClr val="tx1"/>
                  </a:solidFill>
                </a:rPr>
                <a:t>2</a:t>
              </a:r>
              <a:endParaRPr lang="zh-TW" altLang="en-US" sz="3200" dirty="0">
                <a:solidFill>
                  <a:schemeClr val="tx1"/>
                </a:solidFill>
              </a:endParaRPr>
            </a:p>
          </p:txBody>
        </p:sp>
        <p:sp>
          <p:nvSpPr>
            <p:cNvPr id="27" name="橢圓 26">
              <a:extLst>
                <a:ext uri="{FF2B5EF4-FFF2-40B4-BE49-F238E27FC236}">
                  <a16:creationId xmlns:a16="http://schemas.microsoft.com/office/drawing/2014/main" id="{9AFDACF3-6888-4C16-BFAC-8270A5F2CC46}"/>
                </a:ext>
              </a:extLst>
            </p:cNvPr>
            <p:cNvSpPr/>
            <p:nvPr/>
          </p:nvSpPr>
          <p:spPr>
            <a:xfrm>
              <a:off x="4033241" y="4534197"/>
              <a:ext cx="760017" cy="760017"/>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dirty="0">
                  <a:solidFill>
                    <a:schemeClr val="tx1"/>
                  </a:solidFill>
                </a:rPr>
                <a:t>3</a:t>
              </a:r>
              <a:endParaRPr lang="zh-TW" altLang="en-US" sz="3200" dirty="0">
                <a:solidFill>
                  <a:schemeClr val="tx1"/>
                </a:solidFill>
              </a:endParaRPr>
            </a:p>
          </p:txBody>
        </p:sp>
        <p:sp>
          <p:nvSpPr>
            <p:cNvPr id="28" name="橢圓 27">
              <a:extLst>
                <a:ext uri="{FF2B5EF4-FFF2-40B4-BE49-F238E27FC236}">
                  <a16:creationId xmlns:a16="http://schemas.microsoft.com/office/drawing/2014/main" id="{6EB51155-616E-4FE1-B629-89BA36964A0D}"/>
                </a:ext>
              </a:extLst>
            </p:cNvPr>
            <p:cNvSpPr/>
            <p:nvPr/>
          </p:nvSpPr>
          <p:spPr>
            <a:xfrm>
              <a:off x="4054673" y="5740598"/>
              <a:ext cx="760017" cy="760017"/>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dirty="0">
                  <a:solidFill>
                    <a:schemeClr val="tx1"/>
                  </a:solidFill>
                </a:rPr>
                <a:t>4</a:t>
              </a:r>
              <a:endParaRPr lang="zh-TW" altLang="en-US" sz="3200" dirty="0">
                <a:solidFill>
                  <a:schemeClr val="tx1"/>
                </a:solidFill>
              </a:endParaRPr>
            </a:p>
          </p:txBody>
        </p:sp>
        <p:sp>
          <p:nvSpPr>
            <p:cNvPr id="29" name="文字方塊 28">
              <a:extLst>
                <a:ext uri="{FF2B5EF4-FFF2-40B4-BE49-F238E27FC236}">
                  <a16:creationId xmlns:a16="http://schemas.microsoft.com/office/drawing/2014/main" id="{182A43BA-A53D-46DD-911A-D18DFDFE6990}"/>
                </a:ext>
              </a:extLst>
            </p:cNvPr>
            <p:cNvSpPr txBox="1"/>
            <p:nvPr/>
          </p:nvSpPr>
          <p:spPr>
            <a:xfrm>
              <a:off x="4912520" y="3288071"/>
              <a:ext cx="4637880" cy="646331"/>
            </a:xfrm>
            <a:prstGeom prst="rect">
              <a:avLst/>
            </a:prstGeom>
            <a:noFill/>
          </p:spPr>
          <p:txBody>
            <a:bodyPr wrap="square" rtlCol="0">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研究各項可行政策</a:t>
              </a:r>
            </a:p>
          </p:txBody>
        </p:sp>
        <p:sp>
          <p:nvSpPr>
            <p:cNvPr id="30" name="文字方塊 29">
              <a:extLst>
                <a:ext uri="{FF2B5EF4-FFF2-40B4-BE49-F238E27FC236}">
                  <a16:creationId xmlns:a16="http://schemas.microsoft.com/office/drawing/2014/main" id="{90045F77-2F3A-46BC-BD19-D9DAC914BA31}"/>
                </a:ext>
              </a:extLst>
            </p:cNvPr>
            <p:cNvSpPr txBox="1"/>
            <p:nvPr/>
          </p:nvSpPr>
          <p:spPr>
            <a:xfrm>
              <a:off x="4912520" y="4647883"/>
              <a:ext cx="4637880" cy="646331"/>
            </a:xfrm>
            <a:prstGeom prst="rect">
              <a:avLst/>
            </a:prstGeom>
            <a:noFill/>
          </p:spPr>
          <p:txBody>
            <a:bodyPr wrap="square" rtlCol="0">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提出我方解決方案</a:t>
              </a:r>
            </a:p>
          </p:txBody>
        </p:sp>
        <p:sp>
          <p:nvSpPr>
            <p:cNvPr id="31" name="文字方塊 30">
              <a:extLst>
                <a:ext uri="{FF2B5EF4-FFF2-40B4-BE49-F238E27FC236}">
                  <a16:creationId xmlns:a16="http://schemas.microsoft.com/office/drawing/2014/main" id="{568D84EE-7C79-4285-B3CF-AC02BF821D32}"/>
                </a:ext>
              </a:extLst>
            </p:cNvPr>
            <p:cNvSpPr txBox="1"/>
            <p:nvPr/>
          </p:nvSpPr>
          <p:spPr>
            <a:xfrm>
              <a:off x="4912520" y="5775802"/>
              <a:ext cx="4637880" cy="646331"/>
            </a:xfrm>
            <a:prstGeom prst="rect">
              <a:avLst/>
            </a:prstGeom>
            <a:noFill/>
          </p:spPr>
          <p:txBody>
            <a:bodyPr wrap="square" rtlCol="0">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1" name="矩形 20">
            <a:extLst>
              <a:ext uri="{FF2B5EF4-FFF2-40B4-BE49-F238E27FC236}">
                <a16:creationId xmlns:a16="http://schemas.microsoft.com/office/drawing/2014/main" id="{8B4F593F-60EA-4016-8513-E03E3F604922}"/>
              </a:ext>
            </a:extLst>
          </p:cNvPr>
          <p:cNvSpPr/>
          <p:nvPr/>
        </p:nvSpPr>
        <p:spPr>
          <a:xfrm>
            <a:off x="4869010" y="5655658"/>
            <a:ext cx="6456215" cy="838443"/>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31">
            <a:extLst>
              <a:ext uri="{FF2B5EF4-FFF2-40B4-BE49-F238E27FC236}">
                <a16:creationId xmlns:a16="http://schemas.microsoft.com/office/drawing/2014/main" id="{75174FC2-3D94-4935-B30D-94BDD328A4FA}"/>
              </a:ext>
            </a:extLst>
          </p:cNvPr>
          <p:cNvSpPr/>
          <p:nvPr/>
        </p:nvSpPr>
        <p:spPr>
          <a:xfrm>
            <a:off x="4564364" y="5793594"/>
            <a:ext cx="716154" cy="677477"/>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dirty="0">
                <a:solidFill>
                  <a:schemeClr val="tx1"/>
                </a:solidFill>
              </a:rPr>
              <a:t>5</a:t>
            </a:r>
            <a:endParaRPr lang="zh-TW" altLang="en-US" sz="3200" dirty="0">
              <a:solidFill>
                <a:schemeClr val="tx1"/>
              </a:solidFill>
            </a:endParaRPr>
          </a:p>
        </p:txBody>
      </p:sp>
      <p:sp>
        <p:nvSpPr>
          <p:cNvPr id="33" name="文字方塊 32">
            <a:extLst>
              <a:ext uri="{FF2B5EF4-FFF2-40B4-BE49-F238E27FC236}">
                <a16:creationId xmlns:a16="http://schemas.microsoft.com/office/drawing/2014/main" id="{B126D4A3-B2A4-418A-924E-D3AE7DC2874B}"/>
              </a:ext>
            </a:extLst>
          </p:cNvPr>
          <p:cNvSpPr txBox="1"/>
          <p:nvPr/>
        </p:nvSpPr>
        <p:spPr>
          <a:xfrm>
            <a:off x="5363399" y="5723548"/>
            <a:ext cx="4370210" cy="646331"/>
          </a:xfrm>
          <a:prstGeom prst="rect">
            <a:avLst/>
          </a:prstGeom>
          <a:noFill/>
        </p:spPr>
        <p:txBody>
          <a:bodyPr wrap="square" rtlCol="0">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結論</a:t>
            </a:r>
          </a:p>
        </p:txBody>
      </p:sp>
    </p:spTree>
    <p:custDataLst>
      <p:tags r:id="rId1"/>
    </p:custDataLst>
    <p:extLst>
      <p:ext uri="{BB962C8B-B14F-4D97-AF65-F5344CB8AC3E}">
        <p14:creationId xmlns:p14="http://schemas.microsoft.com/office/powerpoint/2010/main" val="155637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1727200" y="-3"/>
            <a:ext cx="10464800" cy="68072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3" name="圖片 22">
            <a:extLst>
              <a:ext uri="{FF2B5EF4-FFF2-40B4-BE49-F238E27FC236}">
                <a16:creationId xmlns:a16="http://schemas.microsoft.com/office/drawing/2014/main" id="{D194B7BF-B65E-472A-A9FE-3B3EC359733E}"/>
              </a:ext>
            </a:extLst>
          </p:cNvPr>
          <p:cNvPicPr>
            <a:picLocks noChangeAspect="1"/>
          </p:cNvPicPr>
          <p:nvPr/>
        </p:nvPicPr>
        <p:blipFill rotWithShape="1">
          <a:blip r:embed="rId3">
            <a:extLst>
              <a:ext uri="{28A0092B-C50C-407E-A947-70E740481C1C}">
                <a14:useLocalDpi xmlns:a14="http://schemas.microsoft.com/office/drawing/2010/main" val="0"/>
              </a:ext>
            </a:extLst>
          </a:blip>
          <a:srcRect l="7963" t="16079" r="13374" b="16975"/>
          <a:stretch/>
        </p:blipFill>
        <p:spPr>
          <a:xfrm>
            <a:off x="4211495" y="1347895"/>
            <a:ext cx="4109544" cy="4517733"/>
          </a:xfrm>
          <a:prstGeom prst="rect">
            <a:avLst/>
          </a:prstGeom>
        </p:spPr>
      </p:pic>
      <p:sp>
        <p:nvSpPr>
          <p:cNvPr id="24" name="矩形 23">
            <a:extLst>
              <a:ext uri="{FF2B5EF4-FFF2-40B4-BE49-F238E27FC236}">
                <a16:creationId xmlns:a16="http://schemas.microsoft.com/office/drawing/2014/main" id="{8845795E-0B73-4D2E-8CE5-DB453393BB1A}"/>
              </a:ext>
            </a:extLst>
          </p:cNvPr>
          <p:cNvSpPr/>
          <p:nvPr/>
        </p:nvSpPr>
        <p:spPr>
          <a:xfrm>
            <a:off x="557249" y="4103362"/>
            <a:ext cx="4801314" cy="1446550"/>
          </a:xfrm>
          <a:prstGeom prst="rect">
            <a:avLst/>
          </a:prstGeom>
        </p:spPr>
        <p:txBody>
          <a:bodyPr wrap="none">
            <a:spAutoFit/>
          </a:bodyPr>
          <a:lstStyle/>
          <a:p>
            <a:pPr algn="r"/>
            <a:r>
              <a:rPr lang="zh-TW" altLang="zh-TW" sz="48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液態乳</a:t>
            </a:r>
            <a:endParaRPr lang="en-US" altLang="zh-TW" sz="48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r"/>
            <a:r>
              <a:rPr lang="zh-TW" altLang="zh-TW" sz="4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食安風險管理及溝通</a:t>
            </a:r>
            <a:endParaRPr lang="zh-TW" altLang="en-US" sz="4000" dirty="0">
              <a:solidFill>
                <a:schemeClr val="bg1"/>
              </a:solidFill>
              <a:latin typeface="Microsoft YaHei" panose="020B0503020204020204" pitchFamily="34" charset="-122"/>
              <a:ea typeface="Microsoft YaHei" panose="020B0503020204020204" pitchFamily="34" charset="-122"/>
            </a:endParaRPr>
          </a:p>
        </p:txBody>
      </p:sp>
      <p:grpSp>
        <p:nvGrpSpPr>
          <p:cNvPr id="33" name="群組 32">
            <a:extLst>
              <a:ext uri="{FF2B5EF4-FFF2-40B4-BE49-F238E27FC236}">
                <a16:creationId xmlns:a16="http://schemas.microsoft.com/office/drawing/2014/main" id="{DF2EF11B-6718-414A-B461-712070AC14F6}"/>
              </a:ext>
            </a:extLst>
          </p:cNvPr>
          <p:cNvGrpSpPr/>
          <p:nvPr/>
        </p:nvGrpSpPr>
        <p:grpSpPr>
          <a:xfrm>
            <a:off x="7858273" y="1711331"/>
            <a:ext cx="3850024" cy="1734843"/>
            <a:chOff x="3692902" y="4657351"/>
            <a:chExt cx="3850024" cy="1734843"/>
          </a:xfrm>
        </p:grpSpPr>
        <p:sp>
          <p:nvSpPr>
            <p:cNvPr id="25" name="文字方塊 24">
              <a:extLst>
                <a:ext uri="{FF2B5EF4-FFF2-40B4-BE49-F238E27FC236}">
                  <a16:creationId xmlns:a16="http://schemas.microsoft.com/office/drawing/2014/main" id="{7457F93E-AFFC-4131-AA54-7BE8A32F6C3A}"/>
                </a:ext>
              </a:extLst>
            </p:cNvPr>
            <p:cNvSpPr txBox="1"/>
            <p:nvPr/>
          </p:nvSpPr>
          <p:spPr>
            <a:xfrm>
              <a:off x="3692902" y="4657351"/>
              <a:ext cx="3302644" cy="584775"/>
            </a:xfrm>
            <a:prstGeom prst="rect">
              <a:avLst/>
            </a:prstGeom>
            <a:noFill/>
          </p:spPr>
          <p:txBody>
            <a:bodyPr vert="horz" wrap="square" rtlCol="0">
              <a:spAutoFit/>
            </a:bodyPr>
            <a:lstStyle/>
            <a:p>
              <a:r>
                <a:rPr lang="zh-TW" altLang="en-US" sz="3200" dirty="0">
                  <a:solidFill>
                    <a:srgbClr val="9AD0DC"/>
                  </a:solidFill>
                  <a:latin typeface="Microsoft YaHei" panose="020B0503020204020204" pitchFamily="34" charset="-122"/>
                  <a:ea typeface="Microsoft YaHei" panose="020B0503020204020204" pitchFamily="34" charset="-122"/>
                </a:rPr>
                <a:t>風險溝通</a:t>
              </a:r>
            </a:p>
          </p:txBody>
        </p:sp>
        <p:cxnSp>
          <p:nvCxnSpPr>
            <p:cNvPr id="27" name="直線接點 26">
              <a:extLst>
                <a:ext uri="{FF2B5EF4-FFF2-40B4-BE49-F238E27FC236}">
                  <a16:creationId xmlns:a16="http://schemas.microsoft.com/office/drawing/2014/main" id="{10D97CEE-2F94-4304-9355-6FBF98708F9A}"/>
                </a:ext>
              </a:extLst>
            </p:cNvPr>
            <p:cNvCxnSpPr>
              <a:cxnSpLocks/>
            </p:cNvCxnSpPr>
            <p:nvPr/>
          </p:nvCxnSpPr>
          <p:spPr>
            <a:xfrm>
              <a:off x="3799756" y="5319070"/>
              <a:ext cx="3368299"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28" name="文字方塊 27">
              <a:extLst>
                <a:ext uri="{FF2B5EF4-FFF2-40B4-BE49-F238E27FC236}">
                  <a16:creationId xmlns:a16="http://schemas.microsoft.com/office/drawing/2014/main" id="{512EF740-6F0E-44D3-8FAD-AFA5014F28B5}"/>
                </a:ext>
              </a:extLst>
            </p:cNvPr>
            <p:cNvSpPr txBox="1"/>
            <p:nvPr/>
          </p:nvSpPr>
          <p:spPr>
            <a:xfrm>
              <a:off x="3692902" y="5430905"/>
              <a:ext cx="3850024" cy="961289"/>
            </a:xfrm>
            <a:prstGeom prst="rect">
              <a:avLst/>
            </a:prstGeom>
            <a:noFill/>
          </p:spPr>
          <p:txBody>
            <a:bodyPr wrap="square" rtlCol="0">
              <a:spAutoFit/>
            </a:bodyPr>
            <a:lstStyle/>
            <a:p>
              <a:pPr>
                <a:lnSpc>
                  <a:spcPct val="150000"/>
                </a:lnSpc>
              </a:pPr>
              <a:r>
                <a:rPr lang="zh-TW" altLang="zh-TW" sz="2000" dirty="0">
                  <a:solidFill>
                    <a:schemeClr val="bg1"/>
                  </a:solidFill>
                  <a:latin typeface="Microsoft YaHei" panose="020B0503020204020204" pitchFamily="34" charset="-122"/>
                  <a:ea typeface="Microsoft YaHei" panose="020B0503020204020204" pitchFamily="34" charset="-122"/>
                </a:rPr>
                <a:t>米爾克工作坊</a:t>
              </a:r>
              <a:r>
                <a:rPr lang="zh-TW" altLang="en-US" sz="2000" dirty="0">
                  <a:solidFill>
                    <a:schemeClr val="bg1"/>
                  </a:solidFill>
                  <a:latin typeface="Microsoft YaHei" panose="020B0503020204020204" pitchFamily="34" charset="-122"/>
                  <a:ea typeface="Microsoft YaHei" panose="020B0503020204020204" pitchFamily="34" charset="-122"/>
                </a:rPr>
                <a:t>、國小教案宣導</a:t>
              </a:r>
              <a:endParaRPr lang="en-US" altLang="zh-TW" sz="2000" dirty="0">
                <a:solidFill>
                  <a:schemeClr val="bg1"/>
                </a:solidFill>
                <a:latin typeface="Microsoft YaHei" panose="020B0503020204020204" pitchFamily="34" charset="-122"/>
                <a:ea typeface="Microsoft YaHei" panose="020B0503020204020204" pitchFamily="34" charset="-122"/>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建立粉專</a:t>
              </a:r>
              <a:endParaRPr lang="en-US" altLang="zh-TW" sz="2000" dirty="0">
                <a:solidFill>
                  <a:schemeClr val="bg1"/>
                </a:solidFill>
                <a:latin typeface="Microsoft YaHei" panose="020B0503020204020204" pitchFamily="34" charset="-122"/>
                <a:ea typeface="Microsoft YaHei" panose="020B0503020204020204" pitchFamily="34" charset="-122"/>
              </a:endParaRPr>
            </a:p>
          </p:txBody>
        </p:sp>
      </p:grpSp>
      <p:grpSp>
        <p:nvGrpSpPr>
          <p:cNvPr id="34" name="群組 33">
            <a:extLst>
              <a:ext uri="{FF2B5EF4-FFF2-40B4-BE49-F238E27FC236}">
                <a16:creationId xmlns:a16="http://schemas.microsoft.com/office/drawing/2014/main" id="{C480DC7B-95E6-47BE-ABC7-BC8EAF750FC8}"/>
              </a:ext>
            </a:extLst>
          </p:cNvPr>
          <p:cNvGrpSpPr/>
          <p:nvPr/>
        </p:nvGrpSpPr>
        <p:grpSpPr>
          <a:xfrm>
            <a:off x="7858273" y="3959215"/>
            <a:ext cx="3850024" cy="2196508"/>
            <a:chOff x="7732297" y="4657350"/>
            <a:chExt cx="3850024" cy="2196508"/>
          </a:xfrm>
        </p:grpSpPr>
        <p:sp>
          <p:nvSpPr>
            <p:cNvPr id="30" name="文字方塊 29">
              <a:extLst>
                <a:ext uri="{FF2B5EF4-FFF2-40B4-BE49-F238E27FC236}">
                  <a16:creationId xmlns:a16="http://schemas.microsoft.com/office/drawing/2014/main" id="{7491FEBB-CA77-42CE-AE49-9D796022D1C8}"/>
                </a:ext>
              </a:extLst>
            </p:cNvPr>
            <p:cNvSpPr txBox="1"/>
            <p:nvPr/>
          </p:nvSpPr>
          <p:spPr>
            <a:xfrm>
              <a:off x="7732297" y="4657350"/>
              <a:ext cx="3302644" cy="584775"/>
            </a:xfrm>
            <a:prstGeom prst="rect">
              <a:avLst/>
            </a:prstGeom>
            <a:noFill/>
          </p:spPr>
          <p:txBody>
            <a:bodyPr vert="horz" wrap="square" rtlCol="0">
              <a:spAutoFit/>
            </a:bodyPr>
            <a:lstStyle/>
            <a:p>
              <a:r>
                <a:rPr lang="zh-TW" altLang="en-US" sz="3200" dirty="0">
                  <a:solidFill>
                    <a:srgbClr val="9AD0DC"/>
                  </a:solidFill>
                  <a:latin typeface="Microsoft YaHei" panose="020B0503020204020204" pitchFamily="34" charset="-122"/>
                  <a:ea typeface="Microsoft YaHei" panose="020B0503020204020204" pitchFamily="34" charset="-122"/>
                </a:rPr>
                <a:t>風險管理</a:t>
              </a:r>
            </a:p>
          </p:txBody>
        </p:sp>
        <p:cxnSp>
          <p:nvCxnSpPr>
            <p:cNvPr id="31" name="直線接點 30">
              <a:extLst>
                <a:ext uri="{FF2B5EF4-FFF2-40B4-BE49-F238E27FC236}">
                  <a16:creationId xmlns:a16="http://schemas.microsoft.com/office/drawing/2014/main" id="{C1E45D9D-8DAF-42B9-9030-5B34B6031620}"/>
                </a:ext>
              </a:extLst>
            </p:cNvPr>
            <p:cNvCxnSpPr>
              <a:cxnSpLocks/>
            </p:cNvCxnSpPr>
            <p:nvPr/>
          </p:nvCxnSpPr>
          <p:spPr>
            <a:xfrm>
              <a:off x="7839151" y="5319069"/>
              <a:ext cx="3368299"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32" name="文字方塊 31">
              <a:extLst>
                <a:ext uri="{FF2B5EF4-FFF2-40B4-BE49-F238E27FC236}">
                  <a16:creationId xmlns:a16="http://schemas.microsoft.com/office/drawing/2014/main" id="{C898D207-E6C1-4FE0-8A4C-B511F7AB08A7}"/>
                </a:ext>
              </a:extLst>
            </p:cNvPr>
            <p:cNvSpPr txBox="1"/>
            <p:nvPr/>
          </p:nvSpPr>
          <p:spPr>
            <a:xfrm>
              <a:off x="7732297" y="5430904"/>
              <a:ext cx="3850024" cy="1422954"/>
            </a:xfrm>
            <a:prstGeom prst="rect">
              <a:avLst/>
            </a:prstGeom>
            <a:noFill/>
          </p:spPr>
          <p:txBody>
            <a:bodyPr wrap="square" rtlCol="0">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變溫貼紙</a:t>
              </a:r>
              <a:endParaRPr lang="en-US" altLang="zh-TW" sz="2000" dirty="0">
                <a:solidFill>
                  <a:schemeClr val="bg1"/>
                </a:solidFill>
                <a:latin typeface="Microsoft YaHei" panose="020B0503020204020204" pitchFamily="34" charset="-122"/>
                <a:ea typeface="Microsoft YaHei" panose="020B0503020204020204" pitchFamily="34" charset="-122"/>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說服商家合作變溫貼紙</a:t>
              </a:r>
              <a:endParaRPr lang="en-US" altLang="zh-TW" sz="2000" dirty="0">
                <a:solidFill>
                  <a:schemeClr val="bg1"/>
                </a:solidFill>
                <a:latin typeface="Microsoft YaHei" panose="020B0503020204020204" pitchFamily="34" charset="-122"/>
                <a:ea typeface="Microsoft YaHei" panose="020B0503020204020204" pitchFamily="34" charset="-122"/>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遊說政府</a:t>
              </a:r>
              <a:endParaRPr lang="en-US" altLang="zh-TW" sz="2000" dirty="0">
                <a:solidFill>
                  <a:schemeClr val="bg1"/>
                </a:solidFill>
                <a:latin typeface="Microsoft YaHei" panose="020B0503020204020204" pitchFamily="34" charset="-122"/>
                <a:ea typeface="Microsoft YaHei" panose="020B0503020204020204" pitchFamily="34" charset="-122"/>
              </a:endParaRPr>
            </a:p>
          </p:txBody>
        </p:sp>
      </p:grpSp>
    </p:spTree>
    <p:custDataLst>
      <p:tags r:id="rId1"/>
    </p:custDataLst>
    <p:extLst>
      <p:ext uri="{BB962C8B-B14F-4D97-AF65-F5344CB8AC3E}">
        <p14:creationId xmlns:p14="http://schemas.microsoft.com/office/powerpoint/2010/main" val="159634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4267200" y="-3"/>
            <a:ext cx="7924800" cy="68072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2"/>
            <a:ext cx="1805141"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538816A1-8E7E-4961-8CB5-33CDB689B768}"/>
              </a:ext>
            </a:extLst>
          </p:cNvPr>
          <p:cNvSpPr/>
          <p:nvPr/>
        </p:nvSpPr>
        <p:spPr>
          <a:xfrm>
            <a:off x="2545774" y="1161740"/>
            <a:ext cx="1716661" cy="8255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7C81B8D3-0E15-4AD7-A718-0DA1D8934FFA}"/>
              </a:ext>
            </a:extLst>
          </p:cNvPr>
          <p:cNvSpPr txBox="1"/>
          <p:nvPr/>
        </p:nvSpPr>
        <p:spPr>
          <a:xfrm>
            <a:off x="3244851" y="2155795"/>
            <a:ext cx="2035167" cy="1754326"/>
          </a:xfrm>
          <a:prstGeom prst="rect">
            <a:avLst/>
          </a:prstGeom>
          <a:noFill/>
        </p:spPr>
        <p:txBody>
          <a:bodyPr wrap="square" rtlCol="0">
            <a:spAutoFit/>
          </a:bodyPr>
          <a:lstStyle/>
          <a:p>
            <a:r>
              <a:rPr lang="zh-TW" altLang="en-US" sz="5400" b="1" dirty="0">
                <a:solidFill>
                  <a:srgbClr val="9AD0DC"/>
                </a:solidFill>
                <a:latin typeface="Microsoft YaHei" panose="020B0503020204020204" pitchFamily="34" charset="-122"/>
                <a:ea typeface="Microsoft YaHei" panose="020B0503020204020204" pitchFamily="34" charset="-122"/>
              </a:rPr>
              <a:t>食品安全</a:t>
            </a:r>
          </a:p>
        </p:txBody>
      </p:sp>
      <p:sp>
        <p:nvSpPr>
          <p:cNvPr id="38" name="橢圓 37">
            <a:extLst>
              <a:ext uri="{FF2B5EF4-FFF2-40B4-BE49-F238E27FC236}">
                <a16:creationId xmlns:a16="http://schemas.microsoft.com/office/drawing/2014/main" id="{38600624-29AD-48A0-BA39-C69C21116FE7}"/>
              </a:ext>
            </a:extLst>
          </p:cNvPr>
          <p:cNvSpPr/>
          <p:nvPr/>
        </p:nvSpPr>
        <p:spPr>
          <a:xfrm>
            <a:off x="2743200" y="1737053"/>
            <a:ext cx="2591811" cy="2591811"/>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8">
            <a:extLst>
              <a:ext uri="{FF2B5EF4-FFF2-40B4-BE49-F238E27FC236}">
                <a16:creationId xmlns:a16="http://schemas.microsoft.com/office/drawing/2014/main" id="{8FAD7FD7-DC9F-4AD8-B6FD-52F4DBB6AC00}"/>
              </a:ext>
            </a:extLst>
          </p:cNvPr>
          <p:cNvSpPr/>
          <p:nvPr/>
        </p:nvSpPr>
        <p:spPr>
          <a:xfrm>
            <a:off x="3365500" y="1358900"/>
            <a:ext cx="1310261" cy="7968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a:extLst>
              <a:ext uri="{FF2B5EF4-FFF2-40B4-BE49-F238E27FC236}">
                <a16:creationId xmlns:a16="http://schemas.microsoft.com/office/drawing/2014/main" id="{C19F7673-A664-43BA-82B3-A90CB65D9E14}"/>
              </a:ext>
            </a:extLst>
          </p:cNvPr>
          <p:cNvSpPr/>
          <p:nvPr/>
        </p:nvSpPr>
        <p:spPr>
          <a:xfrm>
            <a:off x="3404104" y="4098971"/>
            <a:ext cx="1310261" cy="7968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a:extLst>
              <a:ext uri="{FF2B5EF4-FFF2-40B4-BE49-F238E27FC236}">
                <a16:creationId xmlns:a16="http://schemas.microsoft.com/office/drawing/2014/main" id="{DB901682-5CBD-4F55-A02A-D1AD8386F8F9}"/>
              </a:ext>
            </a:extLst>
          </p:cNvPr>
          <p:cNvSpPr/>
          <p:nvPr/>
        </p:nvSpPr>
        <p:spPr>
          <a:xfrm>
            <a:off x="6154737" y="1161740"/>
            <a:ext cx="1716661" cy="8255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42" name="文字方塊 41">
            <a:extLst>
              <a:ext uri="{FF2B5EF4-FFF2-40B4-BE49-F238E27FC236}">
                <a16:creationId xmlns:a16="http://schemas.microsoft.com/office/drawing/2014/main" id="{23DC912C-5D65-4097-91DD-2C623D486997}"/>
              </a:ext>
            </a:extLst>
          </p:cNvPr>
          <p:cNvSpPr txBox="1"/>
          <p:nvPr/>
        </p:nvSpPr>
        <p:spPr>
          <a:xfrm>
            <a:off x="6853814" y="2155795"/>
            <a:ext cx="2035167" cy="1754326"/>
          </a:xfrm>
          <a:prstGeom prst="rect">
            <a:avLst/>
          </a:prstGeom>
          <a:noFill/>
        </p:spPr>
        <p:txBody>
          <a:bodyPr wrap="square" rtlCol="0">
            <a:spAutoFit/>
          </a:bodyPr>
          <a:lstStyle/>
          <a:p>
            <a:r>
              <a:rPr lang="zh-TW" altLang="en-US" sz="5400" b="1" dirty="0">
                <a:solidFill>
                  <a:srgbClr val="9AD0DC"/>
                </a:solidFill>
                <a:latin typeface="Microsoft YaHei" panose="020B0503020204020204" pitchFamily="34" charset="-122"/>
                <a:ea typeface="Microsoft YaHei" panose="020B0503020204020204" pitchFamily="34" charset="-122"/>
              </a:rPr>
              <a:t>食品品質</a:t>
            </a:r>
          </a:p>
        </p:txBody>
      </p:sp>
      <p:sp>
        <p:nvSpPr>
          <p:cNvPr id="43" name="橢圓 42">
            <a:extLst>
              <a:ext uri="{FF2B5EF4-FFF2-40B4-BE49-F238E27FC236}">
                <a16:creationId xmlns:a16="http://schemas.microsoft.com/office/drawing/2014/main" id="{4919464A-1D2B-4D38-A3EC-8A55D1EB8554}"/>
              </a:ext>
            </a:extLst>
          </p:cNvPr>
          <p:cNvSpPr/>
          <p:nvPr/>
        </p:nvSpPr>
        <p:spPr>
          <a:xfrm>
            <a:off x="6352163" y="1737053"/>
            <a:ext cx="2591811" cy="2591811"/>
          </a:xfrm>
          <a:prstGeom prst="ellipse">
            <a:avLst/>
          </a:prstGeom>
          <a:no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A62DDF0A-CBF5-4816-925C-5570EF3A0143}"/>
              </a:ext>
            </a:extLst>
          </p:cNvPr>
          <p:cNvSpPr/>
          <p:nvPr/>
        </p:nvSpPr>
        <p:spPr>
          <a:xfrm>
            <a:off x="6974463" y="1358900"/>
            <a:ext cx="1310261" cy="7968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矩形 44">
            <a:extLst>
              <a:ext uri="{FF2B5EF4-FFF2-40B4-BE49-F238E27FC236}">
                <a16:creationId xmlns:a16="http://schemas.microsoft.com/office/drawing/2014/main" id="{24770E60-4909-4DB4-9BF0-BE28972CDFC6}"/>
              </a:ext>
            </a:extLst>
          </p:cNvPr>
          <p:cNvSpPr/>
          <p:nvPr/>
        </p:nvSpPr>
        <p:spPr>
          <a:xfrm>
            <a:off x="7013067" y="4098971"/>
            <a:ext cx="1310261" cy="7968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7" name="直線接點 46">
            <a:extLst>
              <a:ext uri="{FF2B5EF4-FFF2-40B4-BE49-F238E27FC236}">
                <a16:creationId xmlns:a16="http://schemas.microsoft.com/office/drawing/2014/main" id="{0E6A4EA5-4359-4786-AE7E-91977F507D27}"/>
              </a:ext>
            </a:extLst>
          </p:cNvPr>
          <p:cNvCxnSpPr>
            <a:stCxn id="40" idx="0"/>
            <a:endCxn id="40" idx="2"/>
          </p:cNvCxnSpPr>
          <p:nvPr/>
        </p:nvCxnSpPr>
        <p:spPr>
          <a:xfrm>
            <a:off x="4059235" y="4098971"/>
            <a:ext cx="0" cy="796895"/>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線接點 48">
            <a:extLst>
              <a:ext uri="{FF2B5EF4-FFF2-40B4-BE49-F238E27FC236}">
                <a16:creationId xmlns:a16="http://schemas.microsoft.com/office/drawing/2014/main" id="{CEDBEF32-DBCE-4CE1-9586-D361BE0E388A}"/>
              </a:ext>
            </a:extLst>
          </p:cNvPr>
          <p:cNvCxnSpPr>
            <a:stCxn id="45" idx="0"/>
            <a:endCxn id="45" idx="2"/>
          </p:cNvCxnSpPr>
          <p:nvPr/>
        </p:nvCxnSpPr>
        <p:spPr>
          <a:xfrm>
            <a:off x="7668198" y="4098971"/>
            <a:ext cx="0" cy="796895"/>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線接點 50">
            <a:extLst>
              <a:ext uri="{FF2B5EF4-FFF2-40B4-BE49-F238E27FC236}">
                <a16:creationId xmlns:a16="http://schemas.microsoft.com/office/drawing/2014/main" id="{68D0BFFC-22CE-48FD-8EEE-B929F8B1C53F}"/>
              </a:ext>
            </a:extLst>
          </p:cNvPr>
          <p:cNvCxnSpPr>
            <a:stCxn id="40" idx="2"/>
            <a:endCxn id="45" idx="2"/>
          </p:cNvCxnSpPr>
          <p:nvPr/>
        </p:nvCxnSpPr>
        <p:spPr>
          <a:xfrm>
            <a:off x="4059235" y="4895866"/>
            <a:ext cx="3608963"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53" name="文字方塊 52">
            <a:extLst>
              <a:ext uri="{FF2B5EF4-FFF2-40B4-BE49-F238E27FC236}">
                <a16:creationId xmlns:a16="http://schemas.microsoft.com/office/drawing/2014/main" id="{2775DBFE-80B6-4942-A2C5-C3EDC4A556BD}"/>
              </a:ext>
            </a:extLst>
          </p:cNvPr>
          <p:cNvSpPr txBox="1"/>
          <p:nvPr/>
        </p:nvSpPr>
        <p:spPr>
          <a:xfrm>
            <a:off x="4560887" y="5170480"/>
            <a:ext cx="3187700" cy="584775"/>
          </a:xfrm>
          <a:prstGeom prst="rect">
            <a:avLst/>
          </a:prstGeom>
          <a:noFill/>
        </p:spPr>
        <p:txBody>
          <a:bodyPr wrap="square" rtlCol="0">
            <a:spAutoFit/>
          </a:bodyPr>
          <a:lstStyle/>
          <a:p>
            <a:r>
              <a:rPr lang="zh-TW" altLang="en-US" sz="3200" b="1" dirty="0">
                <a:solidFill>
                  <a:srgbClr val="9AD0DC"/>
                </a:solidFill>
                <a:latin typeface="Microsoft YaHei" panose="020B0503020204020204" pitchFamily="34" charset="-122"/>
                <a:ea typeface="Microsoft YaHei" panose="020B0503020204020204" pitchFamily="34" charset="-122"/>
              </a:rPr>
              <a:t>民眾知的權利</a:t>
            </a:r>
          </a:p>
        </p:txBody>
      </p:sp>
    </p:spTree>
    <p:custDataLst>
      <p:tags r:id="rId1"/>
    </p:custDataLst>
    <p:extLst>
      <p:ext uri="{BB962C8B-B14F-4D97-AF65-F5344CB8AC3E}">
        <p14:creationId xmlns:p14="http://schemas.microsoft.com/office/powerpoint/2010/main" val="221835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C2A0FD72-2850-46E0-8A96-54FCDDF11D9B}"/>
              </a:ext>
            </a:extLst>
          </p:cNvPr>
          <p:cNvSpPr txBox="1"/>
          <p:nvPr/>
        </p:nvSpPr>
        <p:spPr>
          <a:xfrm>
            <a:off x="2752725" y="2921169"/>
            <a:ext cx="6686550" cy="1015663"/>
          </a:xfrm>
          <a:prstGeom prst="rect">
            <a:avLst/>
          </a:prstGeom>
          <a:noFill/>
        </p:spPr>
        <p:txBody>
          <a:bodyPr wrap="square" rtlCol="0">
            <a:spAutoFit/>
          </a:bodyPr>
          <a:lstStyle/>
          <a:p>
            <a:r>
              <a:rPr lang="zh-TW" altLang="en-US" sz="6000" b="1" dirty="0">
                <a:solidFill>
                  <a:srgbClr val="9AD0DC"/>
                </a:solidFill>
                <a:latin typeface="Microsoft YaHei" panose="020B0503020204020204" pitchFamily="34" charset="-122"/>
                <a:ea typeface="Microsoft YaHei" panose="020B0503020204020204" pitchFamily="34" charset="-122"/>
              </a:rPr>
              <a:t>你平常會喝牛奶嗎？</a:t>
            </a:r>
          </a:p>
        </p:txBody>
      </p:sp>
    </p:spTree>
    <p:custDataLst>
      <p:tags r:id="rId1"/>
    </p:custDataLst>
    <p:extLst>
      <p:ext uri="{BB962C8B-B14F-4D97-AF65-F5344CB8AC3E}">
        <p14:creationId xmlns:p14="http://schemas.microsoft.com/office/powerpoint/2010/main" val="1152359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4267200" y="-3"/>
            <a:ext cx="7924800" cy="68072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2"/>
            <a:ext cx="1805141"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4" name="內容版面配置區 4">
            <a:extLst>
              <a:ext uri="{FF2B5EF4-FFF2-40B4-BE49-F238E27FC236}">
                <a16:creationId xmlns:a16="http://schemas.microsoft.com/office/drawing/2014/main" id="{388E6A77-E41A-4800-B93C-C28A5C5E11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0383" y="1300010"/>
            <a:ext cx="7046622" cy="4051807"/>
          </a:xfrm>
          <a:prstGeom prst="rect">
            <a:avLst/>
          </a:prstGeom>
        </p:spPr>
      </p:pic>
      <p:sp>
        <p:nvSpPr>
          <p:cNvPr id="3" name="矩形 2">
            <a:extLst>
              <a:ext uri="{FF2B5EF4-FFF2-40B4-BE49-F238E27FC236}">
                <a16:creationId xmlns:a16="http://schemas.microsoft.com/office/drawing/2014/main" id="{63D62139-4CC0-40A4-BBDA-B2B2C5244D4E}"/>
              </a:ext>
            </a:extLst>
          </p:cNvPr>
          <p:cNvSpPr/>
          <p:nvPr/>
        </p:nvSpPr>
        <p:spPr>
          <a:xfrm>
            <a:off x="4870383" y="1300006"/>
            <a:ext cx="7046622" cy="4051807"/>
          </a:xfrm>
          <a:prstGeom prst="rect">
            <a:avLst/>
          </a:prstGeom>
          <a:solidFill>
            <a:schemeClr val="tx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6" name="內容版面配置區 4">
            <a:extLst>
              <a:ext uri="{FF2B5EF4-FFF2-40B4-BE49-F238E27FC236}">
                <a16:creationId xmlns:a16="http://schemas.microsoft.com/office/drawing/2014/main" id="{8C70F63D-CAAE-4F10-8ABB-4D804F68F267}"/>
              </a:ext>
            </a:extLst>
          </p:cNvPr>
          <p:cNvPicPr>
            <a:picLocks/>
          </p:cNvPicPr>
          <p:nvPr/>
        </p:nvPicPr>
        <p:blipFill rotWithShape="1">
          <a:blip r:embed="rId4">
            <a:extLst>
              <a:ext uri="{28A0092B-C50C-407E-A947-70E740481C1C}">
                <a14:useLocalDpi xmlns:a14="http://schemas.microsoft.com/office/drawing/2010/main" val="0"/>
              </a:ext>
            </a:extLst>
          </a:blip>
          <a:srcRect l="9372" t="3952" r="76438" b="5560"/>
          <a:stretch/>
        </p:blipFill>
        <p:spPr>
          <a:xfrm>
            <a:off x="5524901" y="1459744"/>
            <a:ext cx="991400" cy="3635132"/>
          </a:xfrm>
          <a:prstGeom prst="rect">
            <a:avLst/>
          </a:prstGeom>
        </p:spPr>
      </p:pic>
      <p:sp>
        <p:nvSpPr>
          <p:cNvPr id="10" name="矩形 9">
            <a:extLst>
              <a:ext uri="{FF2B5EF4-FFF2-40B4-BE49-F238E27FC236}">
                <a16:creationId xmlns:a16="http://schemas.microsoft.com/office/drawing/2014/main" id="{58DF2392-8E60-4D48-A044-1730F56A36E3}"/>
              </a:ext>
            </a:extLst>
          </p:cNvPr>
          <p:cNvSpPr/>
          <p:nvPr/>
        </p:nvSpPr>
        <p:spPr>
          <a:xfrm>
            <a:off x="7415725" y="5374502"/>
            <a:ext cx="4649030" cy="369332"/>
          </a:xfrm>
          <a:prstGeom prst="rect">
            <a:avLst/>
          </a:prstGeom>
        </p:spPr>
        <p:txBody>
          <a:bodyPr wrap="none">
            <a:spAutoFit/>
          </a:bodyPr>
          <a:lstStyle/>
          <a:p>
            <a:r>
              <a:rPr lang="zh-TW" altLang="zh-TW" dirty="0">
                <a:solidFill>
                  <a:srgbClr val="8F8F8F"/>
                </a:solidFill>
                <a:latin typeface="Microsoft YaHei" panose="020B0503020204020204" pitchFamily="34" charset="-122"/>
                <a:ea typeface="Microsoft YaHei" panose="020B0503020204020204" pitchFamily="34" charset="-122"/>
                <a:cs typeface="Times New Roman" panose="02020603050405020304" pitchFamily="18" charset="0"/>
              </a:rPr>
              <a:t>乳品製造業</a:t>
            </a:r>
            <a:r>
              <a:rPr lang="en-US" altLang="zh-TW" dirty="0">
                <a:solidFill>
                  <a:srgbClr val="8F8F8F"/>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TW" altLang="zh-TW" dirty="0">
                <a:solidFill>
                  <a:srgbClr val="8F8F8F"/>
                </a:solidFill>
                <a:latin typeface="Microsoft YaHei" panose="020B0503020204020204" pitchFamily="34" charset="-122"/>
                <a:ea typeface="Microsoft YaHei" panose="020B0503020204020204" pitchFamily="34" charset="-122"/>
                <a:cs typeface="Times New Roman" panose="02020603050405020304" pitchFamily="18" charset="0"/>
              </a:rPr>
              <a:t>在</a:t>
            </a:r>
            <a:r>
              <a:rPr lang="en-US" altLang="zh-TW" dirty="0">
                <a:solidFill>
                  <a:srgbClr val="8F8F8F"/>
                </a:solidFill>
                <a:latin typeface="Microsoft YaHei" panose="020B0503020204020204" pitchFamily="34" charset="-122"/>
                <a:ea typeface="Microsoft YaHei" panose="020B0503020204020204" pitchFamily="34" charset="-122"/>
              </a:rPr>
              <a:t>2019</a:t>
            </a:r>
            <a:r>
              <a:rPr lang="zh-TW" altLang="zh-TW" dirty="0">
                <a:solidFill>
                  <a:srgbClr val="8F8F8F"/>
                </a:solidFill>
                <a:latin typeface="Microsoft YaHei" panose="020B0503020204020204" pitchFamily="34" charset="-122"/>
                <a:ea typeface="Microsoft YaHei" panose="020B0503020204020204" pitchFamily="34" charset="-122"/>
                <a:cs typeface="Times New Roman" panose="02020603050405020304" pitchFamily="18" charset="0"/>
              </a:rPr>
              <a:t>年</a:t>
            </a:r>
            <a:r>
              <a:rPr lang="en-US" altLang="zh-TW" dirty="0">
                <a:solidFill>
                  <a:srgbClr val="8F8F8F"/>
                </a:solidFill>
                <a:latin typeface="Microsoft YaHei" panose="020B0503020204020204" pitchFamily="34" charset="-122"/>
                <a:ea typeface="Microsoft YaHei" panose="020B0503020204020204" pitchFamily="34" charset="-122"/>
              </a:rPr>
              <a:t>1–3</a:t>
            </a:r>
            <a:r>
              <a:rPr lang="zh-TW" altLang="zh-TW" dirty="0">
                <a:solidFill>
                  <a:srgbClr val="8F8F8F"/>
                </a:solidFill>
                <a:latin typeface="Microsoft YaHei" panose="020B0503020204020204" pitchFamily="34" charset="-122"/>
                <a:ea typeface="Microsoft YaHei" panose="020B0503020204020204" pitchFamily="34" charset="-122"/>
                <a:cs typeface="Times New Roman" panose="02020603050405020304" pitchFamily="18" charset="0"/>
              </a:rPr>
              <a:t>月期間的銷售統計</a:t>
            </a:r>
            <a:endParaRPr lang="zh-TW" altLang="en-US" dirty="0">
              <a:solidFill>
                <a:srgbClr val="8F8F8F"/>
              </a:solidFill>
              <a:latin typeface="Microsoft YaHei" panose="020B0503020204020204" pitchFamily="34" charset="-122"/>
              <a:ea typeface="Microsoft YaHei" panose="020B0503020204020204" pitchFamily="34" charset="-122"/>
            </a:endParaRPr>
          </a:p>
        </p:txBody>
      </p:sp>
      <p:sp>
        <p:nvSpPr>
          <p:cNvPr id="22" name="矩形 21">
            <a:extLst>
              <a:ext uri="{FF2B5EF4-FFF2-40B4-BE49-F238E27FC236}">
                <a16:creationId xmlns:a16="http://schemas.microsoft.com/office/drawing/2014/main" id="{0DBA761F-35CC-4072-A7AC-8E604C6107E9}"/>
              </a:ext>
            </a:extLst>
          </p:cNvPr>
          <p:cNvSpPr/>
          <p:nvPr/>
        </p:nvSpPr>
        <p:spPr>
          <a:xfrm>
            <a:off x="593427" y="1629577"/>
            <a:ext cx="3877985" cy="461665"/>
          </a:xfrm>
          <a:prstGeom prst="rect">
            <a:avLst/>
          </a:prstGeom>
        </p:spPr>
        <p:txBody>
          <a:bodyPr wrap="non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臺灣乳製品的消費市場分析</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23" name="文字方塊 22">
            <a:extLst>
              <a:ext uri="{FF2B5EF4-FFF2-40B4-BE49-F238E27FC236}">
                <a16:creationId xmlns:a16="http://schemas.microsoft.com/office/drawing/2014/main" id="{1B40CC7E-C031-44CC-8441-72A949E524B1}"/>
              </a:ext>
            </a:extLst>
          </p:cNvPr>
          <p:cNvSpPr txBox="1"/>
          <p:nvPr/>
        </p:nvSpPr>
        <p:spPr>
          <a:xfrm>
            <a:off x="1542983" y="4162020"/>
            <a:ext cx="3060700"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液態乳產品</a:t>
            </a:r>
          </a:p>
        </p:txBody>
      </p:sp>
      <p:sp>
        <p:nvSpPr>
          <p:cNvPr id="24" name="文字方塊 23">
            <a:extLst>
              <a:ext uri="{FF2B5EF4-FFF2-40B4-BE49-F238E27FC236}">
                <a16:creationId xmlns:a16="http://schemas.microsoft.com/office/drawing/2014/main" id="{319DCCDC-A31B-4F36-8F03-6309D3E40C62}"/>
              </a:ext>
            </a:extLst>
          </p:cNvPr>
          <p:cNvSpPr txBox="1"/>
          <p:nvPr/>
        </p:nvSpPr>
        <p:spPr>
          <a:xfrm>
            <a:off x="1776891" y="3375620"/>
            <a:ext cx="2102701" cy="769441"/>
          </a:xfrm>
          <a:prstGeom prst="rect">
            <a:avLst/>
          </a:prstGeom>
          <a:noFill/>
        </p:spPr>
        <p:txBody>
          <a:bodyPr wrap="square" rtlCol="0">
            <a:spAutoFit/>
          </a:bodyPr>
          <a:lstStyle/>
          <a:p>
            <a:r>
              <a:rPr lang="en-US" altLang="zh-TW" sz="4400" b="1" dirty="0">
                <a:solidFill>
                  <a:schemeClr val="bg1"/>
                </a:solidFill>
                <a:latin typeface="Microsoft YaHei" panose="020B0503020204020204" pitchFamily="34" charset="-122"/>
                <a:ea typeface="Microsoft YaHei" panose="020B0503020204020204" pitchFamily="34" charset="-122"/>
              </a:rPr>
              <a:t>70</a:t>
            </a:r>
            <a:r>
              <a:rPr lang="zh-TW" altLang="en-US" sz="4400" b="1" dirty="0">
                <a:solidFill>
                  <a:schemeClr val="bg1"/>
                </a:solidFill>
                <a:latin typeface="Microsoft YaHei" panose="020B0503020204020204" pitchFamily="34" charset="-122"/>
                <a:ea typeface="Microsoft YaHei" panose="020B0503020204020204" pitchFamily="34" charset="-122"/>
              </a:rPr>
              <a:t>％</a:t>
            </a:r>
          </a:p>
        </p:txBody>
      </p:sp>
      <p:grpSp>
        <p:nvGrpSpPr>
          <p:cNvPr id="56" name="Google Shape;1820;p72">
            <a:extLst>
              <a:ext uri="{FF2B5EF4-FFF2-40B4-BE49-F238E27FC236}">
                <a16:creationId xmlns:a16="http://schemas.microsoft.com/office/drawing/2014/main" id="{4B499130-0678-4180-A294-1946AD42D3CA}"/>
              </a:ext>
            </a:extLst>
          </p:cNvPr>
          <p:cNvGrpSpPr/>
          <p:nvPr/>
        </p:nvGrpSpPr>
        <p:grpSpPr>
          <a:xfrm>
            <a:off x="810472" y="2338945"/>
            <a:ext cx="3298823" cy="3290589"/>
            <a:chOff x="4049800" y="640400"/>
            <a:chExt cx="858900" cy="858900"/>
          </a:xfrm>
        </p:grpSpPr>
        <p:sp>
          <p:nvSpPr>
            <p:cNvPr id="57" name="Google Shape;1821;p72">
              <a:extLst>
                <a:ext uri="{FF2B5EF4-FFF2-40B4-BE49-F238E27FC236}">
                  <a16:creationId xmlns:a16="http://schemas.microsoft.com/office/drawing/2014/main" id="{5726D76F-1AF3-4742-B4F2-B0AFFF0DFB77}"/>
                </a:ext>
              </a:extLst>
            </p:cNvPr>
            <p:cNvSpPr/>
            <p:nvPr/>
          </p:nvSpPr>
          <p:spPr>
            <a:xfrm>
              <a:off x="4049800" y="640400"/>
              <a:ext cx="858900" cy="858900"/>
            </a:xfrm>
            <a:prstGeom prst="donut">
              <a:avLst>
                <a:gd name="adj" fmla="val 15343"/>
              </a:avLst>
            </a:prstGeom>
            <a:solidFill>
              <a:srgbClr val="4040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822;p72">
              <a:extLst>
                <a:ext uri="{FF2B5EF4-FFF2-40B4-BE49-F238E27FC236}">
                  <a16:creationId xmlns:a16="http://schemas.microsoft.com/office/drawing/2014/main" id="{EEAEC80F-3F72-444D-9975-1E02890CCF05}"/>
                </a:ext>
              </a:extLst>
            </p:cNvPr>
            <p:cNvSpPr/>
            <p:nvPr/>
          </p:nvSpPr>
          <p:spPr>
            <a:xfrm>
              <a:off x="4049800" y="640400"/>
              <a:ext cx="858900" cy="858900"/>
            </a:xfrm>
            <a:prstGeom prst="blockArc">
              <a:avLst>
                <a:gd name="adj1" fmla="val 10437801"/>
                <a:gd name="adj2" fmla="val 4891801"/>
                <a:gd name="adj3" fmla="val 15359"/>
              </a:avLst>
            </a:prstGeom>
            <a:solidFill>
              <a:srgbClr val="9AD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ustDataLst>
      <p:tags r:id="rId1"/>
    </p:custDataLst>
    <p:extLst>
      <p:ext uri="{BB962C8B-B14F-4D97-AF65-F5344CB8AC3E}">
        <p14:creationId xmlns:p14="http://schemas.microsoft.com/office/powerpoint/2010/main" val="220808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4267200" y="-3"/>
            <a:ext cx="7924800"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2"/>
            <a:ext cx="1805141"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4651E444-0737-4C81-B975-9DE08BCD7DE8}"/>
              </a:ext>
            </a:extLst>
          </p:cNvPr>
          <p:cNvSpPr/>
          <p:nvPr/>
        </p:nvSpPr>
        <p:spPr>
          <a:xfrm>
            <a:off x="1839421" y="1717319"/>
            <a:ext cx="6527800" cy="1774190"/>
          </a:xfrm>
          <a:prstGeom prst="rect">
            <a:avLst/>
          </a:prstGeom>
          <a:noFill/>
          <a:ln w="28575">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7178AF96-CDE9-4315-9E6F-96AE5EE3789F}"/>
              </a:ext>
            </a:extLst>
          </p:cNvPr>
          <p:cNvSpPr/>
          <p:nvPr/>
        </p:nvSpPr>
        <p:spPr>
          <a:xfrm>
            <a:off x="1678231" y="1808757"/>
            <a:ext cx="301537" cy="1482649"/>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AC513BC5-1A59-4267-90CE-9406FA68A160}"/>
              </a:ext>
            </a:extLst>
          </p:cNvPr>
          <p:cNvSpPr txBox="1"/>
          <p:nvPr/>
        </p:nvSpPr>
        <p:spPr>
          <a:xfrm>
            <a:off x="412142" y="1949916"/>
            <a:ext cx="1266089" cy="1200329"/>
          </a:xfrm>
          <a:prstGeom prst="rect">
            <a:avLst/>
          </a:prstGeom>
          <a:noFill/>
        </p:spPr>
        <p:txBody>
          <a:bodyPr wrap="square" rtlCol="0">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風險</a:t>
            </a:r>
            <a:endParaRPr lang="en-US" altLang="zh-TW" sz="3600" dirty="0">
              <a:solidFill>
                <a:schemeClr val="bg1"/>
              </a:solidFill>
              <a:latin typeface="Microsoft YaHei" panose="020B0503020204020204" pitchFamily="34" charset="-122"/>
              <a:ea typeface="Microsoft YaHei" panose="020B0503020204020204" pitchFamily="34" charset="-122"/>
            </a:endParaRPr>
          </a:p>
          <a:p>
            <a:r>
              <a:rPr lang="zh-TW" altLang="en-US" sz="3600" dirty="0">
                <a:solidFill>
                  <a:schemeClr val="bg1"/>
                </a:solidFill>
                <a:latin typeface="Microsoft YaHei" panose="020B0503020204020204" pitchFamily="34" charset="-122"/>
                <a:ea typeface="Microsoft YaHei" panose="020B0503020204020204" pitchFamily="34" charset="-122"/>
              </a:rPr>
              <a:t>溝通</a:t>
            </a:r>
          </a:p>
        </p:txBody>
      </p:sp>
      <p:sp>
        <p:nvSpPr>
          <p:cNvPr id="27" name="矩形 26">
            <a:extLst>
              <a:ext uri="{FF2B5EF4-FFF2-40B4-BE49-F238E27FC236}">
                <a16:creationId xmlns:a16="http://schemas.microsoft.com/office/drawing/2014/main" id="{B285C757-3C81-440B-81D2-609E9B0500F6}"/>
              </a:ext>
            </a:extLst>
          </p:cNvPr>
          <p:cNvSpPr/>
          <p:nvPr/>
        </p:nvSpPr>
        <p:spPr>
          <a:xfrm>
            <a:off x="1705910" y="1787325"/>
            <a:ext cx="6436621" cy="1482650"/>
          </a:xfrm>
          <a:prstGeom prst="rect">
            <a:avLst/>
          </a:prstGeom>
        </p:spPr>
        <p:txBody>
          <a:bodyPr wrap="square">
            <a:spAutoFit/>
          </a:bodyPr>
          <a:lstStyle/>
          <a:p>
            <a:pPr lvl="1">
              <a:lnSpc>
                <a:spcPct val="150000"/>
              </a:lnSpc>
            </a:pPr>
            <a:r>
              <a:rPr lang="zh-TW" altLang="en-US" sz="32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賣場冷鏈處理方式</a:t>
            </a:r>
            <a:endParaRPr lang="en-US" altLang="zh-TW" sz="32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a:p>
            <a:pPr lvl="1">
              <a:lnSpc>
                <a:spcPct val="150000"/>
              </a:lnSpc>
            </a:pPr>
            <a:r>
              <a:rPr lang="zh-TW" altLang="en-US" sz="32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液態乳產品包裝不清、標示混亂</a:t>
            </a:r>
            <a:endParaRPr lang="en-US" altLang="zh-TW" sz="32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0" name="矩形 39">
            <a:extLst>
              <a:ext uri="{FF2B5EF4-FFF2-40B4-BE49-F238E27FC236}">
                <a16:creationId xmlns:a16="http://schemas.microsoft.com/office/drawing/2014/main" id="{15E9B22B-1D52-403D-B364-BF33965370E3}"/>
              </a:ext>
            </a:extLst>
          </p:cNvPr>
          <p:cNvSpPr/>
          <p:nvPr/>
        </p:nvSpPr>
        <p:spPr>
          <a:xfrm>
            <a:off x="1879600" y="3982916"/>
            <a:ext cx="6527800" cy="1774190"/>
          </a:xfrm>
          <a:prstGeom prst="rect">
            <a:avLst/>
          </a:prstGeom>
          <a:noFill/>
          <a:ln w="28575">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矩形 40">
            <a:extLst>
              <a:ext uri="{FF2B5EF4-FFF2-40B4-BE49-F238E27FC236}">
                <a16:creationId xmlns:a16="http://schemas.microsoft.com/office/drawing/2014/main" id="{750998F0-1954-4FF8-B9BC-125A3B39AD1A}"/>
              </a:ext>
            </a:extLst>
          </p:cNvPr>
          <p:cNvSpPr/>
          <p:nvPr/>
        </p:nvSpPr>
        <p:spPr>
          <a:xfrm>
            <a:off x="1718410" y="4074354"/>
            <a:ext cx="301537" cy="1482649"/>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文字方塊 41">
            <a:extLst>
              <a:ext uri="{FF2B5EF4-FFF2-40B4-BE49-F238E27FC236}">
                <a16:creationId xmlns:a16="http://schemas.microsoft.com/office/drawing/2014/main" id="{DAFB0FBC-EA0B-4E7C-A888-DFAF4FB226D1}"/>
              </a:ext>
            </a:extLst>
          </p:cNvPr>
          <p:cNvSpPr txBox="1"/>
          <p:nvPr/>
        </p:nvSpPr>
        <p:spPr>
          <a:xfrm>
            <a:off x="452321" y="4215513"/>
            <a:ext cx="1266089" cy="1200329"/>
          </a:xfrm>
          <a:prstGeom prst="rect">
            <a:avLst/>
          </a:prstGeom>
          <a:noFill/>
        </p:spPr>
        <p:txBody>
          <a:bodyPr wrap="square" rtlCol="0">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風險</a:t>
            </a:r>
            <a:endParaRPr lang="en-US" altLang="zh-TW" sz="3600" dirty="0">
              <a:solidFill>
                <a:schemeClr val="bg1"/>
              </a:solidFill>
              <a:latin typeface="Microsoft YaHei" panose="020B0503020204020204" pitchFamily="34" charset="-122"/>
              <a:ea typeface="Microsoft YaHei" panose="020B0503020204020204" pitchFamily="34" charset="-122"/>
            </a:endParaRPr>
          </a:p>
          <a:p>
            <a:r>
              <a:rPr lang="zh-TW" altLang="en-US" sz="3600" dirty="0">
                <a:solidFill>
                  <a:schemeClr val="bg1"/>
                </a:solidFill>
                <a:latin typeface="Microsoft YaHei" panose="020B0503020204020204" pitchFamily="34" charset="-122"/>
                <a:ea typeface="Microsoft YaHei" panose="020B0503020204020204" pitchFamily="34" charset="-122"/>
              </a:rPr>
              <a:t>管理</a:t>
            </a:r>
          </a:p>
        </p:txBody>
      </p:sp>
      <p:sp>
        <p:nvSpPr>
          <p:cNvPr id="43" name="矩形 42">
            <a:extLst>
              <a:ext uri="{FF2B5EF4-FFF2-40B4-BE49-F238E27FC236}">
                <a16:creationId xmlns:a16="http://schemas.microsoft.com/office/drawing/2014/main" id="{B0428BED-0663-4271-83B8-A10E6695E98E}"/>
              </a:ext>
            </a:extLst>
          </p:cNvPr>
          <p:cNvSpPr/>
          <p:nvPr/>
        </p:nvSpPr>
        <p:spPr>
          <a:xfrm>
            <a:off x="1746089" y="4052922"/>
            <a:ext cx="6436621" cy="1482650"/>
          </a:xfrm>
          <a:prstGeom prst="rect">
            <a:avLst/>
          </a:prstGeom>
        </p:spPr>
        <p:txBody>
          <a:bodyPr wrap="square">
            <a:spAutoFit/>
          </a:bodyPr>
          <a:lstStyle/>
          <a:p>
            <a:pPr lvl="1">
              <a:lnSpc>
                <a:spcPct val="150000"/>
              </a:lnSpc>
            </a:pPr>
            <a:r>
              <a:rPr lang="zh-TW" altLang="en-US" sz="32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民眾保存液態乳方式</a:t>
            </a:r>
          </a:p>
          <a:p>
            <a:pPr lvl="1">
              <a:lnSpc>
                <a:spcPct val="150000"/>
              </a:lnSpc>
            </a:pPr>
            <a:r>
              <a:rPr lang="zh-TW" altLang="en-US" sz="32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標示問題</a:t>
            </a:r>
          </a:p>
        </p:txBody>
      </p:sp>
      <p:pic>
        <p:nvPicPr>
          <p:cNvPr id="45" name="圖片 44">
            <a:extLst>
              <a:ext uri="{FF2B5EF4-FFF2-40B4-BE49-F238E27FC236}">
                <a16:creationId xmlns:a16="http://schemas.microsoft.com/office/drawing/2014/main" id="{E464AC1A-E731-4F52-B6AF-1BFC90E43F65}"/>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9133379" y="2604414"/>
            <a:ext cx="2438400" cy="2438400"/>
          </a:xfrm>
          <a:prstGeom prst="rect">
            <a:avLst/>
          </a:prstGeom>
        </p:spPr>
      </p:pic>
    </p:spTree>
    <p:custDataLst>
      <p:tags r:id="rId1"/>
    </p:custDataLst>
    <p:extLst>
      <p:ext uri="{BB962C8B-B14F-4D97-AF65-F5344CB8AC3E}">
        <p14:creationId xmlns:p14="http://schemas.microsoft.com/office/powerpoint/2010/main" val="2469385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4267200" y="-3"/>
            <a:ext cx="7924800"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2"/>
            <a:ext cx="1805141"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53" name="Google Shape;5816;p77">
            <a:extLst>
              <a:ext uri="{FF2B5EF4-FFF2-40B4-BE49-F238E27FC236}">
                <a16:creationId xmlns:a16="http://schemas.microsoft.com/office/drawing/2014/main" id="{25F6827D-291E-4508-A6B3-C1A069E489C2}"/>
              </a:ext>
            </a:extLst>
          </p:cNvPr>
          <p:cNvGrpSpPr/>
          <p:nvPr/>
        </p:nvGrpSpPr>
        <p:grpSpPr>
          <a:xfrm>
            <a:off x="442218" y="2643539"/>
            <a:ext cx="11394182" cy="616909"/>
            <a:chOff x="3530150" y="2790075"/>
            <a:chExt cx="1962600" cy="225300"/>
          </a:xfrm>
        </p:grpSpPr>
        <p:sp>
          <p:nvSpPr>
            <p:cNvPr id="54" name="Google Shape;5817;p77">
              <a:extLst>
                <a:ext uri="{FF2B5EF4-FFF2-40B4-BE49-F238E27FC236}">
                  <a16:creationId xmlns:a16="http://schemas.microsoft.com/office/drawing/2014/main" id="{BB675C13-8C76-44B5-B8FA-64D6A5B07860}"/>
                </a:ext>
              </a:extLst>
            </p:cNvPr>
            <p:cNvSpPr/>
            <p:nvPr/>
          </p:nvSpPr>
          <p:spPr>
            <a:xfrm>
              <a:off x="3530150" y="2790075"/>
              <a:ext cx="1962600" cy="225300"/>
            </a:xfrm>
            <a:prstGeom prst="rect">
              <a:avLst/>
            </a:pr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818;p77">
              <a:extLst>
                <a:ext uri="{FF2B5EF4-FFF2-40B4-BE49-F238E27FC236}">
                  <a16:creationId xmlns:a16="http://schemas.microsoft.com/office/drawing/2014/main" id="{2288733B-7BFC-4F7C-AB88-559B8A3EB359}"/>
                </a:ext>
              </a:extLst>
            </p:cNvPr>
            <p:cNvSpPr/>
            <p:nvPr/>
          </p:nvSpPr>
          <p:spPr>
            <a:xfrm>
              <a:off x="3530150" y="2790075"/>
              <a:ext cx="959968" cy="225300"/>
            </a:xfrm>
            <a:prstGeom prst="rect">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5818;p77">
              <a:extLst>
                <a:ext uri="{FF2B5EF4-FFF2-40B4-BE49-F238E27FC236}">
                  <a16:creationId xmlns:a16="http://schemas.microsoft.com/office/drawing/2014/main" id="{B39F6DF9-F1DA-423F-88A8-96E6260581BD}"/>
                </a:ext>
              </a:extLst>
            </p:cNvPr>
            <p:cNvSpPr/>
            <p:nvPr/>
          </p:nvSpPr>
          <p:spPr>
            <a:xfrm>
              <a:off x="4489510" y="2790075"/>
              <a:ext cx="721541" cy="225300"/>
            </a:xfrm>
            <a:prstGeom prst="rect">
              <a:avLst/>
            </a:prstGeom>
            <a:solidFill>
              <a:srgbClr val="9AD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5818;p77">
              <a:extLst>
                <a:ext uri="{FF2B5EF4-FFF2-40B4-BE49-F238E27FC236}">
                  <a16:creationId xmlns:a16="http://schemas.microsoft.com/office/drawing/2014/main" id="{6BAC0C98-9EAF-43B9-A70E-905BFD1956D9}"/>
                </a:ext>
              </a:extLst>
            </p:cNvPr>
            <p:cNvSpPr/>
            <p:nvPr/>
          </p:nvSpPr>
          <p:spPr>
            <a:xfrm>
              <a:off x="5211051" y="2790075"/>
              <a:ext cx="218115" cy="225300"/>
            </a:xfrm>
            <a:prstGeom prst="rect">
              <a:avLst/>
            </a:prstGeom>
            <a:solidFill>
              <a:srgbClr val="8F8F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矩形 9">
            <a:extLst>
              <a:ext uri="{FF2B5EF4-FFF2-40B4-BE49-F238E27FC236}">
                <a16:creationId xmlns:a16="http://schemas.microsoft.com/office/drawing/2014/main" id="{4C130ED3-77B6-407C-87A0-0BBC5E589D06}"/>
              </a:ext>
            </a:extLst>
          </p:cNvPr>
          <p:cNvSpPr/>
          <p:nvPr/>
        </p:nvSpPr>
        <p:spPr>
          <a:xfrm>
            <a:off x="414278" y="2013490"/>
            <a:ext cx="9385300" cy="461665"/>
          </a:xfrm>
          <a:prstGeom prst="rect">
            <a:avLst/>
          </a:prstGeom>
        </p:spPr>
        <p:txBody>
          <a:bodyPr wrap="square">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您是否知道鮮乳、調味乳、乳飲品、奶精的差異及其各自的成分</a:t>
            </a:r>
            <a:r>
              <a:rPr lang="en-US" altLang="zh-TW" sz="2400" dirty="0">
                <a:solidFill>
                  <a:schemeClr val="bg1"/>
                </a:solidFill>
                <a:latin typeface="Microsoft YaHei" panose="020B0503020204020204" pitchFamily="34" charset="-122"/>
                <a:ea typeface="Microsoft YaHei" panose="020B0503020204020204" pitchFamily="34" charset="-122"/>
              </a:rPr>
              <a:t>?</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22" name="文字方塊 21">
            <a:extLst>
              <a:ext uri="{FF2B5EF4-FFF2-40B4-BE49-F238E27FC236}">
                <a16:creationId xmlns:a16="http://schemas.microsoft.com/office/drawing/2014/main" id="{75601B2A-BCB2-4058-BC81-765E399C4FE0}"/>
              </a:ext>
            </a:extLst>
          </p:cNvPr>
          <p:cNvSpPr txBox="1"/>
          <p:nvPr/>
        </p:nvSpPr>
        <p:spPr>
          <a:xfrm>
            <a:off x="452771" y="2767326"/>
            <a:ext cx="2853658" cy="369332"/>
          </a:xfrm>
          <a:prstGeom prst="rect">
            <a:avLst/>
          </a:prstGeom>
          <a:noFill/>
        </p:spPr>
        <p:txBody>
          <a:bodyPr wrap="square" rtlCol="0">
            <a:spAutoFit/>
          </a:bodyPr>
          <a:lstStyle/>
          <a:p>
            <a:r>
              <a:rPr lang="zh-TW" altLang="en-US" dirty="0">
                <a:latin typeface="Microsoft YaHei" panose="020B0503020204020204" pitchFamily="34" charset="-122"/>
                <a:ea typeface="Microsoft YaHei" panose="020B0503020204020204" pitchFamily="34" charset="-122"/>
              </a:rPr>
              <a:t>了解 </a:t>
            </a:r>
            <a:r>
              <a:rPr lang="en-US" altLang="zh-TW" dirty="0">
                <a:latin typeface="Microsoft YaHei" panose="020B0503020204020204" pitchFamily="34" charset="-122"/>
                <a:ea typeface="Microsoft YaHei" panose="020B0503020204020204" pitchFamily="34" charset="-122"/>
              </a:rPr>
              <a:t>49.5%</a:t>
            </a:r>
            <a:endParaRPr lang="zh-TW" altLang="en-US" dirty="0">
              <a:latin typeface="Microsoft YaHei" panose="020B0503020204020204" pitchFamily="34" charset="-122"/>
              <a:ea typeface="Microsoft YaHei" panose="020B0503020204020204" pitchFamily="34" charset="-122"/>
            </a:endParaRPr>
          </a:p>
        </p:txBody>
      </p:sp>
      <p:sp>
        <p:nvSpPr>
          <p:cNvPr id="58" name="文字方塊 57">
            <a:extLst>
              <a:ext uri="{FF2B5EF4-FFF2-40B4-BE49-F238E27FC236}">
                <a16:creationId xmlns:a16="http://schemas.microsoft.com/office/drawing/2014/main" id="{F4DFFD44-00D6-4960-93F0-3155240C9BEA}"/>
              </a:ext>
            </a:extLst>
          </p:cNvPr>
          <p:cNvSpPr txBox="1"/>
          <p:nvPr/>
        </p:nvSpPr>
        <p:spPr>
          <a:xfrm>
            <a:off x="6096000" y="2764715"/>
            <a:ext cx="2853658" cy="369332"/>
          </a:xfrm>
          <a:prstGeom prst="rect">
            <a:avLst/>
          </a:prstGeom>
          <a:noFill/>
        </p:spPr>
        <p:txBody>
          <a:bodyPr wrap="square" rtlCol="0">
            <a:spAutoFit/>
          </a:bodyPr>
          <a:lstStyle/>
          <a:p>
            <a:r>
              <a:rPr lang="zh-TW" altLang="en-US" dirty="0">
                <a:latin typeface="Microsoft YaHei" panose="020B0503020204020204" pitchFamily="34" charset="-122"/>
                <a:ea typeface="Microsoft YaHei" panose="020B0503020204020204" pitchFamily="34" charset="-122"/>
              </a:rPr>
              <a:t>不了解 </a:t>
            </a:r>
            <a:r>
              <a:rPr lang="en-US" altLang="zh-TW" dirty="0">
                <a:latin typeface="Microsoft YaHei" panose="020B0503020204020204" pitchFamily="34" charset="-122"/>
                <a:ea typeface="Microsoft YaHei" panose="020B0503020204020204" pitchFamily="34" charset="-122"/>
              </a:rPr>
              <a:t>34.7%</a:t>
            </a:r>
            <a:endParaRPr lang="zh-TW" altLang="en-US" dirty="0">
              <a:latin typeface="Microsoft YaHei" panose="020B0503020204020204" pitchFamily="34" charset="-122"/>
              <a:ea typeface="Microsoft YaHei" panose="020B0503020204020204" pitchFamily="34" charset="-122"/>
            </a:endParaRPr>
          </a:p>
        </p:txBody>
      </p:sp>
      <p:sp>
        <p:nvSpPr>
          <p:cNvPr id="59" name="文字方塊 58">
            <a:extLst>
              <a:ext uri="{FF2B5EF4-FFF2-40B4-BE49-F238E27FC236}">
                <a16:creationId xmlns:a16="http://schemas.microsoft.com/office/drawing/2014/main" id="{5F35CAC2-92D4-411A-9302-292DE90B9486}"/>
              </a:ext>
            </a:extLst>
          </p:cNvPr>
          <p:cNvSpPr txBox="1"/>
          <p:nvPr/>
        </p:nvSpPr>
        <p:spPr>
          <a:xfrm>
            <a:off x="10234036" y="2764715"/>
            <a:ext cx="2853658" cy="369332"/>
          </a:xfrm>
          <a:prstGeom prst="rect">
            <a:avLst/>
          </a:prstGeom>
          <a:noFill/>
        </p:spPr>
        <p:txBody>
          <a:bodyPr wrap="square" rtlCol="0">
            <a:spAutoFit/>
          </a:bodyPr>
          <a:lstStyle/>
          <a:p>
            <a:r>
              <a:rPr lang="zh-TW" altLang="en-US" dirty="0">
                <a:latin typeface="Microsoft YaHei" panose="020B0503020204020204" pitchFamily="34" charset="-122"/>
                <a:ea typeface="Microsoft YaHei" panose="020B0503020204020204" pitchFamily="34" charset="-122"/>
              </a:rPr>
              <a:t>非常了解</a:t>
            </a:r>
          </a:p>
        </p:txBody>
      </p:sp>
      <p:grpSp>
        <p:nvGrpSpPr>
          <p:cNvPr id="60" name="Google Shape;5816;p77">
            <a:extLst>
              <a:ext uri="{FF2B5EF4-FFF2-40B4-BE49-F238E27FC236}">
                <a16:creationId xmlns:a16="http://schemas.microsoft.com/office/drawing/2014/main" id="{538EEFB7-2570-46B9-BEA4-10001DA07851}"/>
              </a:ext>
            </a:extLst>
          </p:cNvPr>
          <p:cNvGrpSpPr/>
          <p:nvPr/>
        </p:nvGrpSpPr>
        <p:grpSpPr>
          <a:xfrm>
            <a:off x="452771" y="4501788"/>
            <a:ext cx="11394182" cy="616912"/>
            <a:chOff x="3530150" y="2790074"/>
            <a:chExt cx="1962600" cy="225301"/>
          </a:xfrm>
        </p:grpSpPr>
        <p:sp>
          <p:nvSpPr>
            <p:cNvPr id="61" name="Google Shape;5817;p77">
              <a:extLst>
                <a:ext uri="{FF2B5EF4-FFF2-40B4-BE49-F238E27FC236}">
                  <a16:creationId xmlns:a16="http://schemas.microsoft.com/office/drawing/2014/main" id="{B8502607-F620-47D7-BC63-51C8DD7D55E8}"/>
                </a:ext>
              </a:extLst>
            </p:cNvPr>
            <p:cNvSpPr/>
            <p:nvPr/>
          </p:nvSpPr>
          <p:spPr>
            <a:xfrm>
              <a:off x="3530150" y="2790075"/>
              <a:ext cx="1962600" cy="225300"/>
            </a:xfrm>
            <a:prstGeom prst="rect">
              <a:avLst/>
            </a:prstGeom>
            <a:solidFill>
              <a:srgbClr val="CFD9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5818;p77">
              <a:extLst>
                <a:ext uri="{FF2B5EF4-FFF2-40B4-BE49-F238E27FC236}">
                  <a16:creationId xmlns:a16="http://schemas.microsoft.com/office/drawing/2014/main" id="{8DF5CA82-9D21-4337-9318-67B0D6F4BE76}"/>
                </a:ext>
              </a:extLst>
            </p:cNvPr>
            <p:cNvSpPr/>
            <p:nvPr/>
          </p:nvSpPr>
          <p:spPr>
            <a:xfrm>
              <a:off x="3530150" y="2790075"/>
              <a:ext cx="989256" cy="225300"/>
            </a:xfrm>
            <a:prstGeom prst="rect">
              <a:avLst/>
            </a:pr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5818;p77">
              <a:extLst>
                <a:ext uri="{FF2B5EF4-FFF2-40B4-BE49-F238E27FC236}">
                  <a16:creationId xmlns:a16="http://schemas.microsoft.com/office/drawing/2014/main" id="{78F5BA47-182C-441B-AEB6-8BD0AB660306}"/>
                </a:ext>
              </a:extLst>
            </p:cNvPr>
            <p:cNvSpPr/>
            <p:nvPr/>
          </p:nvSpPr>
          <p:spPr>
            <a:xfrm>
              <a:off x="4519406" y="2790074"/>
              <a:ext cx="579235" cy="225300"/>
            </a:xfrm>
            <a:prstGeom prst="rect">
              <a:avLst/>
            </a:prstGeom>
            <a:solidFill>
              <a:srgbClr val="9AD0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5818;p77">
              <a:extLst>
                <a:ext uri="{FF2B5EF4-FFF2-40B4-BE49-F238E27FC236}">
                  <a16:creationId xmlns:a16="http://schemas.microsoft.com/office/drawing/2014/main" id="{C89A8643-1570-4F07-A954-06536FD07AF5}"/>
                </a:ext>
              </a:extLst>
            </p:cNvPr>
            <p:cNvSpPr/>
            <p:nvPr/>
          </p:nvSpPr>
          <p:spPr>
            <a:xfrm>
              <a:off x="5098641" y="2790074"/>
              <a:ext cx="355103" cy="225300"/>
            </a:xfrm>
            <a:prstGeom prst="rect">
              <a:avLst/>
            </a:prstGeom>
            <a:solidFill>
              <a:srgbClr val="8F8F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65" name="矩形 64">
            <a:extLst>
              <a:ext uri="{FF2B5EF4-FFF2-40B4-BE49-F238E27FC236}">
                <a16:creationId xmlns:a16="http://schemas.microsoft.com/office/drawing/2014/main" id="{38A6F354-9E8A-4614-97A8-60169049DB95}"/>
              </a:ext>
            </a:extLst>
          </p:cNvPr>
          <p:cNvSpPr/>
          <p:nvPr/>
        </p:nvSpPr>
        <p:spPr>
          <a:xfrm>
            <a:off x="424831" y="3871739"/>
            <a:ext cx="11394182" cy="461665"/>
          </a:xfrm>
          <a:prstGeom prst="rect">
            <a:avLst/>
          </a:prstGeom>
        </p:spPr>
        <p:txBody>
          <a:bodyPr wrap="square">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您是否在意不同乳製品</a:t>
            </a:r>
            <a:r>
              <a:rPr lang="en-US" altLang="zh-TW" sz="2400" dirty="0">
                <a:solidFill>
                  <a:schemeClr val="bg1"/>
                </a:solidFill>
                <a:latin typeface="Microsoft YaHei" panose="020B0503020204020204" pitchFamily="34" charset="-122"/>
                <a:ea typeface="Microsoft YaHei" panose="020B0503020204020204" pitchFamily="34" charset="-122"/>
              </a:rPr>
              <a:t>(</a:t>
            </a:r>
            <a:r>
              <a:rPr lang="zh-TW" altLang="en-US" sz="2400" dirty="0">
                <a:solidFill>
                  <a:schemeClr val="bg1"/>
                </a:solidFill>
                <a:latin typeface="Microsoft YaHei" panose="020B0503020204020204" pitchFamily="34" charset="-122"/>
                <a:ea typeface="Microsoft YaHei" panose="020B0503020204020204" pitchFamily="34" charset="-122"/>
              </a:rPr>
              <a:t>如鮮乳、調味乳、乳飲品、奶精</a:t>
            </a:r>
            <a:r>
              <a:rPr lang="en-US" altLang="zh-TW" sz="2400" dirty="0">
                <a:solidFill>
                  <a:schemeClr val="bg1"/>
                </a:solidFill>
                <a:latin typeface="Microsoft YaHei" panose="020B0503020204020204" pitchFamily="34" charset="-122"/>
                <a:ea typeface="Microsoft YaHei" panose="020B0503020204020204" pitchFamily="34" charset="-122"/>
              </a:rPr>
              <a:t>)</a:t>
            </a:r>
            <a:r>
              <a:rPr lang="zh-TW" altLang="en-US" sz="2400" dirty="0">
                <a:solidFill>
                  <a:schemeClr val="bg1"/>
                </a:solidFill>
                <a:latin typeface="Microsoft YaHei" panose="020B0503020204020204" pitchFamily="34" charset="-122"/>
                <a:ea typeface="Microsoft YaHei" panose="020B0503020204020204" pitchFamily="34" charset="-122"/>
              </a:rPr>
              <a:t>所帶來得營養價值的差異</a:t>
            </a:r>
            <a:r>
              <a:rPr lang="en-US" altLang="zh-TW" sz="2400" dirty="0">
                <a:solidFill>
                  <a:schemeClr val="bg1"/>
                </a:solidFill>
                <a:latin typeface="Microsoft YaHei" panose="020B0503020204020204" pitchFamily="34" charset="-122"/>
                <a:ea typeface="Microsoft YaHei" panose="020B0503020204020204" pitchFamily="34" charset="-122"/>
              </a:rPr>
              <a:t>?</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66" name="文字方塊 65">
            <a:extLst>
              <a:ext uri="{FF2B5EF4-FFF2-40B4-BE49-F238E27FC236}">
                <a16:creationId xmlns:a16="http://schemas.microsoft.com/office/drawing/2014/main" id="{3B47225F-B30F-4A41-9385-32F55912B360}"/>
              </a:ext>
            </a:extLst>
          </p:cNvPr>
          <p:cNvSpPr txBox="1"/>
          <p:nvPr/>
        </p:nvSpPr>
        <p:spPr>
          <a:xfrm>
            <a:off x="463324" y="4625575"/>
            <a:ext cx="2853658" cy="369332"/>
          </a:xfrm>
          <a:prstGeom prst="rect">
            <a:avLst/>
          </a:prstGeom>
          <a:noFill/>
        </p:spPr>
        <p:txBody>
          <a:bodyPr wrap="square" rtlCol="0">
            <a:spAutoFit/>
          </a:bodyPr>
          <a:lstStyle/>
          <a:p>
            <a:r>
              <a:rPr lang="zh-TW" altLang="en-US" dirty="0">
                <a:latin typeface="Microsoft YaHei" panose="020B0503020204020204" pitchFamily="34" charset="-122"/>
                <a:ea typeface="Microsoft YaHei" panose="020B0503020204020204" pitchFamily="34" charset="-122"/>
              </a:rPr>
              <a:t>在意 </a:t>
            </a:r>
            <a:r>
              <a:rPr lang="en-US" altLang="zh-TW" dirty="0">
                <a:latin typeface="Microsoft YaHei" panose="020B0503020204020204" pitchFamily="34" charset="-122"/>
                <a:ea typeface="Microsoft YaHei" panose="020B0503020204020204" pitchFamily="34" charset="-122"/>
              </a:rPr>
              <a:t>51.9%</a:t>
            </a:r>
            <a:endParaRPr lang="zh-TW" altLang="en-US" dirty="0">
              <a:latin typeface="Microsoft YaHei" panose="020B0503020204020204" pitchFamily="34" charset="-122"/>
              <a:ea typeface="Microsoft YaHei" panose="020B0503020204020204" pitchFamily="34" charset="-122"/>
            </a:endParaRPr>
          </a:p>
        </p:txBody>
      </p:sp>
      <p:sp>
        <p:nvSpPr>
          <p:cNvPr id="67" name="文字方塊 66">
            <a:extLst>
              <a:ext uri="{FF2B5EF4-FFF2-40B4-BE49-F238E27FC236}">
                <a16:creationId xmlns:a16="http://schemas.microsoft.com/office/drawing/2014/main" id="{1200E882-BAB9-4BE5-998F-55919D8665BE}"/>
              </a:ext>
            </a:extLst>
          </p:cNvPr>
          <p:cNvSpPr txBox="1"/>
          <p:nvPr/>
        </p:nvSpPr>
        <p:spPr>
          <a:xfrm>
            <a:off x="6211303" y="4617270"/>
            <a:ext cx="2853658" cy="369332"/>
          </a:xfrm>
          <a:prstGeom prst="rect">
            <a:avLst/>
          </a:prstGeom>
          <a:noFill/>
        </p:spPr>
        <p:txBody>
          <a:bodyPr wrap="square" rtlCol="0">
            <a:spAutoFit/>
          </a:bodyPr>
          <a:lstStyle/>
          <a:p>
            <a:r>
              <a:rPr lang="zh-TW" altLang="en-US" dirty="0">
                <a:latin typeface="Microsoft YaHei" panose="020B0503020204020204" pitchFamily="34" charset="-122"/>
                <a:ea typeface="Microsoft YaHei" panose="020B0503020204020204" pitchFamily="34" charset="-122"/>
              </a:rPr>
              <a:t>非常在意 </a:t>
            </a:r>
            <a:r>
              <a:rPr lang="en-US" altLang="zh-TW" dirty="0">
                <a:latin typeface="Microsoft YaHei" panose="020B0503020204020204" pitchFamily="34" charset="-122"/>
                <a:ea typeface="Microsoft YaHei" panose="020B0503020204020204" pitchFamily="34" charset="-122"/>
              </a:rPr>
              <a:t>27.6%</a:t>
            </a:r>
            <a:endParaRPr lang="zh-TW" altLang="en-US" dirty="0">
              <a:latin typeface="Microsoft YaHei" panose="020B0503020204020204" pitchFamily="34" charset="-122"/>
              <a:ea typeface="Microsoft YaHei" panose="020B0503020204020204" pitchFamily="34" charset="-122"/>
            </a:endParaRPr>
          </a:p>
        </p:txBody>
      </p:sp>
      <p:sp>
        <p:nvSpPr>
          <p:cNvPr id="68" name="文字方塊 67">
            <a:extLst>
              <a:ext uri="{FF2B5EF4-FFF2-40B4-BE49-F238E27FC236}">
                <a16:creationId xmlns:a16="http://schemas.microsoft.com/office/drawing/2014/main" id="{AFDA270A-BEA6-4261-930C-8D4DEA7F9E3A}"/>
              </a:ext>
            </a:extLst>
          </p:cNvPr>
          <p:cNvSpPr txBox="1"/>
          <p:nvPr/>
        </p:nvSpPr>
        <p:spPr>
          <a:xfrm>
            <a:off x="9624130" y="4617270"/>
            <a:ext cx="2853658" cy="369332"/>
          </a:xfrm>
          <a:prstGeom prst="rect">
            <a:avLst/>
          </a:prstGeom>
          <a:noFill/>
        </p:spPr>
        <p:txBody>
          <a:bodyPr wrap="square" rtlCol="0">
            <a:spAutoFit/>
          </a:bodyPr>
          <a:lstStyle/>
          <a:p>
            <a:r>
              <a:rPr lang="zh-TW" altLang="en-US" dirty="0">
                <a:latin typeface="Microsoft YaHei" panose="020B0503020204020204" pitchFamily="34" charset="-122"/>
                <a:ea typeface="Microsoft YaHei" panose="020B0503020204020204" pitchFamily="34" charset="-122"/>
              </a:rPr>
              <a:t>不在意</a:t>
            </a:r>
          </a:p>
        </p:txBody>
      </p:sp>
    </p:spTree>
    <p:custDataLst>
      <p:tags r:id="rId1"/>
    </p:custDataLst>
    <p:extLst>
      <p:ext uri="{BB962C8B-B14F-4D97-AF65-F5344CB8AC3E}">
        <p14:creationId xmlns:p14="http://schemas.microsoft.com/office/powerpoint/2010/main" val="373823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4267200" y="-3"/>
            <a:ext cx="7924800"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2"/>
            <a:ext cx="1805141"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文字方塊 58">
            <a:extLst>
              <a:ext uri="{FF2B5EF4-FFF2-40B4-BE49-F238E27FC236}">
                <a16:creationId xmlns:a16="http://schemas.microsoft.com/office/drawing/2014/main" id="{5F35CAC2-92D4-411A-9302-292DE90B9486}"/>
              </a:ext>
            </a:extLst>
          </p:cNvPr>
          <p:cNvSpPr txBox="1"/>
          <p:nvPr/>
        </p:nvSpPr>
        <p:spPr>
          <a:xfrm>
            <a:off x="10234036" y="2764715"/>
            <a:ext cx="2853658" cy="369332"/>
          </a:xfrm>
          <a:prstGeom prst="rect">
            <a:avLst/>
          </a:prstGeom>
          <a:noFill/>
        </p:spPr>
        <p:txBody>
          <a:bodyPr wrap="square" rtlCol="0">
            <a:spAutoFit/>
          </a:bodyPr>
          <a:lstStyle/>
          <a:p>
            <a:r>
              <a:rPr lang="zh-TW" altLang="en-US" dirty="0">
                <a:latin typeface="Microsoft YaHei" panose="020B0503020204020204" pitchFamily="34" charset="-122"/>
                <a:ea typeface="Microsoft YaHei" panose="020B0503020204020204" pitchFamily="34" charset="-122"/>
              </a:rPr>
              <a:t>非常了解</a:t>
            </a:r>
          </a:p>
        </p:txBody>
      </p:sp>
      <p:sp>
        <p:nvSpPr>
          <p:cNvPr id="2" name="文字方塊 1">
            <a:extLst>
              <a:ext uri="{FF2B5EF4-FFF2-40B4-BE49-F238E27FC236}">
                <a16:creationId xmlns:a16="http://schemas.microsoft.com/office/drawing/2014/main" id="{E9522CE6-5EF6-4AF2-8645-3AC90E375E4C}"/>
              </a:ext>
            </a:extLst>
          </p:cNvPr>
          <p:cNvSpPr txBox="1"/>
          <p:nvPr/>
        </p:nvSpPr>
        <p:spPr>
          <a:xfrm>
            <a:off x="452771" y="1284370"/>
            <a:ext cx="2853658" cy="769441"/>
          </a:xfrm>
          <a:prstGeom prst="rect">
            <a:avLst/>
          </a:prstGeom>
          <a:noFill/>
        </p:spPr>
        <p:txBody>
          <a:bodyPr wrap="square" rtlCol="0">
            <a:spAutoFit/>
          </a:bodyPr>
          <a:lstStyle/>
          <a:p>
            <a:r>
              <a:rPr lang="zh-TW" altLang="en-US" sz="4400" b="1" dirty="0">
                <a:solidFill>
                  <a:srgbClr val="9AD0DC"/>
                </a:solidFill>
                <a:latin typeface="Microsoft YaHei" panose="020B0503020204020204" pitchFamily="34" charset="-122"/>
                <a:ea typeface="Microsoft YaHei" panose="020B0503020204020204" pitchFamily="34" charset="-122"/>
              </a:rPr>
              <a:t>研究標的</a:t>
            </a:r>
          </a:p>
        </p:txBody>
      </p:sp>
      <p:grpSp>
        <p:nvGrpSpPr>
          <p:cNvPr id="21" name="群組 20">
            <a:extLst>
              <a:ext uri="{FF2B5EF4-FFF2-40B4-BE49-F238E27FC236}">
                <a16:creationId xmlns:a16="http://schemas.microsoft.com/office/drawing/2014/main" id="{E6009E60-AE0F-49CF-9BDA-FC4109E2E15B}"/>
              </a:ext>
            </a:extLst>
          </p:cNvPr>
          <p:cNvGrpSpPr/>
          <p:nvPr/>
        </p:nvGrpSpPr>
        <p:grpSpPr>
          <a:xfrm>
            <a:off x="2767588" y="3299318"/>
            <a:ext cx="2591812" cy="2591812"/>
            <a:chOff x="6540500" y="2764715"/>
            <a:chExt cx="3199740" cy="3199740"/>
          </a:xfrm>
        </p:grpSpPr>
        <p:sp>
          <p:nvSpPr>
            <p:cNvPr id="3" name="橢圓 2">
              <a:extLst>
                <a:ext uri="{FF2B5EF4-FFF2-40B4-BE49-F238E27FC236}">
                  <a16:creationId xmlns:a16="http://schemas.microsoft.com/office/drawing/2014/main" id="{A7649D3D-64EA-41EA-8E69-7D254C04727F}"/>
                </a:ext>
              </a:extLst>
            </p:cNvPr>
            <p:cNvSpPr/>
            <p:nvPr/>
          </p:nvSpPr>
          <p:spPr>
            <a:xfrm>
              <a:off x="6540500" y="2764715"/>
              <a:ext cx="3199740" cy="3199740"/>
            </a:xfrm>
            <a:prstGeom prst="ellipse">
              <a:avLst/>
            </a:prstGeom>
            <a:solidFill>
              <a:schemeClr val="bg1"/>
            </a:solidFill>
            <a:ln w="76200">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8" name="圖片 37">
              <a:extLst>
                <a:ext uri="{FF2B5EF4-FFF2-40B4-BE49-F238E27FC236}">
                  <a16:creationId xmlns:a16="http://schemas.microsoft.com/office/drawing/2014/main" id="{EDF6724C-5280-47B3-98A5-6A4F5CB3F9A7}"/>
                </a:ext>
              </a:extLst>
            </p:cNvPr>
            <p:cNvPicPr/>
            <p:nvPr/>
          </p:nvPicPr>
          <p:blipFill rotWithShape="1">
            <a:blip r:embed="rId4" cstate="print">
              <a:extLst>
                <a:ext uri="{28A0092B-C50C-407E-A947-70E740481C1C}">
                  <a14:useLocalDpi xmlns:a14="http://schemas.microsoft.com/office/drawing/2010/main" val="0"/>
                </a:ext>
              </a:extLst>
            </a:blip>
            <a:srcRect l="28312" r="29093"/>
            <a:stretch/>
          </p:blipFill>
          <p:spPr>
            <a:xfrm>
              <a:off x="7492670" y="3034941"/>
              <a:ext cx="1295400" cy="2659288"/>
            </a:xfrm>
            <a:prstGeom prst="rect">
              <a:avLst/>
            </a:prstGeom>
          </p:spPr>
        </p:pic>
      </p:grpSp>
      <p:sp>
        <p:nvSpPr>
          <p:cNvPr id="43" name="橢圓 42">
            <a:extLst>
              <a:ext uri="{FF2B5EF4-FFF2-40B4-BE49-F238E27FC236}">
                <a16:creationId xmlns:a16="http://schemas.microsoft.com/office/drawing/2014/main" id="{E8A8345D-4DC1-4212-BFBF-2CCC2853D5E0}"/>
              </a:ext>
            </a:extLst>
          </p:cNvPr>
          <p:cNvSpPr/>
          <p:nvPr/>
        </p:nvSpPr>
        <p:spPr>
          <a:xfrm>
            <a:off x="6010535" y="3299318"/>
            <a:ext cx="2591812" cy="2591812"/>
          </a:xfrm>
          <a:prstGeom prst="ellipse">
            <a:avLst/>
          </a:prstGeom>
          <a:solidFill>
            <a:schemeClr val="bg1"/>
          </a:solidFill>
          <a:ln w="76200">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橢圓 45">
            <a:extLst>
              <a:ext uri="{FF2B5EF4-FFF2-40B4-BE49-F238E27FC236}">
                <a16:creationId xmlns:a16="http://schemas.microsoft.com/office/drawing/2014/main" id="{A9FF56AC-8099-44A4-830C-55879A0D5104}"/>
              </a:ext>
            </a:extLst>
          </p:cNvPr>
          <p:cNvSpPr/>
          <p:nvPr/>
        </p:nvSpPr>
        <p:spPr>
          <a:xfrm>
            <a:off x="9253482" y="3299318"/>
            <a:ext cx="2591812" cy="2591812"/>
          </a:xfrm>
          <a:prstGeom prst="ellipse">
            <a:avLst/>
          </a:prstGeom>
          <a:solidFill>
            <a:schemeClr val="bg1"/>
          </a:solidFill>
          <a:ln w="76200">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8" name="圖片 47">
            <a:extLst>
              <a:ext uri="{FF2B5EF4-FFF2-40B4-BE49-F238E27FC236}">
                <a16:creationId xmlns:a16="http://schemas.microsoft.com/office/drawing/2014/main" id="{0F04AA0D-B9DA-492F-9346-9DC31319448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6621593" y="3886200"/>
            <a:ext cx="1468307" cy="1546860"/>
          </a:xfrm>
          <a:prstGeom prst="rect">
            <a:avLst/>
          </a:prstGeom>
        </p:spPr>
      </p:pic>
      <p:pic>
        <p:nvPicPr>
          <p:cNvPr id="49" name="圖片 48" descr="一張含有 文字 的圖片&#10;&#10;自動產生的描述">
            <a:extLst>
              <a:ext uri="{FF2B5EF4-FFF2-40B4-BE49-F238E27FC236}">
                <a16:creationId xmlns:a16="http://schemas.microsoft.com/office/drawing/2014/main" id="{A155AEF1-A8B5-4439-91D2-9F648E74FD38}"/>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0156156" y="3554310"/>
            <a:ext cx="786464" cy="2075180"/>
          </a:xfrm>
          <a:prstGeom prst="rect">
            <a:avLst/>
          </a:prstGeom>
        </p:spPr>
      </p:pic>
      <p:sp>
        <p:nvSpPr>
          <p:cNvPr id="23" name="矩形 22">
            <a:extLst>
              <a:ext uri="{FF2B5EF4-FFF2-40B4-BE49-F238E27FC236}">
                <a16:creationId xmlns:a16="http://schemas.microsoft.com/office/drawing/2014/main" id="{ACD275B8-1EBD-4289-B67A-5A1C6F1C9C3B}"/>
              </a:ext>
            </a:extLst>
          </p:cNvPr>
          <p:cNvSpPr/>
          <p:nvPr/>
        </p:nvSpPr>
        <p:spPr>
          <a:xfrm>
            <a:off x="3488052" y="2247186"/>
            <a:ext cx="6096000" cy="646331"/>
          </a:xfrm>
          <a:prstGeom prst="rect">
            <a:avLst/>
          </a:prstGeom>
        </p:spPr>
        <p:txBody>
          <a:bodyPr>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鮮乳</a:t>
            </a:r>
          </a:p>
        </p:txBody>
      </p:sp>
      <p:sp>
        <p:nvSpPr>
          <p:cNvPr id="24" name="矩形 23">
            <a:extLst>
              <a:ext uri="{FF2B5EF4-FFF2-40B4-BE49-F238E27FC236}">
                <a16:creationId xmlns:a16="http://schemas.microsoft.com/office/drawing/2014/main" id="{4505F8F1-77A6-45E1-9390-B8F11F5A369E}"/>
              </a:ext>
            </a:extLst>
          </p:cNvPr>
          <p:cNvSpPr/>
          <p:nvPr/>
        </p:nvSpPr>
        <p:spPr>
          <a:xfrm>
            <a:off x="9740240" y="2202326"/>
            <a:ext cx="1569660" cy="646331"/>
          </a:xfrm>
          <a:prstGeom prst="rect">
            <a:avLst/>
          </a:prstGeom>
        </p:spPr>
        <p:txBody>
          <a:bodyPr wrap="none">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乳飲品</a:t>
            </a:r>
            <a:endParaRPr lang="en-US" altLang="zh-TW" sz="3600" dirty="0">
              <a:solidFill>
                <a:schemeClr val="bg1"/>
              </a:solidFill>
              <a:latin typeface="Microsoft YaHei" panose="020B0503020204020204" pitchFamily="34" charset="-122"/>
              <a:ea typeface="Microsoft YaHei" panose="020B0503020204020204" pitchFamily="34" charset="-122"/>
            </a:endParaRPr>
          </a:p>
        </p:txBody>
      </p:sp>
      <p:sp>
        <p:nvSpPr>
          <p:cNvPr id="25" name="矩形 24">
            <a:extLst>
              <a:ext uri="{FF2B5EF4-FFF2-40B4-BE49-F238E27FC236}">
                <a16:creationId xmlns:a16="http://schemas.microsoft.com/office/drawing/2014/main" id="{2719D71C-D522-46AB-BE7D-118FEACDFF73}"/>
              </a:ext>
            </a:extLst>
          </p:cNvPr>
          <p:cNvSpPr/>
          <p:nvPr/>
        </p:nvSpPr>
        <p:spPr>
          <a:xfrm>
            <a:off x="6570916" y="2202326"/>
            <a:ext cx="1569660" cy="646331"/>
          </a:xfrm>
          <a:prstGeom prst="rect">
            <a:avLst/>
          </a:prstGeom>
        </p:spPr>
        <p:txBody>
          <a:bodyPr wrap="none">
            <a:spAutoFit/>
          </a:bodyPr>
          <a:lstStyle/>
          <a:p>
            <a:r>
              <a:rPr lang="zh-TW" altLang="en-US" sz="3600" dirty="0">
                <a:solidFill>
                  <a:schemeClr val="bg1"/>
                </a:solidFill>
                <a:latin typeface="Microsoft YaHei" panose="020B0503020204020204" pitchFamily="34" charset="-122"/>
                <a:ea typeface="Microsoft YaHei" panose="020B0503020204020204" pitchFamily="34" charset="-122"/>
              </a:rPr>
              <a:t>調味乳</a:t>
            </a:r>
          </a:p>
        </p:txBody>
      </p:sp>
    </p:spTree>
    <p:custDataLst>
      <p:tags r:id="rId1"/>
    </p:custDataLst>
    <p:extLst>
      <p:ext uri="{BB962C8B-B14F-4D97-AF65-F5344CB8AC3E}">
        <p14:creationId xmlns:p14="http://schemas.microsoft.com/office/powerpoint/2010/main" val="2451247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4267200" y="-3"/>
            <a:ext cx="7924800"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2"/>
            <a:ext cx="1805141"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572F226B-A43E-4B92-888B-A0C6D97ADFC3}"/>
              </a:ext>
            </a:extLst>
          </p:cNvPr>
          <p:cNvSpPr/>
          <p:nvPr/>
        </p:nvSpPr>
        <p:spPr>
          <a:xfrm>
            <a:off x="457200" y="1797735"/>
            <a:ext cx="9069540" cy="461665"/>
          </a:xfrm>
          <a:prstGeom prst="rect">
            <a:avLst/>
          </a:prstGeom>
        </p:spPr>
        <p:txBody>
          <a:bodyPr wrap="squar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於</a:t>
            </a:r>
            <a:r>
              <a:rPr lang="en-US" altLang="zh-TW" sz="2400" dirty="0">
                <a:solidFill>
                  <a:schemeClr val="bg1"/>
                </a:solidFill>
                <a:latin typeface="Microsoft YaHei" panose="020B0503020204020204" pitchFamily="34" charset="-122"/>
                <a:ea typeface="Microsoft YaHei" panose="020B0503020204020204" pitchFamily="34" charset="-122"/>
              </a:rPr>
              <a:t>2019</a:t>
            </a:r>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年</a:t>
            </a:r>
            <a:r>
              <a:rPr lang="en-US" altLang="zh-TW" sz="2400" dirty="0">
                <a:solidFill>
                  <a:schemeClr val="bg1"/>
                </a:solidFill>
                <a:latin typeface="Microsoft YaHei" panose="020B0503020204020204" pitchFamily="34" charset="-122"/>
                <a:ea typeface="Microsoft YaHei" panose="020B0503020204020204" pitchFamily="34" charset="-122"/>
              </a:rPr>
              <a:t>5</a:t>
            </a:r>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月時，知名業者之鮮乳傳出雖</a:t>
            </a:r>
            <a:r>
              <a:rPr lang="zh-TW" altLang="zh-TW" sz="2400"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未過期卻已酸掉</a:t>
            </a:r>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之問題</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22" name="文字方塊 21">
            <a:extLst>
              <a:ext uri="{FF2B5EF4-FFF2-40B4-BE49-F238E27FC236}">
                <a16:creationId xmlns:a16="http://schemas.microsoft.com/office/drawing/2014/main" id="{9A5D66EB-8FC5-4523-98D4-1C148188AEB2}"/>
              </a:ext>
            </a:extLst>
          </p:cNvPr>
          <p:cNvSpPr txBox="1"/>
          <p:nvPr/>
        </p:nvSpPr>
        <p:spPr>
          <a:xfrm>
            <a:off x="437681" y="1078716"/>
            <a:ext cx="4056377" cy="646331"/>
          </a:xfrm>
          <a:prstGeom prst="rect">
            <a:avLst/>
          </a:prstGeom>
          <a:noFill/>
        </p:spPr>
        <p:txBody>
          <a:bodyPr wrap="square" rtlCol="0">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國內問題分析</a:t>
            </a:r>
            <a:r>
              <a:rPr lang="en-US" altLang="zh-TW" sz="3600" b="1" dirty="0">
                <a:solidFill>
                  <a:srgbClr val="9AD0DC"/>
                </a:solidFill>
                <a:latin typeface="Microsoft YaHei" panose="020B0503020204020204" pitchFamily="34" charset="-122"/>
                <a:ea typeface="Microsoft YaHei" panose="020B0503020204020204" pitchFamily="34" charset="-122"/>
              </a:rPr>
              <a:t>(</a:t>
            </a:r>
            <a:r>
              <a:rPr lang="zh-TW" altLang="en-US" sz="3600" b="1" dirty="0">
                <a:solidFill>
                  <a:srgbClr val="9AD0DC"/>
                </a:solidFill>
                <a:latin typeface="Microsoft YaHei" panose="020B0503020204020204" pitchFamily="34" charset="-122"/>
                <a:ea typeface="Microsoft YaHei" panose="020B0503020204020204" pitchFamily="34" charset="-122"/>
              </a:rPr>
              <a:t>一</a:t>
            </a:r>
            <a:r>
              <a:rPr lang="en-US" altLang="zh-TW" sz="3600" b="1" dirty="0">
                <a:solidFill>
                  <a:srgbClr val="9AD0DC"/>
                </a:solidFill>
                <a:latin typeface="Microsoft YaHei" panose="020B0503020204020204" pitchFamily="34" charset="-122"/>
                <a:ea typeface="Microsoft YaHei" panose="020B0503020204020204" pitchFamily="34" charset="-122"/>
              </a:rPr>
              <a:t>)</a:t>
            </a:r>
            <a:endParaRPr lang="zh-TW" altLang="en-US" sz="3600" b="1" dirty="0">
              <a:solidFill>
                <a:srgbClr val="9AD0DC"/>
              </a:solidFill>
              <a:latin typeface="Microsoft YaHei" panose="020B0503020204020204" pitchFamily="34" charset="-122"/>
              <a:ea typeface="Microsoft YaHei" panose="020B0503020204020204" pitchFamily="34" charset="-122"/>
            </a:endParaRPr>
          </a:p>
        </p:txBody>
      </p:sp>
      <p:sp>
        <p:nvSpPr>
          <p:cNvPr id="26" name="文字方塊 25">
            <a:extLst>
              <a:ext uri="{FF2B5EF4-FFF2-40B4-BE49-F238E27FC236}">
                <a16:creationId xmlns:a16="http://schemas.microsoft.com/office/drawing/2014/main" id="{167EF5EF-B0CB-4FE6-B9F9-5D782A7D3E49}"/>
              </a:ext>
            </a:extLst>
          </p:cNvPr>
          <p:cNvSpPr txBox="1"/>
          <p:nvPr/>
        </p:nvSpPr>
        <p:spPr>
          <a:xfrm>
            <a:off x="457200" y="2782669"/>
            <a:ext cx="3017520" cy="646331"/>
          </a:xfrm>
          <a:prstGeom prst="rect">
            <a:avLst/>
          </a:prstGeom>
          <a:noFill/>
        </p:spPr>
        <p:txBody>
          <a:bodyPr wrap="square" rtlCol="0">
            <a:spAutoFit/>
          </a:bodyPr>
          <a:lstStyle/>
          <a:p>
            <a:r>
              <a:rPr lang="en-US" altLang="zh-TW" sz="3600" b="1" dirty="0">
                <a:solidFill>
                  <a:srgbClr val="9AD0DC"/>
                </a:solidFill>
                <a:latin typeface="Microsoft YaHei" panose="020B0503020204020204" pitchFamily="34" charset="-122"/>
                <a:ea typeface="Microsoft YaHei" panose="020B0503020204020204" pitchFamily="34" charset="-122"/>
              </a:rPr>
              <a:t>1</a:t>
            </a:r>
            <a:r>
              <a:rPr lang="zh-TW" altLang="en-US" sz="3600" b="1" dirty="0">
                <a:solidFill>
                  <a:srgbClr val="9AD0DC"/>
                </a:solidFill>
                <a:latin typeface="Microsoft YaHei" panose="020B0503020204020204" pitchFamily="34" charset="-122"/>
                <a:ea typeface="Microsoft YaHei" panose="020B0503020204020204" pitchFamily="34" charset="-122"/>
              </a:rPr>
              <a:t>、廠商</a:t>
            </a:r>
          </a:p>
        </p:txBody>
      </p:sp>
      <p:cxnSp>
        <p:nvCxnSpPr>
          <p:cNvPr id="34" name="直線接點 33">
            <a:extLst>
              <a:ext uri="{FF2B5EF4-FFF2-40B4-BE49-F238E27FC236}">
                <a16:creationId xmlns:a16="http://schemas.microsoft.com/office/drawing/2014/main" id="{C686A37C-6053-45B6-B945-6750BEC860F3}"/>
              </a:ext>
            </a:extLst>
          </p:cNvPr>
          <p:cNvCxnSpPr>
            <a:cxnSpLocks/>
          </p:cNvCxnSpPr>
          <p:nvPr/>
        </p:nvCxnSpPr>
        <p:spPr>
          <a:xfrm>
            <a:off x="568647" y="3521130"/>
            <a:ext cx="3368299" cy="0"/>
          </a:xfrm>
          <a:prstGeom prst="line">
            <a:avLst/>
          </a:prstGeom>
          <a:ln w="38100">
            <a:solidFill>
              <a:srgbClr val="8F8F8F"/>
            </a:solidFill>
            <a:prstDash val="sysDash"/>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349AE260-F755-4E2F-9422-2E5CA1BDD300}"/>
              </a:ext>
            </a:extLst>
          </p:cNvPr>
          <p:cNvSpPr/>
          <p:nvPr/>
        </p:nvSpPr>
        <p:spPr>
          <a:xfrm>
            <a:off x="489241" y="3782993"/>
            <a:ext cx="3447705" cy="2346283"/>
          </a:xfrm>
          <a:prstGeom prst="rect">
            <a:avLst/>
          </a:prstGeom>
        </p:spPr>
        <p:txBody>
          <a:bodyPr wrap="square">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為了</a:t>
            </a:r>
            <a:r>
              <a:rPr lang="zh-TW" altLang="en-US" sz="2000" dirty="0">
                <a:solidFill>
                  <a:srgbClr val="9AD0DC"/>
                </a:solidFill>
                <a:latin typeface="Microsoft YaHei" panose="020B0503020204020204" pitchFamily="34" charset="-122"/>
                <a:ea typeface="Microsoft YaHei" panose="020B0503020204020204" pitchFamily="34" charset="-122"/>
              </a:rPr>
              <a:t>保存更多營養價值</a:t>
            </a:r>
            <a:r>
              <a:rPr lang="zh-TW" altLang="en-US" sz="2000" dirty="0">
                <a:solidFill>
                  <a:schemeClr val="bg1"/>
                </a:solidFill>
                <a:latin typeface="Microsoft YaHei" panose="020B0503020204020204" pitchFamily="34" charset="-122"/>
                <a:ea typeface="Microsoft YaHei" panose="020B0503020204020204" pitchFamily="34" charset="-122"/>
              </a:rPr>
              <a:t>，使用溫度低於攝氏</a:t>
            </a:r>
            <a:r>
              <a:rPr lang="en-US" altLang="zh-TW" sz="2000" dirty="0">
                <a:solidFill>
                  <a:schemeClr val="bg1"/>
                </a:solidFill>
                <a:latin typeface="Microsoft YaHei" panose="020B0503020204020204" pitchFamily="34" charset="-122"/>
                <a:ea typeface="Microsoft YaHei" panose="020B0503020204020204" pitchFamily="34" charset="-122"/>
              </a:rPr>
              <a:t>100</a:t>
            </a:r>
            <a:r>
              <a:rPr lang="zh-TW" altLang="en-US" sz="2000" dirty="0">
                <a:solidFill>
                  <a:schemeClr val="bg1"/>
                </a:solidFill>
                <a:latin typeface="Microsoft YaHei" panose="020B0503020204020204" pitchFamily="34" charset="-122"/>
                <a:ea typeface="Microsoft YaHei" panose="020B0503020204020204" pitchFamily="34" charset="-122"/>
              </a:rPr>
              <a:t>度的殺菌方式</a:t>
            </a:r>
            <a:r>
              <a:rPr lang="en-US" altLang="zh-TW" sz="2000" dirty="0">
                <a:solidFill>
                  <a:schemeClr val="bg1"/>
                </a:solidFill>
                <a:latin typeface="Microsoft YaHei" panose="020B0503020204020204" pitchFamily="34" charset="-122"/>
                <a:ea typeface="Microsoft YaHei" panose="020B0503020204020204" pitchFamily="34" charset="-122"/>
              </a:rPr>
              <a:t>(</a:t>
            </a:r>
            <a:r>
              <a:rPr lang="zh-TW" altLang="en-US" sz="2000" dirty="0">
                <a:solidFill>
                  <a:srgbClr val="9AD0DC"/>
                </a:solidFill>
                <a:latin typeface="Microsoft YaHei" panose="020B0503020204020204" pitchFamily="34" charset="-122"/>
                <a:ea typeface="Microsoft YaHei" panose="020B0503020204020204" pitchFamily="34" charset="-122"/>
              </a:rPr>
              <a:t>巴氏德殺菌方式</a:t>
            </a:r>
            <a:r>
              <a:rPr lang="en-US" altLang="zh-TW" sz="2000" dirty="0">
                <a:solidFill>
                  <a:schemeClr val="bg1"/>
                </a:solidFill>
                <a:latin typeface="Microsoft YaHei" panose="020B0503020204020204" pitchFamily="34" charset="-122"/>
                <a:ea typeface="Microsoft YaHei" panose="020B0503020204020204" pitchFamily="34" charset="-122"/>
              </a:rPr>
              <a:t>)</a:t>
            </a:r>
            <a:r>
              <a:rPr lang="zh-TW" altLang="en-US" sz="2000" dirty="0">
                <a:solidFill>
                  <a:schemeClr val="bg1"/>
                </a:solidFill>
                <a:latin typeface="Microsoft YaHei" panose="020B0503020204020204" pitchFamily="34" charset="-122"/>
                <a:ea typeface="Microsoft YaHei" panose="020B0503020204020204" pitchFamily="34" charset="-122"/>
              </a:rPr>
              <a:t>，在以濕熱環境為主的台灣，容易使牛乳產生變質。</a:t>
            </a:r>
          </a:p>
        </p:txBody>
      </p:sp>
      <p:sp>
        <p:nvSpPr>
          <p:cNvPr id="36" name="文字方塊 35">
            <a:extLst>
              <a:ext uri="{FF2B5EF4-FFF2-40B4-BE49-F238E27FC236}">
                <a16:creationId xmlns:a16="http://schemas.microsoft.com/office/drawing/2014/main" id="{22C3DED8-C52F-42DB-94A0-13CBE0ED53D4}"/>
              </a:ext>
            </a:extLst>
          </p:cNvPr>
          <p:cNvSpPr txBox="1"/>
          <p:nvPr/>
        </p:nvSpPr>
        <p:spPr>
          <a:xfrm>
            <a:off x="4340106" y="2782669"/>
            <a:ext cx="3017520" cy="646331"/>
          </a:xfrm>
          <a:prstGeom prst="rect">
            <a:avLst/>
          </a:prstGeom>
          <a:noFill/>
        </p:spPr>
        <p:txBody>
          <a:bodyPr wrap="square" rtlCol="0">
            <a:spAutoFit/>
          </a:bodyPr>
          <a:lstStyle/>
          <a:p>
            <a:r>
              <a:rPr lang="en-US" altLang="zh-TW" sz="3600" b="1" dirty="0">
                <a:solidFill>
                  <a:srgbClr val="9AD0DC"/>
                </a:solidFill>
                <a:latin typeface="Microsoft YaHei" panose="020B0503020204020204" pitchFamily="34" charset="-122"/>
                <a:ea typeface="Microsoft YaHei" panose="020B0503020204020204" pitchFamily="34" charset="-122"/>
              </a:rPr>
              <a:t>2</a:t>
            </a:r>
            <a:r>
              <a:rPr lang="zh-TW" altLang="en-US" sz="3600" b="1" dirty="0">
                <a:solidFill>
                  <a:srgbClr val="9AD0DC"/>
                </a:solidFill>
                <a:latin typeface="Microsoft YaHei" panose="020B0503020204020204" pitchFamily="34" charset="-122"/>
                <a:ea typeface="Microsoft YaHei" panose="020B0503020204020204" pitchFamily="34" charset="-122"/>
              </a:rPr>
              <a:t>、大賣場</a:t>
            </a:r>
          </a:p>
        </p:txBody>
      </p:sp>
      <p:cxnSp>
        <p:nvCxnSpPr>
          <p:cNvPr id="37" name="直線接點 36">
            <a:extLst>
              <a:ext uri="{FF2B5EF4-FFF2-40B4-BE49-F238E27FC236}">
                <a16:creationId xmlns:a16="http://schemas.microsoft.com/office/drawing/2014/main" id="{2ED073AD-8BF9-4349-9140-E0AAA203E00C}"/>
              </a:ext>
            </a:extLst>
          </p:cNvPr>
          <p:cNvCxnSpPr>
            <a:cxnSpLocks/>
          </p:cNvCxnSpPr>
          <p:nvPr/>
        </p:nvCxnSpPr>
        <p:spPr>
          <a:xfrm>
            <a:off x="4451553" y="3521130"/>
            <a:ext cx="3368299" cy="0"/>
          </a:xfrm>
          <a:prstGeom prst="line">
            <a:avLst/>
          </a:prstGeom>
          <a:ln w="38100">
            <a:solidFill>
              <a:srgbClr val="8F8F8F"/>
            </a:solidFill>
            <a:prstDash val="sysDash"/>
          </a:ln>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id="{894193C5-6193-4DCB-AD97-0FE6376C9DFE}"/>
              </a:ext>
            </a:extLst>
          </p:cNvPr>
          <p:cNvSpPr/>
          <p:nvPr/>
        </p:nvSpPr>
        <p:spPr>
          <a:xfrm>
            <a:off x="4372147" y="3782993"/>
            <a:ext cx="3447705" cy="1884618"/>
          </a:xfrm>
          <a:prstGeom prst="rect">
            <a:avLst/>
          </a:prstGeom>
        </p:spPr>
        <p:txBody>
          <a:bodyPr wrap="square">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除了</a:t>
            </a:r>
            <a:r>
              <a:rPr lang="zh-TW" altLang="en-US" sz="2000" dirty="0">
                <a:solidFill>
                  <a:srgbClr val="9AD0DC"/>
                </a:solidFill>
                <a:latin typeface="Microsoft YaHei" panose="020B0503020204020204" pitchFamily="34" charset="-122"/>
                <a:ea typeface="Microsoft YaHei" panose="020B0503020204020204" pitchFamily="34" charset="-122"/>
              </a:rPr>
              <a:t>開放式冰櫃</a:t>
            </a:r>
            <a:r>
              <a:rPr lang="zh-TW" altLang="en-US" sz="2000" dirty="0">
                <a:solidFill>
                  <a:schemeClr val="bg1"/>
                </a:solidFill>
                <a:latin typeface="Microsoft YaHei" panose="020B0503020204020204" pitchFamily="34" charset="-122"/>
                <a:ea typeface="Microsoft YaHei" panose="020B0503020204020204" pitchFamily="34" charset="-122"/>
              </a:rPr>
              <a:t>溫度不夠低之問題，還有店員在</a:t>
            </a:r>
            <a:r>
              <a:rPr lang="zh-TW" altLang="en-US" sz="2000" dirty="0">
                <a:solidFill>
                  <a:srgbClr val="9AD0DC"/>
                </a:solidFill>
                <a:latin typeface="Microsoft YaHei" panose="020B0503020204020204" pitchFamily="34" charset="-122"/>
                <a:ea typeface="Microsoft YaHei" panose="020B0503020204020204" pitchFamily="34" charset="-122"/>
              </a:rPr>
              <a:t>上下架環節</a:t>
            </a:r>
            <a:r>
              <a:rPr lang="zh-TW" altLang="en-US" sz="2000" dirty="0">
                <a:solidFill>
                  <a:schemeClr val="bg1"/>
                </a:solidFill>
                <a:latin typeface="Microsoft YaHei" panose="020B0503020204020204" pitchFamily="34" charset="-122"/>
                <a:ea typeface="Microsoft YaHei" panose="020B0503020204020204" pitchFamily="34" charset="-122"/>
              </a:rPr>
              <a:t>，都可能產生鮮乳變質的問題</a:t>
            </a:r>
          </a:p>
        </p:txBody>
      </p:sp>
      <p:sp>
        <p:nvSpPr>
          <p:cNvPr id="40" name="文字方塊 39">
            <a:extLst>
              <a:ext uri="{FF2B5EF4-FFF2-40B4-BE49-F238E27FC236}">
                <a16:creationId xmlns:a16="http://schemas.microsoft.com/office/drawing/2014/main" id="{5BC01F3C-4E6C-428A-96E6-C816D6A22D39}"/>
              </a:ext>
            </a:extLst>
          </p:cNvPr>
          <p:cNvSpPr txBox="1"/>
          <p:nvPr/>
        </p:nvSpPr>
        <p:spPr>
          <a:xfrm>
            <a:off x="8143607" y="2782669"/>
            <a:ext cx="3017520" cy="646331"/>
          </a:xfrm>
          <a:prstGeom prst="rect">
            <a:avLst/>
          </a:prstGeom>
          <a:noFill/>
        </p:spPr>
        <p:txBody>
          <a:bodyPr wrap="square" rtlCol="0">
            <a:spAutoFit/>
          </a:bodyPr>
          <a:lstStyle/>
          <a:p>
            <a:r>
              <a:rPr lang="en-US" altLang="zh-TW" sz="3600" b="1" dirty="0">
                <a:solidFill>
                  <a:srgbClr val="9AD0DC"/>
                </a:solidFill>
                <a:latin typeface="Microsoft YaHei" panose="020B0503020204020204" pitchFamily="34" charset="-122"/>
                <a:ea typeface="Microsoft YaHei" panose="020B0503020204020204" pitchFamily="34" charset="-122"/>
              </a:rPr>
              <a:t>3</a:t>
            </a:r>
            <a:r>
              <a:rPr lang="zh-TW" altLang="en-US" sz="3600" b="1" dirty="0">
                <a:solidFill>
                  <a:srgbClr val="9AD0DC"/>
                </a:solidFill>
                <a:latin typeface="Microsoft YaHei" panose="020B0503020204020204" pitchFamily="34" charset="-122"/>
                <a:ea typeface="Microsoft YaHei" panose="020B0503020204020204" pitchFamily="34" charset="-122"/>
              </a:rPr>
              <a:t>、消費者</a:t>
            </a:r>
          </a:p>
        </p:txBody>
      </p:sp>
      <p:cxnSp>
        <p:nvCxnSpPr>
          <p:cNvPr id="41" name="直線接點 40">
            <a:extLst>
              <a:ext uri="{FF2B5EF4-FFF2-40B4-BE49-F238E27FC236}">
                <a16:creationId xmlns:a16="http://schemas.microsoft.com/office/drawing/2014/main" id="{C42F6865-D313-4DC7-B489-2A48A112A72E}"/>
              </a:ext>
            </a:extLst>
          </p:cNvPr>
          <p:cNvCxnSpPr>
            <a:cxnSpLocks/>
          </p:cNvCxnSpPr>
          <p:nvPr/>
        </p:nvCxnSpPr>
        <p:spPr>
          <a:xfrm>
            <a:off x="8255054" y="3521130"/>
            <a:ext cx="3368299" cy="0"/>
          </a:xfrm>
          <a:prstGeom prst="line">
            <a:avLst/>
          </a:prstGeom>
          <a:ln w="38100">
            <a:solidFill>
              <a:srgbClr val="8F8F8F"/>
            </a:solidFill>
            <a:prstDash val="sysDash"/>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id="{4B12EB09-0ACE-4A61-BF95-DAB03250CB08}"/>
              </a:ext>
            </a:extLst>
          </p:cNvPr>
          <p:cNvSpPr/>
          <p:nvPr/>
        </p:nvSpPr>
        <p:spPr>
          <a:xfrm>
            <a:off x="8175648" y="3782993"/>
            <a:ext cx="3447705" cy="1884618"/>
          </a:xfrm>
          <a:prstGeom prst="rect">
            <a:avLst/>
          </a:prstGeom>
        </p:spPr>
        <p:txBody>
          <a:bodyPr wrap="square">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民眾購買液態乳到回家飲用之間，易存有一段未能保持低溫之</a:t>
            </a:r>
            <a:r>
              <a:rPr lang="zh-TW" altLang="en-US" sz="2000" dirty="0">
                <a:solidFill>
                  <a:srgbClr val="9AD0DC"/>
                </a:solidFill>
                <a:latin typeface="Microsoft YaHei" panose="020B0503020204020204" pitchFamily="34" charset="-122"/>
                <a:ea typeface="Microsoft YaHei" panose="020B0503020204020204" pitchFamily="34" charset="-122"/>
              </a:rPr>
              <a:t>空窗期</a:t>
            </a:r>
            <a:r>
              <a:rPr lang="zh-TW" altLang="en-US" sz="2000" dirty="0">
                <a:solidFill>
                  <a:schemeClr val="bg1"/>
                </a:solidFill>
                <a:latin typeface="Microsoft YaHei" panose="020B0503020204020204" pitchFamily="34" charset="-122"/>
                <a:ea typeface="Microsoft YaHei" panose="020B0503020204020204" pitchFamily="34" charset="-122"/>
              </a:rPr>
              <a:t>，因此產生</a:t>
            </a:r>
            <a:r>
              <a:rPr lang="zh-TW" altLang="en-US" sz="2000" dirty="0">
                <a:solidFill>
                  <a:srgbClr val="9AD0DC"/>
                </a:solidFill>
                <a:latin typeface="Microsoft YaHei" panose="020B0503020204020204" pitchFamily="34" charset="-122"/>
                <a:ea typeface="Microsoft YaHei" panose="020B0503020204020204" pitchFamily="34" charset="-122"/>
              </a:rPr>
              <a:t>溫度浮動</a:t>
            </a:r>
            <a:r>
              <a:rPr lang="zh-TW" altLang="en-US" sz="2000" dirty="0">
                <a:solidFill>
                  <a:schemeClr val="bg1"/>
                </a:solidFill>
                <a:latin typeface="Microsoft YaHei" panose="020B0503020204020204" pitchFamily="34" charset="-122"/>
                <a:ea typeface="Microsoft YaHei" panose="020B0503020204020204" pitchFamily="34" charset="-122"/>
              </a:rPr>
              <a:t>以致孳生細菌之疑慮。</a:t>
            </a:r>
          </a:p>
        </p:txBody>
      </p:sp>
    </p:spTree>
    <p:custDataLst>
      <p:tags r:id="rId1"/>
    </p:custDataLst>
    <p:extLst>
      <p:ext uri="{BB962C8B-B14F-4D97-AF65-F5344CB8AC3E}">
        <p14:creationId xmlns:p14="http://schemas.microsoft.com/office/powerpoint/2010/main" val="256596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4267200" y="-3"/>
            <a:ext cx="7924800"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2"/>
            <a:ext cx="1805141"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572F226B-A43E-4B92-888B-A0C6D97ADFC3}"/>
              </a:ext>
            </a:extLst>
          </p:cNvPr>
          <p:cNvSpPr/>
          <p:nvPr/>
        </p:nvSpPr>
        <p:spPr>
          <a:xfrm>
            <a:off x="457200" y="1797735"/>
            <a:ext cx="9069540" cy="461665"/>
          </a:xfrm>
          <a:prstGeom prst="rect">
            <a:avLst/>
          </a:prstGeom>
        </p:spPr>
        <p:txBody>
          <a:bodyPr wrap="square">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現市場中出現各種包裝上寫</a:t>
            </a:r>
            <a:r>
              <a:rPr lang="zh-TW" altLang="en-US" sz="2400"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強化牛乳</a:t>
            </a:r>
            <a:r>
              <a:rPr lang="zh-TW" altLang="en-US"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或</a:t>
            </a:r>
            <a:r>
              <a:rPr lang="zh-TW" altLang="en-US" sz="2400"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高鈣牛乳</a:t>
            </a:r>
            <a:r>
              <a:rPr lang="zh-TW" altLang="en-US"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等名稱</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22" name="文字方塊 21">
            <a:extLst>
              <a:ext uri="{FF2B5EF4-FFF2-40B4-BE49-F238E27FC236}">
                <a16:creationId xmlns:a16="http://schemas.microsoft.com/office/drawing/2014/main" id="{9A5D66EB-8FC5-4523-98D4-1C148188AEB2}"/>
              </a:ext>
            </a:extLst>
          </p:cNvPr>
          <p:cNvSpPr txBox="1"/>
          <p:nvPr/>
        </p:nvSpPr>
        <p:spPr>
          <a:xfrm>
            <a:off x="437681" y="1078716"/>
            <a:ext cx="4056377" cy="646331"/>
          </a:xfrm>
          <a:prstGeom prst="rect">
            <a:avLst/>
          </a:prstGeom>
          <a:noFill/>
        </p:spPr>
        <p:txBody>
          <a:bodyPr wrap="square" rtlCol="0">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國內問題分析</a:t>
            </a:r>
            <a:r>
              <a:rPr lang="en-US" altLang="zh-TW" sz="3600" b="1" dirty="0">
                <a:solidFill>
                  <a:srgbClr val="9AD0DC"/>
                </a:solidFill>
                <a:latin typeface="Microsoft YaHei" panose="020B0503020204020204" pitchFamily="34" charset="-122"/>
                <a:ea typeface="Microsoft YaHei" panose="020B0503020204020204" pitchFamily="34" charset="-122"/>
              </a:rPr>
              <a:t>(</a:t>
            </a:r>
            <a:r>
              <a:rPr lang="zh-TW" altLang="en-US" sz="3600" b="1" dirty="0">
                <a:solidFill>
                  <a:srgbClr val="9AD0DC"/>
                </a:solidFill>
                <a:latin typeface="Microsoft YaHei" panose="020B0503020204020204" pitchFamily="34" charset="-122"/>
                <a:ea typeface="Microsoft YaHei" panose="020B0503020204020204" pitchFamily="34" charset="-122"/>
              </a:rPr>
              <a:t>二</a:t>
            </a:r>
            <a:r>
              <a:rPr lang="en-US" altLang="zh-TW" sz="3600" b="1" dirty="0">
                <a:solidFill>
                  <a:srgbClr val="9AD0DC"/>
                </a:solidFill>
                <a:latin typeface="Microsoft YaHei" panose="020B0503020204020204" pitchFamily="34" charset="-122"/>
                <a:ea typeface="Microsoft YaHei" panose="020B0503020204020204" pitchFamily="34" charset="-122"/>
              </a:rPr>
              <a:t>)</a:t>
            </a:r>
            <a:endParaRPr lang="zh-TW" altLang="en-US" sz="3600" b="1" dirty="0">
              <a:solidFill>
                <a:srgbClr val="9AD0DC"/>
              </a:solidFill>
              <a:latin typeface="Microsoft YaHei" panose="020B0503020204020204" pitchFamily="34" charset="-122"/>
              <a:ea typeface="Microsoft YaHei" panose="020B0503020204020204" pitchFamily="34" charset="-122"/>
            </a:endParaRPr>
          </a:p>
        </p:txBody>
      </p:sp>
      <p:sp>
        <p:nvSpPr>
          <p:cNvPr id="26" name="文字方塊 25">
            <a:extLst>
              <a:ext uri="{FF2B5EF4-FFF2-40B4-BE49-F238E27FC236}">
                <a16:creationId xmlns:a16="http://schemas.microsoft.com/office/drawing/2014/main" id="{167EF5EF-B0CB-4FE6-B9F9-5D782A7D3E49}"/>
              </a:ext>
            </a:extLst>
          </p:cNvPr>
          <p:cNvSpPr txBox="1"/>
          <p:nvPr/>
        </p:nvSpPr>
        <p:spPr>
          <a:xfrm>
            <a:off x="457200" y="2711549"/>
            <a:ext cx="3017520" cy="646331"/>
          </a:xfrm>
          <a:prstGeom prst="rect">
            <a:avLst/>
          </a:prstGeom>
          <a:noFill/>
        </p:spPr>
        <p:txBody>
          <a:bodyPr wrap="square" rtlCol="0">
            <a:spAutoFit/>
          </a:bodyPr>
          <a:lstStyle/>
          <a:p>
            <a:r>
              <a:rPr lang="en-US" altLang="zh-TW" sz="3600" b="1" dirty="0">
                <a:solidFill>
                  <a:srgbClr val="9AD0DC"/>
                </a:solidFill>
                <a:latin typeface="Microsoft YaHei" panose="020B0503020204020204" pitchFamily="34" charset="-122"/>
                <a:ea typeface="Microsoft YaHei" panose="020B0503020204020204" pitchFamily="34" charset="-122"/>
              </a:rPr>
              <a:t>1</a:t>
            </a:r>
            <a:r>
              <a:rPr lang="zh-TW" altLang="en-US" sz="3600" b="1" dirty="0">
                <a:solidFill>
                  <a:srgbClr val="9AD0DC"/>
                </a:solidFill>
                <a:latin typeface="Microsoft YaHei" panose="020B0503020204020204" pitchFamily="34" charset="-122"/>
                <a:ea typeface="Microsoft YaHei" panose="020B0503020204020204" pitchFamily="34" charset="-122"/>
              </a:rPr>
              <a:t>、廠商</a:t>
            </a:r>
          </a:p>
        </p:txBody>
      </p:sp>
      <p:cxnSp>
        <p:nvCxnSpPr>
          <p:cNvPr id="34" name="直線接點 33">
            <a:extLst>
              <a:ext uri="{FF2B5EF4-FFF2-40B4-BE49-F238E27FC236}">
                <a16:creationId xmlns:a16="http://schemas.microsoft.com/office/drawing/2014/main" id="{C686A37C-6053-45B6-B945-6750BEC860F3}"/>
              </a:ext>
            </a:extLst>
          </p:cNvPr>
          <p:cNvCxnSpPr>
            <a:cxnSpLocks/>
          </p:cNvCxnSpPr>
          <p:nvPr/>
        </p:nvCxnSpPr>
        <p:spPr>
          <a:xfrm>
            <a:off x="568647" y="3450010"/>
            <a:ext cx="4775513" cy="0"/>
          </a:xfrm>
          <a:prstGeom prst="line">
            <a:avLst/>
          </a:prstGeom>
          <a:ln w="38100">
            <a:solidFill>
              <a:srgbClr val="8F8F8F"/>
            </a:solidFill>
            <a:prstDash val="sysDash"/>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349AE260-F755-4E2F-9422-2E5CA1BDD300}"/>
              </a:ext>
            </a:extLst>
          </p:cNvPr>
          <p:cNvSpPr/>
          <p:nvPr/>
        </p:nvSpPr>
        <p:spPr>
          <a:xfrm>
            <a:off x="489241" y="3711873"/>
            <a:ext cx="5027639" cy="1422954"/>
          </a:xfrm>
          <a:prstGeom prst="rect">
            <a:avLst/>
          </a:prstGeom>
        </p:spPr>
        <p:txBody>
          <a:bodyPr wrap="square">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實際上根據規定須標示為「</a:t>
            </a:r>
            <a:r>
              <a:rPr lang="zh-TW" altLang="en-US" sz="2000" dirty="0">
                <a:solidFill>
                  <a:srgbClr val="9AD0DC"/>
                </a:solidFill>
                <a:latin typeface="Microsoft YaHei" panose="020B0503020204020204" pitchFamily="34" charset="-122"/>
                <a:ea typeface="Microsoft YaHei" panose="020B0503020204020204" pitchFamily="34" charset="-122"/>
              </a:rPr>
              <a:t>乳飲品</a:t>
            </a:r>
            <a:r>
              <a:rPr lang="zh-TW" altLang="en-US" sz="2000" dirty="0">
                <a:solidFill>
                  <a:schemeClr val="bg1"/>
                </a:solidFill>
                <a:latin typeface="Microsoft YaHei" panose="020B0503020204020204" pitchFamily="34" charset="-122"/>
                <a:ea typeface="Microsoft YaHei" panose="020B0503020204020204" pitchFamily="34" charset="-122"/>
              </a:rPr>
              <a:t>」，而又因「乳飲品」的字樣</a:t>
            </a:r>
            <a:r>
              <a:rPr lang="zh-TW" altLang="en-US" sz="2000" dirty="0">
                <a:solidFill>
                  <a:srgbClr val="9AD0DC"/>
                </a:solidFill>
                <a:latin typeface="Microsoft YaHei" panose="020B0503020204020204" pitchFamily="34" charset="-122"/>
                <a:ea typeface="Microsoft YaHei" panose="020B0503020204020204" pitchFamily="34" charset="-122"/>
              </a:rPr>
              <a:t>過於不清</a:t>
            </a:r>
            <a:r>
              <a:rPr lang="zh-TW" altLang="en-US" sz="2000" dirty="0">
                <a:solidFill>
                  <a:schemeClr val="bg1"/>
                </a:solidFill>
                <a:latin typeface="Microsoft YaHei" panose="020B0503020204020204" pitchFamily="34" charset="-122"/>
                <a:ea typeface="Microsoft YaHei" panose="020B0503020204020204" pitchFamily="34" charset="-122"/>
              </a:rPr>
              <a:t>，因而常導致消費者被其誤導，而選購到不如預期之產品</a:t>
            </a:r>
          </a:p>
        </p:txBody>
      </p:sp>
      <p:sp>
        <p:nvSpPr>
          <p:cNvPr id="40" name="文字方塊 39">
            <a:extLst>
              <a:ext uri="{FF2B5EF4-FFF2-40B4-BE49-F238E27FC236}">
                <a16:creationId xmlns:a16="http://schemas.microsoft.com/office/drawing/2014/main" id="{5BC01F3C-4E6C-428A-96E6-C816D6A22D39}"/>
              </a:ext>
            </a:extLst>
          </p:cNvPr>
          <p:cNvSpPr txBox="1"/>
          <p:nvPr/>
        </p:nvSpPr>
        <p:spPr>
          <a:xfrm>
            <a:off x="5887720" y="2711549"/>
            <a:ext cx="3358766" cy="646331"/>
          </a:xfrm>
          <a:prstGeom prst="rect">
            <a:avLst/>
          </a:prstGeom>
          <a:noFill/>
        </p:spPr>
        <p:txBody>
          <a:bodyPr wrap="square" rtlCol="0">
            <a:spAutoFit/>
          </a:bodyPr>
          <a:lstStyle/>
          <a:p>
            <a:r>
              <a:rPr lang="en-US" altLang="zh-TW" sz="3600" b="1" dirty="0">
                <a:solidFill>
                  <a:srgbClr val="9AD0DC"/>
                </a:solidFill>
                <a:latin typeface="Microsoft YaHei" panose="020B0503020204020204" pitchFamily="34" charset="-122"/>
                <a:ea typeface="Microsoft YaHei" panose="020B0503020204020204" pitchFamily="34" charset="-122"/>
              </a:rPr>
              <a:t>2</a:t>
            </a:r>
            <a:r>
              <a:rPr lang="zh-TW" altLang="en-US" sz="3600" b="1" dirty="0">
                <a:solidFill>
                  <a:srgbClr val="9AD0DC"/>
                </a:solidFill>
                <a:latin typeface="Microsoft YaHei" panose="020B0503020204020204" pitchFamily="34" charset="-122"/>
                <a:ea typeface="Microsoft YaHei" panose="020B0503020204020204" pitchFamily="34" charset="-122"/>
              </a:rPr>
              <a:t>、消費者</a:t>
            </a:r>
          </a:p>
        </p:txBody>
      </p:sp>
      <p:cxnSp>
        <p:nvCxnSpPr>
          <p:cNvPr id="41" name="直線接點 40">
            <a:extLst>
              <a:ext uri="{FF2B5EF4-FFF2-40B4-BE49-F238E27FC236}">
                <a16:creationId xmlns:a16="http://schemas.microsoft.com/office/drawing/2014/main" id="{C42F6865-D313-4DC7-B489-2A48A112A72E}"/>
              </a:ext>
            </a:extLst>
          </p:cNvPr>
          <p:cNvCxnSpPr>
            <a:cxnSpLocks/>
          </p:cNvCxnSpPr>
          <p:nvPr/>
        </p:nvCxnSpPr>
        <p:spPr>
          <a:xfrm>
            <a:off x="5999167" y="3450010"/>
            <a:ext cx="5287294" cy="0"/>
          </a:xfrm>
          <a:prstGeom prst="line">
            <a:avLst/>
          </a:prstGeom>
          <a:ln w="38100">
            <a:solidFill>
              <a:srgbClr val="8F8F8F"/>
            </a:solidFill>
            <a:prstDash val="sysDash"/>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id="{4B12EB09-0ACE-4A61-BF95-DAB03250CB08}"/>
              </a:ext>
            </a:extLst>
          </p:cNvPr>
          <p:cNvSpPr/>
          <p:nvPr/>
        </p:nvSpPr>
        <p:spPr>
          <a:xfrm>
            <a:off x="5919761" y="3711873"/>
            <a:ext cx="5500079" cy="1422954"/>
          </a:xfrm>
          <a:prstGeom prst="rect">
            <a:avLst/>
          </a:prstGeom>
        </p:spPr>
        <p:txBody>
          <a:bodyPr wrap="square">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消費者</a:t>
            </a:r>
            <a:r>
              <a:rPr lang="zh-TW" altLang="en-US" sz="2000" dirty="0">
                <a:solidFill>
                  <a:srgbClr val="9AD0DC"/>
                </a:solidFill>
                <a:latin typeface="Microsoft YaHei" panose="020B0503020204020204" pitchFamily="34" charset="-122"/>
                <a:ea typeface="Microsoft YaHei" panose="020B0503020204020204" pitchFamily="34" charset="-122"/>
              </a:rPr>
              <a:t>識別能力尚且不足</a:t>
            </a:r>
            <a:r>
              <a:rPr lang="zh-TW" altLang="en-US" sz="2000" dirty="0">
                <a:solidFill>
                  <a:schemeClr val="bg1"/>
                </a:solidFill>
                <a:latin typeface="Microsoft YaHei" panose="020B0503020204020204" pitchFamily="34" charset="-122"/>
                <a:ea typeface="Microsoft YaHei" panose="020B0503020204020204" pitchFamily="34" charset="-122"/>
              </a:rPr>
              <a:t>，市面上亦</a:t>
            </a:r>
            <a:r>
              <a:rPr lang="zh-TW" altLang="en-US" sz="2000" dirty="0">
                <a:solidFill>
                  <a:srgbClr val="9AD0DC"/>
                </a:solidFill>
                <a:latin typeface="Microsoft YaHei" panose="020B0503020204020204" pitchFamily="34" charset="-122"/>
                <a:ea typeface="Microsoft YaHei" panose="020B0503020204020204" pitchFamily="34" charset="-122"/>
              </a:rPr>
              <a:t>缺乏一致性淺顯易懂的成分標示</a:t>
            </a:r>
            <a:r>
              <a:rPr lang="zh-TW" altLang="en-US" sz="2000" dirty="0">
                <a:solidFill>
                  <a:schemeClr val="bg1"/>
                </a:solidFill>
                <a:latin typeface="Microsoft YaHei" panose="020B0503020204020204" pitchFamily="34" charset="-122"/>
                <a:ea typeface="Microsoft YaHei" panose="020B0503020204020204" pitchFamily="34" charset="-122"/>
              </a:rPr>
              <a:t>，使得液態乳製品之包裝常令消費者誤購產品。。</a:t>
            </a:r>
          </a:p>
        </p:txBody>
      </p:sp>
    </p:spTree>
    <p:custDataLst>
      <p:tags r:id="rId1"/>
    </p:custDataLst>
    <p:extLst>
      <p:ext uri="{BB962C8B-B14F-4D97-AF65-F5344CB8AC3E}">
        <p14:creationId xmlns:p14="http://schemas.microsoft.com/office/powerpoint/2010/main" val="393282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線接點 29">
            <a:extLst>
              <a:ext uri="{FF2B5EF4-FFF2-40B4-BE49-F238E27FC236}">
                <a16:creationId xmlns:a16="http://schemas.microsoft.com/office/drawing/2014/main" id="{6F39E81E-7E34-4106-8433-37FBC35E8E38}"/>
              </a:ext>
            </a:extLst>
          </p:cNvPr>
          <p:cNvCxnSpPr>
            <a:cxnSpLocks/>
            <a:endCxn id="22" idx="1"/>
          </p:cNvCxnSpPr>
          <p:nvPr/>
        </p:nvCxnSpPr>
        <p:spPr>
          <a:xfrm>
            <a:off x="3047999" y="1390015"/>
            <a:ext cx="1519427" cy="0"/>
          </a:xfrm>
          <a:prstGeom prst="line">
            <a:avLst/>
          </a:prstGeom>
          <a:ln w="28575">
            <a:solidFill>
              <a:srgbClr val="8F8F8F"/>
            </a:solidFill>
          </a:ln>
        </p:spPr>
        <p:style>
          <a:lnRef idx="1">
            <a:schemeClr val="accent1"/>
          </a:lnRef>
          <a:fillRef idx="0">
            <a:schemeClr val="accent1"/>
          </a:fillRef>
          <a:effectRef idx="0">
            <a:schemeClr val="accent1"/>
          </a:effectRef>
          <a:fontRef idx="minor">
            <a:schemeClr val="tx1"/>
          </a:fontRef>
        </p:style>
      </p:cxn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4267200" y="-3"/>
            <a:ext cx="7924800"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2"/>
            <a:ext cx="1805141" cy="61690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文字方塊 21">
            <a:extLst>
              <a:ext uri="{FF2B5EF4-FFF2-40B4-BE49-F238E27FC236}">
                <a16:creationId xmlns:a16="http://schemas.microsoft.com/office/drawing/2014/main" id="{9A5D66EB-8FC5-4523-98D4-1C148188AEB2}"/>
              </a:ext>
            </a:extLst>
          </p:cNvPr>
          <p:cNvSpPr txBox="1"/>
          <p:nvPr/>
        </p:nvSpPr>
        <p:spPr>
          <a:xfrm>
            <a:off x="4567426" y="1066849"/>
            <a:ext cx="3057148" cy="646331"/>
          </a:xfrm>
          <a:prstGeom prst="rect">
            <a:avLst/>
          </a:prstGeom>
          <a:noFill/>
        </p:spPr>
        <p:txBody>
          <a:bodyPr wrap="square" rtlCol="0">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國外問題分析</a:t>
            </a:r>
          </a:p>
        </p:txBody>
      </p:sp>
      <p:sp>
        <p:nvSpPr>
          <p:cNvPr id="28" name="矩形 27">
            <a:extLst>
              <a:ext uri="{FF2B5EF4-FFF2-40B4-BE49-F238E27FC236}">
                <a16:creationId xmlns:a16="http://schemas.microsoft.com/office/drawing/2014/main" id="{56451288-36A9-46A5-A480-418DDDBF2E70}"/>
              </a:ext>
            </a:extLst>
          </p:cNvPr>
          <p:cNvSpPr/>
          <p:nvPr/>
        </p:nvSpPr>
        <p:spPr>
          <a:xfrm>
            <a:off x="1212378" y="2986642"/>
            <a:ext cx="3928582" cy="2946797"/>
          </a:xfrm>
          <a:prstGeom prst="rect">
            <a:avLst/>
          </a:prstGeom>
          <a:noFill/>
          <a:ln w="28575">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FEF11691-96E5-44BE-BB03-25B838EF9C70}"/>
              </a:ext>
            </a:extLst>
          </p:cNvPr>
          <p:cNvSpPr/>
          <p:nvPr/>
        </p:nvSpPr>
        <p:spPr>
          <a:xfrm>
            <a:off x="1667252" y="2702163"/>
            <a:ext cx="2804160" cy="56896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a:extLst>
              <a:ext uri="{FF2B5EF4-FFF2-40B4-BE49-F238E27FC236}">
                <a16:creationId xmlns:a16="http://schemas.microsoft.com/office/drawing/2014/main" id="{CF081968-37A8-4B4A-81F0-E32E1018B763}"/>
              </a:ext>
            </a:extLst>
          </p:cNvPr>
          <p:cNvSpPr txBox="1"/>
          <p:nvPr/>
        </p:nvSpPr>
        <p:spPr>
          <a:xfrm>
            <a:off x="2407920" y="2755809"/>
            <a:ext cx="2600960" cy="461665"/>
          </a:xfrm>
          <a:prstGeom prst="rect">
            <a:avLst/>
          </a:prstGeom>
          <a:noFill/>
        </p:spPr>
        <p:txBody>
          <a:bodyPr wrap="square" rtlCol="0">
            <a:spAutoFit/>
          </a:bodyPr>
          <a:lstStyle/>
          <a:p>
            <a:r>
              <a:rPr lang="zh-TW" altLang="en-US" sz="2400" b="1" dirty="0">
                <a:solidFill>
                  <a:schemeClr val="bg1"/>
                </a:solidFill>
                <a:latin typeface="Microsoft YaHei" panose="020B0503020204020204" pitchFamily="34" charset="-122"/>
                <a:ea typeface="Microsoft YaHei" panose="020B0503020204020204" pitchFamily="34" charset="-122"/>
              </a:rPr>
              <a:t>衛生安全</a:t>
            </a:r>
          </a:p>
        </p:txBody>
      </p:sp>
      <p:sp>
        <p:nvSpPr>
          <p:cNvPr id="21" name="矩形 20">
            <a:extLst>
              <a:ext uri="{FF2B5EF4-FFF2-40B4-BE49-F238E27FC236}">
                <a16:creationId xmlns:a16="http://schemas.microsoft.com/office/drawing/2014/main" id="{72B8FEA4-2525-4990-989A-D256ACF44F0B}"/>
              </a:ext>
            </a:extLst>
          </p:cNvPr>
          <p:cNvSpPr/>
          <p:nvPr/>
        </p:nvSpPr>
        <p:spPr>
          <a:xfrm>
            <a:off x="1805141" y="3586878"/>
            <a:ext cx="3044927" cy="830997"/>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澳洲</a:t>
            </a:r>
            <a:r>
              <a:rPr lang="en-US"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Woolworths </a:t>
            </a:r>
            <a:r>
              <a:rPr lang="zh-TW" altLang="en-US"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超市鮮奶有化工味道</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32" name="矩形 31">
            <a:extLst>
              <a:ext uri="{FF2B5EF4-FFF2-40B4-BE49-F238E27FC236}">
                <a16:creationId xmlns:a16="http://schemas.microsoft.com/office/drawing/2014/main" id="{9F1F3E31-5A4F-4327-BB6E-9F8359D6093B}"/>
              </a:ext>
            </a:extLst>
          </p:cNvPr>
          <p:cNvSpPr/>
          <p:nvPr/>
        </p:nvSpPr>
        <p:spPr>
          <a:xfrm>
            <a:off x="1805141" y="4575492"/>
            <a:ext cx="3044927" cy="1200329"/>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日本</a:t>
            </a:r>
            <a:r>
              <a:rPr lang="zh-TW" altLang="en-US"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消費者飲用雪印低脂牛奶後出現食物中毒症狀</a:t>
            </a:r>
          </a:p>
        </p:txBody>
      </p:sp>
      <p:sp>
        <p:nvSpPr>
          <p:cNvPr id="23" name="文字方塊 22">
            <a:extLst>
              <a:ext uri="{FF2B5EF4-FFF2-40B4-BE49-F238E27FC236}">
                <a16:creationId xmlns:a16="http://schemas.microsoft.com/office/drawing/2014/main" id="{C01543F8-B6C3-462A-A9DF-A91E2BCDF603}"/>
              </a:ext>
            </a:extLst>
          </p:cNvPr>
          <p:cNvSpPr txBox="1"/>
          <p:nvPr/>
        </p:nvSpPr>
        <p:spPr>
          <a:xfrm>
            <a:off x="1465320" y="3640527"/>
            <a:ext cx="2641600" cy="369332"/>
          </a:xfrm>
          <a:prstGeom prst="rect">
            <a:avLst/>
          </a:prstGeom>
          <a:noFill/>
        </p:spPr>
        <p:txBody>
          <a:bodyPr wrap="square" rtlCol="0">
            <a:spAutoFit/>
          </a:bodyPr>
          <a:lstStyle/>
          <a:p>
            <a:r>
              <a:rPr lang="zh-TW" altLang="en-US" dirty="0">
                <a:solidFill>
                  <a:schemeClr val="bg1"/>
                </a:solidFill>
              </a:rPr>
              <a:t>─</a:t>
            </a:r>
          </a:p>
        </p:txBody>
      </p:sp>
      <p:sp>
        <p:nvSpPr>
          <p:cNvPr id="36" name="文字方塊 35">
            <a:extLst>
              <a:ext uri="{FF2B5EF4-FFF2-40B4-BE49-F238E27FC236}">
                <a16:creationId xmlns:a16="http://schemas.microsoft.com/office/drawing/2014/main" id="{42EBC206-33B7-4611-A115-D59181C5390C}"/>
              </a:ext>
            </a:extLst>
          </p:cNvPr>
          <p:cNvSpPr txBox="1"/>
          <p:nvPr/>
        </p:nvSpPr>
        <p:spPr>
          <a:xfrm>
            <a:off x="1465320" y="4648310"/>
            <a:ext cx="2641600" cy="369332"/>
          </a:xfrm>
          <a:prstGeom prst="rect">
            <a:avLst/>
          </a:prstGeom>
          <a:noFill/>
        </p:spPr>
        <p:txBody>
          <a:bodyPr wrap="square" rtlCol="0">
            <a:spAutoFit/>
          </a:bodyPr>
          <a:lstStyle/>
          <a:p>
            <a:r>
              <a:rPr lang="zh-TW" altLang="en-US" dirty="0">
                <a:solidFill>
                  <a:schemeClr val="bg1"/>
                </a:solidFill>
              </a:rPr>
              <a:t>─</a:t>
            </a:r>
          </a:p>
        </p:txBody>
      </p:sp>
      <p:sp>
        <p:nvSpPr>
          <p:cNvPr id="37" name="矩形 36">
            <a:extLst>
              <a:ext uri="{FF2B5EF4-FFF2-40B4-BE49-F238E27FC236}">
                <a16:creationId xmlns:a16="http://schemas.microsoft.com/office/drawing/2014/main" id="{AF01382D-53F6-4F40-842A-FFC682CE8F2D}"/>
              </a:ext>
            </a:extLst>
          </p:cNvPr>
          <p:cNvSpPr/>
          <p:nvPr/>
        </p:nvSpPr>
        <p:spPr>
          <a:xfrm>
            <a:off x="6798098" y="2986642"/>
            <a:ext cx="3928582" cy="2946797"/>
          </a:xfrm>
          <a:prstGeom prst="rect">
            <a:avLst/>
          </a:prstGeom>
          <a:noFill/>
          <a:ln w="28575">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490CA46E-B245-40DF-85BA-1A038DACA4E5}"/>
              </a:ext>
            </a:extLst>
          </p:cNvPr>
          <p:cNvSpPr/>
          <p:nvPr/>
        </p:nvSpPr>
        <p:spPr>
          <a:xfrm>
            <a:off x="7427764" y="2755809"/>
            <a:ext cx="2804160" cy="56896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a:extLst>
              <a:ext uri="{FF2B5EF4-FFF2-40B4-BE49-F238E27FC236}">
                <a16:creationId xmlns:a16="http://schemas.microsoft.com/office/drawing/2014/main" id="{E1145464-9639-4ED9-9568-DB80067CD5AA}"/>
              </a:ext>
            </a:extLst>
          </p:cNvPr>
          <p:cNvSpPr txBox="1"/>
          <p:nvPr/>
        </p:nvSpPr>
        <p:spPr>
          <a:xfrm>
            <a:off x="8168432" y="2809455"/>
            <a:ext cx="2600960" cy="461665"/>
          </a:xfrm>
          <a:prstGeom prst="rect">
            <a:avLst/>
          </a:prstGeom>
          <a:noFill/>
        </p:spPr>
        <p:txBody>
          <a:bodyPr wrap="square" rtlCol="0">
            <a:spAutoFit/>
          </a:bodyPr>
          <a:lstStyle/>
          <a:p>
            <a:r>
              <a:rPr lang="zh-TW" altLang="en-US" sz="2400" b="1" dirty="0">
                <a:solidFill>
                  <a:schemeClr val="bg1"/>
                </a:solidFill>
                <a:latin typeface="Microsoft YaHei" panose="020B0503020204020204" pitchFamily="34" charset="-122"/>
                <a:ea typeface="Microsoft YaHei" panose="020B0503020204020204" pitchFamily="34" charset="-122"/>
              </a:rPr>
              <a:t>產品標示</a:t>
            </a:r>
          </a:p>
        </p:txBody>
      </p:sp>
      <p:sp>
        <p:nvSpPr>
          <p:cNvPr id="24" name="矩形 23">
            <a:extLst>
              <a:ext uri="{FF2B5EF4-FFF2-40B4-BE49-F238E27FC236}">
                <a16:creationId xmlns:a16="http://schemas.microsoft.com/office/drawing/2014/main" id="{9D5655E9-51B9-41CA-B662-9E02CAFD3253}"/>
              </a:ext>
            </a:extLst>
          </p:cNvPr>
          <p:cNvSpPr/>
          <p:nvPr/>
        </p:nvSpPr>
        <p:spPr>
          <a:xfrm>
            <a:off x="7183522" y="3480754"/>
            <a:ext cx="3292643" cy="2243050"/>
          </a:xfrm>
          <a:prstGeom prst="rect">
            <a:avLst/>
          </a:prstGeom>
        </p:spPr>
        <p:txBody>
          <a:bodyPr wrap="square">
            <a:spAutoFit/>
          </a:bodyPr>
          <a:lstStyle/>
          <a:p>
            <a:pPr>
              <a:lnSpc>
                <a:spcPct val="150000"/>
              </a:lnSpc>
            </a:pPr>
            <a:r>
              <a:rPr lang="zh-TW"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美國</a:t>
            </a:r>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民眾向美國食品藥品監督管理局</a:t>
            </a:r>
            <a:r>
              <a:rPr lang="en-US"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(FDA)</a:t>
            </a:r>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要求須將動物奶及植物奶之標示嚴格區分</a:t>
            </a:r>
            <a:endParaRPr lang="en-US"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cxnSp>
        <p:nvCxnSpPr>
          <p:cNvPr id="33" name="直線接點 32">
            <a:extLst>
              <a:ext uri="{FF2B5EF4-FFF2-40B4-BE49-F238E27FC236}">
                <a16:creationId xmlns:a16="http://schemas.microsoft.com/office/drawing/2014/main" id="{8D5794FC-3A25-4DEB-B868-746DC26820DB}"/>
              </a:ext>
            </a:extLst>
          </p:cNvPr>
          <p:cNvCxnSpPr/>
          <p:nvPr/>
        </p:nvCxnSpPr>
        <p:spPr>
          <a:xfrm>
            <a:off x="3048000" y="1381760"/>
            <a:ext cx="0" cy="1148080"/>
          </a:xfrm>
          <a:prstGeom prst="line">
            <a:avLst/>
          </a:prstGeom>
          <a:ln w="28575">
            <a:solidFill>
              <a:srgbClr val="8F8F8F"/>
            </a:solidFill>
          </a:ln>
        </p:spPr>
        <p:style>
          <a:lnRef idx="1">
            <a:schemeClr val="accent1"/>
          </a:lnRef>
          <a:fillRef idx="0">
            <a:schemeClr val="accent1"/>
          </a:fillRef>
          <a:effectRef idx="0">
            <a:schemeClr val="accent1"/>
          </a:effectRef>
          <a:fontRef idx="minor">
            <a:schemeClr val="tx1"/>
          </a:fontRef>
        </p:style>
      </p:cxnSp>
      <p:cxnSp>
        <p:nvCxnSpPr>
          <p:cNvPr id="44" name="直線接點 43">
            <a:extLst>
              <a:ext uri="{FF2B5EF4-FFF2-40B4-BE49-F238E27FC236}">
                <a16:creationId xmlns:a16="http://schemas.microsoft.com/office/drawing/2014/main" id="{8A0159ED-A1AB-421D-AE4B-90EFFC2E94DA}"/>
              </a:ext>
            </a:extLst>
          </p:cNvPr>
          <p:cNvCxnSpPr>
            <a:cxnSpLocks/>
            <a:endCxn id="22" idx="3"/>
          </p:cNvCxnSpPr>
          <p:nvPr/>
        </p:nvCxnSpPr>
        <p:spPr>
          <a:xfrm flipH="1">
            <a:off x="7624574" y="1369267"/>
            <a:ext cx="1476063" cy="20748"/>
          </a:xfrm>
          <a:prstGeom prst="line">
            <a:avLst/>
          </a:prstGeom>
          <a:ln w="28575">
            <a:solidFill>
              <a:srgbClr val="8F8F8F"/>
            </a:solidFill>
          </a:ln>
        </p:spPr>
        <p:style>
          <a:lnRef idx="1">
            <a:schemeClr val="accent1"/>
          </a:lnRef>
          <a:fillRef idx="0">
            <a:schemeClr val="accent1"/>
          </a:fillRef>
          <a:effectRef idx="0">
            <a:schemeClr val="accent1"/>
          </a:effectRef>
          <a:fontRef idx="minor">
            <a:schemeClr val="tx1"/>
          </a:fontRef>
        </p:style>
      </p:cxnSp>
      <p:cxnSp>
        <p:nvCxnSpPr>
          <p:cNvPr id="45" name="直線接點 44">
            <a:extLst>
              <a:ext uri="{FF2B5EF4-FFF2-40B4-BE49-F238E27FC236}">
                <a16:creationId xmlns:a16="http://schemas.microsoft.com/office/drawing/2014/main" id="{4CF8EF84-BFF7-4835-A9D8-3BD3531D54C9}"/>
              </a:ext>
            </a:extLst>
          </p:cNvPr>
          <p:cNvCxnSpPr>
            <a:cxnSpLocks/>
          </p:cNvCxnSpPr>
          <p:nvPr/>
        </p:nvCxnSpPr>
        <p:spPr>
          <a:xfrm>
            <a:off x="9100637" y="1381760"/>
            <a:ext cx="0" cy="1225599"/>
          </a:xfrm>
          <a:prstGeom prst="line">
            <a:avLst/>
          </a:prstGeom>
          <a:ln w="28575">
            <a:solidFill>
              <a:srgbClr val="8F8F8F"/>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765317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620DD67-126E-4394-B4B6-7FFE0FEAD2AF}"/>
              </a:ext>
            </a:extLst>
          </p:cNvPr>
          <p:cNvSpPr/>
          <p:nvPr/>
        </p:nvSpPr>
        <p:spPr>
          <a:xfrm>
            <a:off x="2463801" y="2690336"/>
            <a:ext cx="7264399" cy="1477328"/>
          </a:xfrm>
          <a:prstGeom prst="rect">
            <a:avLst/>
          </a:prstGeom>
        </p:spPr>
        <p:txBody>
          <a:bodyPr wrap="square">
            <a:spAutoFit/>
          </a:bodyPr>
          <a:lstStyle/>
          <a:p>
            <a:pPr algn="ctr">
              <a:lnSpc>
                <a:spcPct val="150000"/>
              </a:lnSpc>
            </a:pPr>
            <a:r>
              <a:rPr lang="zh-TW" altLang="zh-TW" sz="36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此問題極具</a:t>
            </a:r>
            <a:endParaRPr lang="en-US" altLang="zh-TW" sz="36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zh-TW" sz="36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嚴重性、普遍性及公眾性</a:t>
            </a:r>
            <a:endParaRPr lang="zh-TW" altLang="en-US" sz="3600" b="1" dirty="0">
              <a:solidFill>
                <a:srgbClr val="9AD0DC"/>
              </a:solidFill>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2327511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BA053CE4-84F4-44E2-8AB4-7C01A66AB417}"/>
              </a:ext>
            </a:extLst>
          </p:cNvPr>
          <p:cNvSpPr/>
          <p:nvPr/>
        </p:nvSpPr>
        <p:spPr>
          <a:xfrm>
            <a:off x="414278" y="2311578"/>
            <a:ext cx="2357798" cy="830997"/>
          </a:xfrm>
          <a:prstGeom prst="rect">
            <a:avLst/>
          </a:prstGeom>
        </p:spPr>
        <p:txBody>
          <a:bodyPr wrap="square">
            <a:spAutoFit/>
          </a:bodyPr>
          <a:lstStyle/>
          <a:p>
            <a:r>
              <a:rPr lang="zh-TW"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本國農委會建構農產品冷鏈計畫</a:t>
            </a:r>
            <a:endParaRPr lang="zh-TW" altLang="en-US" sz="2400" dirty="0">
              <a:solidFill>
                <a:srgbClr val="9AD0DC"/>
              </a:solidFill>
              <a:latin typeface="Microsoft YaHei" panose="020B0503020204020204" pitchFamily="34" charset="-122"/>
              <a:ea typeface="Microsoft YaHei" panose="020B0503020204020204" pitchFamily="34" charset="-122"/>
            </a:endParaRPr>
          </a:p>
        </p:txBody>
      </p:sp>
      <p:sp>
        <p:nvSpPr>
          <p:cNvPr id="26" name="矩形 25">
            <a:extLst>
              <a:ext uri="{FF2B5EF4-FFF2-40B4-BE49-F238E27FC236}">
                <a16:creationId xmlns:a16="http://schemas.microsoft.com/office/drawing/2014/main" id="{4773EE1F-D783-44D3-AFC5-245F344D17AB}"/>
              </a:ext>
            </a:extLst>
          </p:cNvPr>
          <p:cNvSpPr/>
          <p:nvPr/>
        </p:nvSpPr>
        <p:spPr>
          <a:xfrm>
            <a:off x="414278" y="3994139"/>
            <a:ext cx="2357798" cy="461665"/>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慕渴鮮奶品牌</a:t>
            </a:r>
            <a:endParaRPr lang="zh-TW" altLang="en-US" sz="2400" dirty="0">
              <a:solidFill>
                <a:srgbClr val="9AD0DC"/>
              </a:solidFill>
              <a:latin typeface="Microsoft YaHei" panose="020B0503020204020204" pitchFamily="34" charset="-122"/>
              <a:ea typeface="Microsoft YaHei" panose="020B0503020204020204" pitchFamily="34" charset="-122"/>
            </a:endParaRPr>
          </a:p>
        </p:txBody>
      </p:sp>
      <p:sp>
        <p:nvSpPr>
          <p:cNvPr id="27" name="矩形 26">
            <a:extLst>
              <a:ext uri="{FF2B5EF4-FFF2-40B4-BE49-F238E27FC236}">
                <a16:creationId xmlns:a16="http://schemas.microsoft.com/office/drawing/2014/main" id="{31B26D93-22AC-4BB0-B831-28C43F69278D}"/>
              </a:ext>
            </a:extLst>
          </p:cNvPr>
          <p:cNvSpPr/>
          <p:nvPr/>
        </p:nvSpPr>
        <p:spPr>
          <a:xfrm>
            <a:off x="414278" y="5324224"/>
            <a:ext cx="2357798" cy="830997"/>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美國</a:t>
            </a:r>
            <a:r>
              <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FDA</a:t>
            </a: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乳品業製造指南</a:t>
            </a:r>
          </a:p>
        </p:txBody>
      </p:sp>
      <p:sp>
        <p:nvSpPr>
          <p:cNvPr id="2" name="矩形 1">
            <a:extLst>
              <a:ext uri="{FF2B5EF4-FFF2-40B4-BE49-F238E27FC236}">
                <a16:creationId xmlns:a16="http://schemas.microsoft.com/office/drawing/2014/main" id="{BBE6805B-96D1-4D0E-ABA4-AD5E74CD0ADD}"/>
              </a:ext>
            </a:extLst>
          </p:cNvPr>
          <p:cNvSpPr/>
          <p:nvPr/>
        </p:nvSpPr>
        <p:spPr>
          <a:xfrm>
            <a:off x="4316137" y="1405681"/>
            <a:ext cx="1415772" cy="461665"/>
          </a:xfrm>
          <a:prstGeom prst="rect">
            <a:avLst/>
          </a:prstGeom>
        </p:spPr>
        <p:txBody>
          <a:bodyPr wrap="none">
            <a:spAutoFit/>
          </a:bodyPr>
          <a:lstStyle/>
          <a:p>
            <a:r>
              <a:rPr lang="zh-TW" altLang="zh-TW" sz="2400" dirty="0">
                <a:solidFill>
                  <a:schemeClr val="bg1">
                    <a:lumMod val="95000"/>
                  </a:schemeClr>
                </a:solidFill>
                <a:latin typeface="Microsoft YaHei" panose="020B0503020204020204" pitchFamily="34" charset="-122"/>
                <a:ea typeface="Microsoft YaHei" panose="020B0503020204020204" pitchFamily="34" charset="-122"/>
                <a:cs typeface="Times New Roman" panose="02020603050405020304" pitchFamily="18" charset="0"/>
              </a:rPr>
              <a:t>計畫內容</a:t>
            </a:r>
            <a:endParaRPr lang="zh-TW" alt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28" name="直線接點 27">
            <a:extLst>
              <a:ext uri="{FF2B5EF4-FFF2-40B4-BE49-F238E27FC236}">
                <a16:creationId xmlns:a16="http://schemas.microsoft.com/office/drawing/2014/main" id="{2946DDC0-72A9-44E1-AD96-B944770AB2D0}"/>
              </a:ext>
            </a:extLst>
          </p:cNvPr>
          <p:cNvCxnSpPr>
            <a:cxnSpLocks/>
          </p:cNvCxnSpPr>
          <p:nvPr/>
        </p:nvCxnSpPr>
        <p:spPr>
          <a:xfrm>
            <a:off x="557673" y="2039589"/>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線接點 28">
            <a:extLst>
              <a:ext uri="{FF2B5EF4-FFF2-40B4-BE49-F238E27FC236}">
                <a16:creationId xmlns:a16="http://schemas.microsoft.com/office/drawing/2014/main" id="{22AA682B-7253-499B-8CF2-533D64465FCC}"/>
              </a:ext>
            </a:extLst>
          </p:cNvPr>
          <p:cNvCxnSpPr>
            <a:cxnSpLocks/>
          </p:cNvCxnSpPr>
          <p:nvPr/>
        </p:nvCxnSpPr>
        <p:spPr>
          <a:xfrm>
            <a:off x="528797" y="3541131"/>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線接點 29">
            <a:extLst>
              <a:ext uri="{FF2B5EF4-FFF2-40B4-BE49-F238E27FC236}">
                <a16:creationId xmlns:a16="http://schemas.microsoft.com/office/drawing/2014/main" id="{EA775331-8DB0-45E5-A1D8-FAC6F6398F0B}"/>
              </a:ext>
            </a:extLst>
          </p:cNvPr>
          <p:cNvCxnSpPr>
            <a:cxnSpLocks/>
          </p:cNvCxnSpPr>
          <p:nvPr/>
        </p:nvCxnSpPr>
        <p:spPr>
          <a:xfrm>
            <a:off x="490295" y="5010494"/>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D9E1F82-C642-4037-AC2A-7EAB9E4EA4BE}"/>
              </a:ext>
            </a:extLst>
          </p:cNvPr>
          <p:cNvSpPr/>
          <p:nvPr/>
        </p:nvSpPr>
        <p:spPr>
          <a:xfrm>
            <a:off x="2897205" y="2158994"/>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a:extLst>
              <a:ext uri="{FF2B5EF4-FFF2-40B4-BE49-F238E27FC236}">
                <a16:creationId xmlns:a16="http://schemas.microsoft.com/office/drawing/2014/main" id="{13CDFC2C-AC41-4D52-8200-E953A27450E3}"/>
              </a:ext>
            </a:extLst>
          </p:cNvPr>
          <p:cNvSpPr/>
          <p:nvPr/>
        </p:nvSpPr>
        <p:spPr>
          <a:xfrm>
            <a:off x="2897205" y="3717124"/>
            <a:ext cx="96252" cy="11625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a:extLst>
              <a:ext uri="{FF2B5EF4-FFF2-40B4-BE49-F238E27FC236}">
                <a16:creationId xmlns:a16="http://schemas.microsoft.com/office/drawing/2014/main" id="{A9ECAC40-6876-422E-9AC3-FD16083A87CA}"/>
              </a:ext>
            </a:extLst>
          </p:cNvPr>
          <p:cNvSpPr/>
          <p:nvPr/>
        </p:nvSpPr>
        <p:spPr>
          <a:xfrm>
            <a:off x="2897205" y="5158473"/>
            <a:ext cx="96252" cy="11625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89A6D306-7907-4E60-9367-02C155708207}"/>
              </a:ext>
            </a:extLst>
          </p:cNvPr>
          <p:cNvSpPr/>
          <p:nvPr/>
        </p:nvSpPr>
        <p:spPr>
          <a:xfrm>
            <a:off x="3118587" y="2145408"/>
            <a:ext cx="4090736"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健全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農畜產品冷鏈系統</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產地肉品市場</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冷鏈示範及升級設施</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，增加凍存量能，提高產銷調節彈性，並增加冷鏈販售量</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3" name="矩形 32">
            <a:extLst>
              <a:ext uri="{FF2B5EF4-FFF2-40B4-BE49-F238E27FC236}">
                <a16:creationId xmlns:a16="http://schemas.microsoft.com/office/drawing/2014/main" id="{CC3307CF-62FC-4B02-8B3A-14B5BCA4776B}"/>
              </a:ext>
            </a:extLst>
          </p:cNvPr>
          <p:cNvSpPr/>
          <p:nvPr/>
        </p:nvSpPr>
        <p:spPr>
          <a:xfrm>
            <a:off x="3118586" y="3614770"/>
            <a:ext cx="4090737"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採用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蓄冷背袋與蓄冷片</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維持物流過程品質穩定，並</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運用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智慧物流監控服務</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創造差異化服務。</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4" name="矩形 33">
            <a:extLst>
              <a:ext uri="{FF2B5EF4-FFF2-40B4-BE49-F238E27FC236}">
                <a16:creationId xmlns:a16="http://schemas.microsoft.com/office/drawing/2014/main" id="{84775B04-2F0F-4CD7-BBEA-DE7FEAF4B9E0}"/>
              </a:ext>
            </a:extLst>
          </p:cNvPr>
          <p:cNvSpPr/>
          <p:nvPr/>
        </p:nvSpPr>
        <p:spPr>
          <a:xfrm>
            <a:off x="3118585" y="5116314"/>
            <a:ext cx="4090737"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對於乳品的供應鏈的</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產品跟過程管控</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，以及給予廠商</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製造指南</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。將風險最小化並且可預測，不合標準之乳品將被扣押。</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6" name="矩形 35">
            <a:extLst>
              <a:ext uri="{FF2B5EF4-FFF2-40B4-BE49-F238E27FC236}">
                <a16:creationId xmlns:a16="http://schemas.microsoft.com/office/drawing/2014/main" id="{0213E5AC-A268-4C2C-B544-5D3DFD395BFA}"/>
              </a:ext>
            </a:extLst>
          </p:cNvPr>
          <p:cNvSpPr/>
          <p:nvPr/>
        </p:nvSpPr>
        <p:spPr>
          <a:xfrm>
            <a:off x="7334453" y="2184044"/>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a:extLst>
              <a:ext uri="{FF2B5EF4-FFF2-40B4-BE49-F238E27FC236}">
                <a16:creationId xmlns:a16="http://schemas.microsoft.com/office/drawing/2014/main" id="{BB5ADA8E-F3BE-447E-A8BD-6390DEA85754}"/>
              </a:ext>
            </a:extLst>
          </p:cNvPr>
          <p:cNvSpPr/>
          <p:nvPr/>
        </p:nvSpPr>
        <p:spPr>
          <a:xfrm>
            <a:off x="7344080" y="3646950"/>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B4E4C84A-FC67-46EB-85A3-C3A57E272451}"/>
              </a:ext>
            </a:extLst>
          </p:cNvPr>
          <p:cNvSpPr/>
          <p:nvPr/>
        </p:nvSpPr>
        <p:spPr>
          <a:xfrm>
            <a:off x="7334453" y="5141365"/>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8">
            <a:extLst>
              <a:ext uri="{FF2B5EF4-FFF2-40B4-BE49-F238E27FC236}">
                <a16:creationId xmlns:a16="http://schemas.microsoft.com/office/drawing/2014/main" id="{9EE82687-15E2-4963-B24E-9F3F0B02DD51}"/>
              </a:ext>
            </a:extLst>
          </p:cNvPr>
          <p:cNvSpPr/>
          <p:nvPr/>
        </p:nvSpPr>
        <p:spPr>
          <a:xfrm>
            <a:off x="8817620" y="1407739"/>
            <a:ext cx="1415772" cy="461665"/>
          </a:xfrm>
          <a:prstGeom prst="rect">
            <a:avLst/>
          </a:prstGeom>
        </p:spPr>
        <p:txBody>
          <a:bodyPr wrap="non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方案利弊</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40" name="矩形 39">
            <a:extLst>
              <a:ext uri="{FF2B5EF4-FFF2-40B4-BE49-F238E27FC236}">
                <a16:creationId xmlns:a16="http://schemas.microsoft.com/office/drawing/2014/main" id="{56216775-FF4B-45AE-B967-B42664A59CF1}"/>
              </a:ext>
            </a:extLst>
          </p:cNvPr>
          <p:cNvSpPr/>
          <p:nvPr/>
        </p:nvSpPr>
        <p:spPr>
          <a:xfrm>
            <a:off x="8072259" y="2165668"/>
            <a:ext cx="4045281" cy="646331"/>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透過政府的力量，可以有效提升食品的安全性</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41" name="矩形 40">
            <a:extLst>
              <a:ext uri="{FF2B5EF4-FFF2-40B4-BE49-F238E27FC236}">
                <a16:creationId xmlns:a16="http://schemas.microsoft.com/office/drawing/2014/main" id="{B5D4FC03-70A8-41B3-A5FF-A5A60506FD96}"/>
              </a:ext>
            </a:extLst>
          </p:cNvPr>
          <p:cNvSpPr/>
          <p:nvPr/>
        </p:nvSpPr>
        <p:spPr>
          <a:xfrm>
            <a:off x="7555835" y="2165668"/>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2" name="矩形 41">
            <a:extLst>
              <a:ext uri="{FF2B5EF4-FFF2-40B4-BE49-F238E27FC236}">
                <a16:creationId xmlns:a16="http://schemas.microsoft.com/office/drawing/2014/main" id="{F1FCAAC0-EA1D-4202-91A4-4092B63BCF28}"/>
              </a:ext>
            </a:extLst>
          </p:cNvPr>
          <p:cNvSpPr/>
          <p:nvPr/>
        </p:nvSpPr>
        <p:spPr>
          <a:xfrm>
            <a:off x="7551021" y="2767924"/>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3" name="矩形 42">
            <a:extLst>
              <a:ext uri="{FF2B5EF4-FFF2-40B4-BE49-F238E27FC236}">
                <a16:creationId xmlns:a16="http://schemas.microsoft.com/office/drawing/2014/main" id="{ED69CDB6-24B9-40D4-A212-E22DBE6BE6E4}"/>
              </a:ext>
            </a:extLst>
          </p:cNvPr>
          <p:cNvSpPr/>
          <p:nvPr/>
        </p:nvSpPr>
        <p:spPr>
          <a:xfrm>
            <a:off x="8072259" y="2745225"/>
            <a:ext cx="3863160" cy="646331"/>
          </a:xfrm>
          <a:prstGeom prst="rect">
            <a:avLst/>
          </a:prstGeom>
        </p:spPr>
        <p:txBody>
          <a:bodyPr wrap="square">
            <a:spAutoFit/>
          </a:bodyPr>
          <a:lstStyle/>
          <a:p>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一般公民難以參與且計畫耗時長，易受政治輪替影響。</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4" name="矩形 43">
            <a:extLst>
              <a:ext uri="{FF2B5EF4-FFF2-40B4-BE49-F238E27FC236}">
                <a16:creationId xmlns:a16="http://schemas.microsoft.com/office/drawing/2014/main" id="{95AAA44C-4459-4278-A590-29729280482A}"/>
              </a:ext>
            </a:extLst>
          </p:cNvPr>
          <p:cNvSpPr/>
          <p:nvPr/>
        </p:nvSpPr>
        <p:spPr>
          <a:xfrm>
            <a:off x="7987102" y="5172987"/>
            <a:ext cx="4045281" cy="646331"/>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實務逐漸隨時空環境與市場導向調整，政府在乳業支持上也具備法源依據。</a:t>
            </a:r>
            <a:endPar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endParaRPr>
          </a:p>
        </p:txBody>
      </p:sp>
      <p:sp>
        <p:nvSpPr>
          <p:cNvPr id="45" name="矩形 44">
            <a:extLst>
              <a:ext uri="{FF2B5EF4-FFF2-40B4-BE49-F238E27FC236}">
                <a16:creationId xmlns:a16="http://schemas.microsoft.com/office/drawing/2014/main" id="{51189CA1-9BB0-4F26-8833-896A3D5E90E7}"/>
              </a:ext>
            </a:extLst>
          </p:cNvPr>
          <p:cNvSpPr/>
          <p:nvPr/>
        </p:nvSpPr>
        <p:spPr>
          <a:xfrm>
            <a:off x="7555835" y="3656467"/>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6" name="矩形 45">
            <a:extLst>
              <a:ext uri="{FF2B5EF4-FFF2-40B4-BE49-F238E27FC236}">
                <a16:creationId xmlns:a16="http://schemas.microsoft.com/office/drawing/2014/main" id="{F006438D-9A40-46DE-8E97-7E705049AE51}"/>
              </a:ext>
            </a:extLst>
          </p:cNvPr>
          <p:cNvSpPr/>
          <p:nvPr/>
        </p:nvSpPr>
        <p:spPr>
          <a:xfrm>
            <a:off x="7560516" y="4152129"/>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7" name="矩形 46">
            <a:extLst>
              <a:ext uri="{FF2B5EF4-FFF2-40B4-BE49-F238E27FC236}">
                <a16:creationId xmlns:a16="http://schemas.microsoft.com/office/drawing/2014/main" id="{ACF4BD47-5F5F-4427-8F56-9BC5E314EE3B}"/>
              </a:ext>
            </a:extLst>
          </p:cNvPr>
          <p:cNvSpPr/>
          <p:nvPr/>
        </p:nvSpPr>
        <p:spPr>
          <a:xfrm>
            <a:off x="7987102" y="5822797"/>
            <a:ext cx="4130438"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國內地域狹小運雜費差異小；台酪農議價能力薄弱，不似美日之議價緩衝機制</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8" name="矩形 47">
            <a:extLst>
              <a:ext uri="{FF2B5EF4-FFF2-40B4-BE49-F238E27FC236}">
                <a16:creationId xmlns:a16="http://schemas.microsoft.com/office/drawing/2014/main" id="{8CDD1436-6A47-4634-868E-14B2F9C539FD}"/>
              </a:ext>
            </a:extLst>
          </p:cNvPr>
          <p:cNvSpPr/>
          <p:nvPr/>
        </p:nvSpPr>
        <p:spPr>
          <a:xfrm>
            <a:off x="8072258" y="3672034"/>
            <a:ext cx="4045281" cy="369332"/>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消費者可確保液態奶物流品質。</a:t>
            </a:r>
            <a:endPar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endParaRPr>
          </a:p>
        </p:txBody>
      </p:sp>
      <p:sp>
        <p:nvSpPr>
          <p:cNvPr id="49" name="矩形 48">
            <a:extLst>
              <a:ext uri="{FF2B5EF4-FFF2-40B4-BE49-F238E27FC236}">
                <a16:creationId xmlns:a16="http://schemas.microsoft.com/office/drawing/2014/main" id="{2FA2AE0F-357D-4D2D-9DDE-6DFB723BF64A}"/>
              </a:ext>
            </a:extLst>
          </p:cNvPr>
          <p:cNvSpPr/>
          <p:nvPr/>
        </p:nvSpPr>
        <p:spPr>
          <a:xfrm>
            <a:off x="7558648" y="5176466"/>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0" name="矩形 49">
            <a:extLst>
              <a:ext uri="{FF2B5EF4-FFF2-40B4-BE49-F238E27FC236}">
                <a16:creationId xmlns:a16="http://schemas.microsoft.com/office/drawing/2014/main" id="{76CCFD23-BDB4-4BC2-9333-4DC5C727EC1D}"/>
              </a:ext>
            </a:extLst>
          </p:cNvPr>
          <p:cNvSpPr/>
          <p:nvPr/>
        </p:nvSpPr>
        <p:spPr>
          <a:xfrm>
            <a:off x="7551021" y="5817381"/>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1" name="矩形 50">
            <a:extLst>
              <a:ext uri="{FF2B5EF4-FFF2-40B4-BE49-F238E27FC236}">
                <a16:creationId xmlns:a16="http://schemas.microsoft.com/office/drawing/2014/main" id="{3F39FD94-CFDC-439B-BFA3-C1CE4D45E290}"/>
              </a:ext>
            </a:extLst>
          </p:cNvPr>
          <p:cNvSpPr/>
          <p:nvPr/>
        </p:nvSpPr>
        <p:spPr>
          <a:xfrm>
            <a:off x="8077071" y="4131239"/>
            <a:ext cx="3863160"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消費者端的鮮奶運送難以運用在大型乳品加工廠，因不敷成本效益。</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52" name="矩形 51">
            <a:extLst>
              <a:ext uri="{FF2B5EF4-FFF2-40B4-BE49-F238E27FC236}">
                <a16:creationId xmlns:a16="http://schemas.microsoft.com/office/drawing/2014/main" id="{3A93363A-9264-4F85-A504-D04B1E3C5617}"/>
              </a:ext>
            </a:extLst>
          </p:cNvPr>
          <p:cNvSpPr/>
          <p:nvPr/>
        </p:nvSpPr>
        <p:spPr>
          <a:xfrm>
            <a:off x="330283" y="2209776"/>
            <a:ext cx="11708517" cy="422279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rgbClr val="F2F2F2"/>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rgbClr val="9AD0DC"/>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風險溝通</a:t>
            </a:r>
          </a:p>
        </p:txBody>
      </p:sp>
      <p:sp>
        <p:nvSpPr>
          <p:cNvPr id="71" name="矩形 70">
            <a:extLst>
              <a:ext uri="{FF2B5EF4-FFF2-40B4-BE49-F238E27FC236}">
                <a16:creationId xmlns:a16="http://schemas.microsoft.com/office/drawing/2014/main" id="{60679D54-934A-4115-B9A0-12C4D7B5FCA1}"/>
              </a:ext>
            </a:extLst>
          </p:cNvPr>
          <p:cNvSpPr/>
          <p:nvPr/>
        </p:nvSpPr>
        <p:spPr>
          <a:xfrm>
            <a:off x="4057955" y="975508"/>
            <a:ext cx="995885" cy="2992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71">
            <a:extLst>
              <a:ext uri="{FF2B5EF4-FFF2-40B4-BE49-F238E27FC236}">
                <a16:creationId xmlns:a16="http://schemas.microsoft.com/office/drawing/2014/main" id="{BF90F419-63EB-4DFF-B287-FB98941F2260}"/>
              </a:ext>
            </a:extLst>
          </p:cNvPr>
          <p:cNvSpPr/>
          <p:nvPr/>
        </p:nvSpPr>
        <p:spPr>
          <a:xfrm>
            <a:off x="6969760" y="659980"/>
            <a:ext cx="4840730" cy="58928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138950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BA053CE4-84F4-44E2-8AB4-7C01A66AB417}"/>
              </a:ext>
            </a:extLst>
          </p:cNvPr>
          <p:cNvSpPr/>
          <p:nvPr/>
        </p:nvSpPr>
        <p:spPr>
          <a:xfrm>
            <a:off x="414278" y="2311578"/>
            <a:ext cx="2357798" cy="830997"/>
          </a:xfrm>
          <a:prstGeom prst="rect">
            <a:avLst/>
          </a:prstGeom>
        </p:spPr>
        <p:txBody>
          <a:bodyPr wrap="square">
            <a:spAutoFit/>
          </a:bodyPr>
          <a:lstStyle/>
          <a:p>
            <a:r>
              <a:rPr lang="zh-TW"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本國農委會建構農產品冷鏈計畫</a:t>
            </a:r>
            <a:endParaRPr lang="zh-TW" altLang="en-US" sz="2400" dirty="0">
              <a:solidFill>
                <a:srgbClr val="9AD0DC"/>
              </a:solidFill>
              <a:latin typeface="Microsoft YaHei" panose="020B0503020204020204" pitchFamily="34" charset="-122"/>
              <a:ea typeface="Microsoft YaHei" panose="020B0503020204020204" pitchFamily="34" charset="-122"/>
            </a:endParaRPr>
          </a:p>
        </p:txBody>
      </p:sp>
      <p:sp>
        <p:nvSpPr>
          <p:cNvPr id="26" name="矩形 25">
            <a:extLst>
              <a:ext uri="{FF2B5EF4-FFF2-40B4-BE49-F238E27FC236}">
                <a16:creationId xmlns:a16="http://schemas.microsoft.com/office/drawing/2014/main" id="{4773EE1F-D783-44D3-AFC5-245F344D17AB}"/>
              </a:ext>
            </a:extLst>
          </p:cNvPr>
          <p:cNvSpPr/>
          <p:nvPr/>
        </p:nvSpPr>
        <p:spPr>
          <a:xfrm>
            <a:off x="414278" y="3994139"/>
            <a:ext cx="2357798" cy="461665"/>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慕渴鮮奶品牌</a:t>
            </a:r>
            <a:endParaRPr lang="zh-TW" altLang="en-US" sz="2400" dirty="0">
              <a:solidFill>
                <a:srgbClr val="9AD0DC"/>
              </a:solidFill>
              <a:latin typeface="Microsoft YaHei" panose="020B0503020204020204" pitchFamily="34" charset="-122"/>
              <a:ea typeface="Microsoft YaHei" panose="020B0503020204020204" pitchFamily="34" charset="-122"/>
            </a:endParaRPr>
          </a:p>
        </p:txBody>
      </p:sp>
      <p:sp>
        <p:nvSpPr>
          <p:cNvPr id="27" name="矩形 26">
            <a:extLst>
              <a:ext uri="{FF2B5EF4-FFF2-40B4-BE49-F238E27FC236}">
                <a16:creationId xmlns:a16="http://schemas.microsoft.com/office/drawing/2014/main" id="{31B26D93-22AC-4BB0-B831-28C43F69278D}"/>
              </a:ext>
            </a:extLst>
          </p:cNvPr>
          <p:cNvSpPr/>
          <p:nvPr/>
        </p:nvSpPr>
        <p:spPr>
          <a:xfrm>
            <a:off x="414278" y="5324224"/>
            <a:ext cx="2357798" cy="830997"/>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美國</a:t>
            </a:r>
            <a:r>
              <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FDA</a:t>
            </a: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乳品業製造指南</a:t>
            </a:r>
          </a:p>
        </p:txBody>
      </p:sp>
      <p:sp>
        <p:nvSpPr>
          <p:cNvPr id="2" name="矩形 1">
            <a:extLst>
              <a:ext uri="{FF2B5EF4-FFF2-40B4-BE49-F238E27FC236}">
                <a16:creationId xmlns:a16="http://schemas.microsoft.com/office/drawing/2014/main" id="{BBE6805B-96D1-4D0E-ABA4-AD5E74CD0ADD}"/>
              </a:ext>
            </a:extLst>
          </p:cNvPr>
          <p:cNvSpPr/>
          <p:nvPr/>
        </p:nvSpPr>
        <p:spPr>
          <a:xfrm>
            <a:off x="4316137" y="1405681"/>
            <a:ext cx="1415772" cy="461665"/>
          </a:xfrm>
          <a:prstGeom prst="rect">
            <a:avLst/>
          </a:prstGeom>
        </p:spPr>
        <p:txBody>
          <a:bodyPr wrap="none">
            <a:spAutoFit/>
          </a:bodyPr>
          <a:lstStyle/>
          <a:p>
            <a:r>
              <a:rPr lang="zh-TW" altLang="zh-TW" sz="2400" dirty="0">
                <a:solidFill>
                  <a:schemeClr val="bg1">
                    <a:lumMod val="95000"/>
                  </a:schemeClr>
                </a:solidFill>
                <a:latin typeface="Microsoft YaHei" panose="020B0503020204020204" pitchFamily="34" charset="-122"/>
                <a:ea typeface="Microsoft YaHei" panose="020B0503020204020204" pitchFamily="34" charset="-122"/>
                <a:cs typeface="Times New Roman" panose="02020603050405020304" pitchFamily="18" charset="0"/>
              </a:rPr>
              <a:t>計畫內容</a:t>
            </a:r>
            <a:endParaRPr lang="zh-TW" alt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28" name="直線接點 27">
            <a:extLst>
              <a:ext uri="{FF2B5EF4-FFF2-40B4-BE49-F238E27FC236}">
                <a16:creationId xmlns:a16="http://schemas.microsoft.com/office/drawing/2014/main" id="{2946DDC0-72A9-44E1-AD96-B944770AB2D0}"/>
              </a:ext>
            </a:extLst>
          </p:cNvPr>
          <p:cNvCxnSpPr>
            <a:cxnSpLocks/>
          </p:cNvCxnSpPr>
          <p:nvPr/>
        </p:nvCxnSpPr>
        <p:spPr>
          <a:xfrm>
            <a:off x="557673" y="2039589"/>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線接點 28">
            <a:extLst>
              <a:ext uri="{FF2B5EF4-FFF2-40B4-BE49-F238E27FC236}">
                <a16:creationId xmlns:a16="http://schemas.microsoft.com/office/drawing/2014/main" id="{22AA682B-7253-499B-8CF2-533D64465FCC}"/>
              </a:ext>
            </a:extLst>
          </p:cNvPr>
          <p:cNvCxnSpPr>
            <a:cxnSpLocks/>
          </p:cNvCxnSpPr>
          <p:nvPr/>
        </p:nvCxnSpPr>
        <p:spPr>
          <a:xfrm>
            <a:off x="528797" y="3541131"/>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線接點 29">
            <a:extLst>
              <a:ext uri="{FF2B5EF4-FFF2-40B4-BE49-F238E27FC236}">
                <a16:creationId xmlns:a16="http://schemas.microsoft.com/office/drawing/2014/main" id="{EA775331-8DB0-45E5-A1D8-FAC6F6398F0B}"/>
              </a:ext>
            </a:extLst>
          </p:cNvPr>
          <p:cNvCxnSpPr>
            <a:cxnSpLocks/>
          </p:cNvCxnSpPr>
          <p:nvPr/>
        </p:nvCxnSpPr>
        <p:spPr>
          <a:xfrm>
            <a:off x="490295" y="5010494"/>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D9E1F82-C642-4037-AC2A-7EAB9E4EA4BE}"/>
              </a:ext>
            </a:extLst>
          </p:cNvPr>
          <p:cNvSpPr/>
          <p:nvPr/>
        </p:nvSpPr>
        <p:spPr>
          <a:xfrm>
            <a:off x="2897205" y="2158994"/>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a:extLst>
              <a:ext uri="{FF2B5EF4-FFF2-40B4-BE49-F238E27FC236}">
                <a16:creationId xmlns:a16="http://schemas.microsoft.com/office/drawing/2014/main" id="{13CDFC2C-AC41-4D52-8200-E953A27450E3}"/>
              </a:ext>
            </a:extLst>
          </p:cNvPr>
          <p:cNvSpPr/>
          <p:nvPr/>
        </p:nvSpPr>
        <p:spPr>
          <a:xfrm>
            <a:off x="2897205" y="3717124"/>
            <a:ext cx="96252" cy="11625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a:extLst>
              <a:ext uri="{FF2B5EF4-FFF2-40B4-BE49-F238E27FC236}">
                <a16:creationId xmlns:a16="http://schemas.microsoft.com/office/drawing/2014/main" id="{A9ECAC40-6876-422E-9AC3-FD16083A87CA}"/>
              </a:ext>
            </a:extLst>
          </p:cNvPr>
          <p:cNvSpPr/>
          <p:nvPr/>
        </p:nvSpPr>
        <p:spPr>
          <a:xfrm>
            <a:off x="2897205" y="5158473"/>
            <a:ext cx="96252" cy="11625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89A6D306-7907-4E60-9367-02C155708207}"/>
              </a:ext>
            </a:extLst>
          </p:cNvPr>
          <p:cNvSpPr/>
          <p:nvPr/>
        </p:nvSpPr>
        <p:spPr>
          <a:xfrm>
            <a:off x="3118587" y="2145408"/>
            <a:ext cx="4090736"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健全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農畜產品冷鏈系統</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產地肉品市場</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冷鏈示範及升級設施</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，增加凍存量能，提高產銷調節彈性，並增加冷鏈販售量</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3" name="矩形 32">
            <a:extLst>
              <a:ext uri="{FF2B5EF4-FFF2-40B4-BE49-F238E27FC236}">
                <a16:creationId xmlns:a16="http://schemas.microsoft.com/office/drawing/2014/main" id="{CC3307CF-62FC-4B02-8B3A-14B5BCA4776B}"/>
              </a:ext>
            </a:extLst>
          </p:cNvPr>
          <p:cNvSpPr/>
          <p:nvPr/>
        </p:nvSpPr>
        <p:spPr>
          <a:xfrm>
            <a:off x="3118586" y="3614770"/>
            <a:ext cx="4090737"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採用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蓄冷背袋與蓄冷片</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維持物流過程品質穩定，並</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運用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智慧物流監控服務</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創造差異化服務。</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4" name="矩形 33">
            <a:extLst>
              <a:ext uri="{FF2B5EF4-FFF2-40B4-BE49-F238E27FC236}">
                <a16:creationId xmlns:a16="http://schemas.microsoft.com/office/drawing/2014/main" id="{84775B04-2F0F-4CD7-BBEA-DE7FEAF4B9E0}"/>
              </a:ext>
            </a:extLst>
          </p:cNvPr>
          <p:cNvSpPr/>
          <p:nvPr/>
        </p:nvSpPr>
        <p:spPr>
          <a:xfrm>
            <a:off x="3118585" y="5116314"/>
            <a:ext cx="4090737"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對於乳品的供應鏈的</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產品跟過程管控</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，以及給予廠商</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製造指南</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。將風險最小化並且可預測，不合標準之乳品將被扣押。</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6" name="矩形 35">
            <a:extLst>
              <a:ext uri="{FF2B5EF4-FFF2-40B4-BE49-F238E27FC236}">
                <a16:creationId xmlns:a16="http://schemas.microsoft.com/office/drawing/2014/main" id="{0213E5AC-A268-4C2C-B544-5D3DFD395BFA}"/>
              </a:ext>
            </a:extLst>
          </p:cNvPr>
          <p:cNvSpPr/>
          <p:nvPr/>
        </p:nvSpPr>
        <p:spPr>
          <a:xfrm>
            <a:off x="7334453" y="2184044"/>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a:extLst>
              <a:ext uri="{FF2B5EF4-FFF2-40B4-BE49-F238E27FC236}">
                <a16:creationId xmlns:a16="http://schemas.microsoft.com/office/drawing/2014/main" id="{BB5ADA8E-F3BE-447E-A8BD-6390DEA85754}"/>
              </a:ext>
            </a:extLst>
          </p:cNvPr>
          <p:cNvSpPr/>
          <p:nvPr/>
        </p:nvSpPr>
        <p:spPr>
          <a:xfrm>
            <a:off x="7344080" y="3646950"/>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B4E4C84A-FC67-46EB-85A3-C3A57E272451}"/>
              </a:ext>
            </a:extLst>
          </p:cNvPr>
          <p:cNvSpPr/>
          <p:nvPr/>
        </p:nvSpPr>
        <p:spPr>
          <a:xfrm>
            <a:off x="7334453" y="5141365"/>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8">
            <a:extLst>
              <a:ext uri="{FF2B5EF4-FFF2-40B4-BE49-F238E27FC236}">
                <a16:creationId xmlns:a16="http://schemas.microsoft.com/office/drawing/2014/main" id="{9EE82687-15E2-4963-B24E-9F3F0B02DD51}"/>
              </a:ext>
            </a:extLst>
          </p:cNvPr>
          <p:cNvSpPr/>
          <p:nvPr/>
        </p:nvSpPr>
        <p:spPr>
          <a:xfrm>
            <a:off x="8817620" y="1407739"/>
            <a:ext cx="1415772" cy="461665"/>
          </a:xfrm>
          <a:prstGeom prst="rect">
            <a:avLst/>
          </a:prstGeom>
        </p:spPr>
        <p:txBody>
          <a:bodyPr wrap="non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方案利弊</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40" name="矩形 39">
            <a:extLst>
              <a:ext uri="{FF2B5EF4-FFF2-40B4-BE49-F238E27FC236}">
                <a16:creationId xmlns:a16="http://schemas.microsoft.com/office/drawing/2014/main" id="{56216775-FF4B-45AE-B967-B42664A59CF1}"/>
              </a:ext>
            </a:extLst>
          </p:cNvPr>
          <p:cNvSpPr/>
          <p:nvPr/>
        </p:nvSpPr>
        <p:spPr>
          <a:xfrm>
            <a:off x="8072259" y="2165668"/>
            <a:ext cx="4045281" cy="646331"/>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透過政府的力量，可以有效提升食品的安全性</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41" name="矩形 40">
            <a:extLst>
              <a:ext uri="{FF2B5EF4-FFF2-40B4-BE49-F238E27FC236}">
                <a16:creationId xmlns:a16="http://schemas.microsoft.com/office/drawing/2014/main" id="{B5D4FC03-70A8-41B3-A5FF-A5A60506FD96}"/>
              </a:ext>
            </a:extLst>
          </p:cNvPr>
          <p:cNvSpPr/>
          <p:nvPr/>
        </p:nvSpPr>
        <p:spPr>
          <a:xfrm>
            <a:off x="7555835" y="2165668"/>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2" name="矩形 41">
            <a:extLst>
              <a:ext uri="{FF2B5EF4-FFF2-40B4-BE49-F238E27FC236}">
                <a16:creationId xmlns:a16="http://schemas.microsoft.com/office/drawing/2014/main" id="{F1FCAAC0-EA1D-4202-91A4-4092B63BCF28}"/>
              </a:ext>
            </a:extLst>
          </p:cNvPr>
          <p:cNvSpPr/>
          <p:nvPr/>
        </p:nvSpPr>
        <p:spPr>
          <a:xfrm>
            <a:off x="7551021" y="2767924"/>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3" name="矩形 42">
            <a:extLst>
              <a:ext uri="{FF2B5EF4-FFF2-40B4-BE49-F238E27FC236}">
                <a16:creationId xmlns:a16="http://schemas.microsoft.com/office/drawing/2014/main" id="{ED69CDB6-24B9-40D4-A212-E22DBE6BE6E4}"/>
              </a:ext>
            </a:extLst>
          </p:cNvPr>
          <p:cNvSpPr/>
          <p:nvPr/>
        </p:nvSpPr>
        <p:spPr>
          <a:xfrm>
            <a:off x="8072259" y="2745225"/>
            <a:ext cx="3863160" cy="646331"/>
          </a:xfrm>
          <a:prstGeom prst="rect">
            <a:avLst/>
          </a:prstGeom>
        </p:spPr>
        <p:txBody>
          <a:bodyPr wrap="square">
            <a:spAutoFit/>
          </a:bodyPr>
          <a:lstStyle/>
          <a:p>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一般公民難以參與且計畫耗時長，易受政治輪替影響。</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4" name="矩形 43">
            <a:extLst>
              <a:ext uri="{FF2B5EF4-FFF2-40B4-BE49-F238E27FC236}">
                <a16:creationId xmlns:a16="http://schemas.microsoft.com/office/drawing/2014/main" id="{95AAA44C-4459-4278-A590-29729280482A}"/>
              </a:ext>
            </a:extLst>
          </p:cNvPr>
          <p:cNvSpPr/>
          <p:nvPr/>
        </p:nvSpPr>
        <p:spPr>
          <a:xfrm>
            <a:off x="7987102" y="5172987"/>
            <a:ext cx="4045281" cy="646331"/>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實務逐漸隨時空環境與市場導向調整，政府在乳業支持上也具備法源依據。</a:t>
            </a:r>
            <a:endPar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endParaRPr>
          </a:p>
        </p:txBody>
      </p:sp>
      <p:sp>
        <p:nvSpPr>
          <p:cNvPr id="45" name="矩形 44">
            <a:extLst>
              <a:ext uri="{FF2B5EF4-FFF2-40B4-BE49-F238E27FC236}">
                <a16:creationId xmlns:a16="http://schemas.microsoft.com/office/drawing/2014/main" id="{51189CA1-9BB0-4F26-8833-896A3D5E90E7}"/>
              </a:ext>
            </a:extLst>
          </p:cNvPr>
          <p:cNvSpPr/>
          <p:nvPr/>
        </p:nvSpPr>
        <p:spPr>
          <a:xfrm>
            <a:off x="7555835" y="3656467"/>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6" name="矩形 45">
            <a:extLst>
              <a:ext uri="{FF2B5EF4-FFF2-40B4-BE49-F238E27FC236}">
                <a16:creationId xmlns:a16="http://schemas.microsoft.com/office/drawing/2014/main" id="{F006438D-9A40-46DE-8E97-7E705049AE51}"/>
              </a:ext>
            </a:extLst>
          </p:cNvPr>
          <p:cNvSpPr/>
          <p:nvPr/>
        </p:nvSpPr>
        <p:spPr>
          <a:xfrm>
            <a:off x="7560516" y="4152129"/>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7" name="矩形 46">
            <a:extLst>
              <a:ext uri="{FF2B5EF4-FFF2-40B4-BE49-F238E27FC236}">
                <a16:creationId xmlns:a16="http://schemas.microsoft.com/office/drawing/2014/main" id="{ACF4BD47-5F5F-4427-8F56-9BC5E314EE3B}"/>
              </a:ext>
            </a:extLst>
          </p:cNvPr>
          <p:cNvSpPr/>
          <p:nvPr/>
        </p:nvSpPr>
        <p:spPr>
          <a:xfrm>
            <a:off x="7987102" y="5822797"/>
            <a:ext cx="4130438"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國內地域狹小運雜費差異小；台酪農議價能力薄弱，不似美日之議價緩衝機制</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8" name="矩形 47">
            <a:extLst>
              <a:ext uri="{FF2B5EF4-FFF2-40B4-BE49-F238E27FC236}">
                <a16:creationId xmlns:a16="http://schemas.microsoft.com/office/drawing/2014/main" id="{8CDD1436-6A47-4634-868E-14B2F9C539FD}"/>
              </a:ext>
            </a:extLst>
          </p:cNvPr>
          <p:cNvSpPr/>
          <p:nvPr/>
        </p:nvSpPr>
        <p:spPr>
          <a:xfrm>
            <a:off x="8072258" y="3672034"/>
            <a:ext cx="4045281" cy="369332"/>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消費者可確保液態奶物流品質。</a:t>
            </a:r>
            <a:endPar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endParaRPr>
          </a:p>
        </p:txBody>
      </p:sp>
      <p:sp>
        <p:nvSpPr>
          <p:cNvPr id="49" name="矩形 48">
            <a:extLst>
              <a:ext uri="{FF2B5EF4-FFF2-40B4-BE49-F238E27FC236}">
                <a16:creationId xmlns:a16="http://schemas.microsoft.com/office/drawing/2014/main" id="{2FA2AE0F-357D-4D2D-9DDE-6DFB723BF64A}"/>
              </a:ext>
            </a:extLst>
          </p:cNvPr>
          <p:cNvSpPr/>
          <p:nvPr/>
        </p:nvSpPr>
        <p:spPr>
          <a:xfrm>
            <a:off x="7558648" y="5176466"/>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0" name="矩形 49">
            <a:extLst>
              <a:ext uri="{FF2B5EF4-FFF2-40B4-BE49-F238E27FC236}">
                <a16:creationId xmlns:a16="http://schemas.microsoft.com/office/drawing/2014/main" id="{76CCFD23-BDB4-4BC2-9333-4DC5C727EC1D}"/>
              </a:ext>
            </a:extLst>
          </p:cNvPr>
          <p:cNvSpPr/>
          <p:nvPr/>
        </p:nvSpPr>
        <p:spPr>
          <a:xfrm>
            <a:off x="7551021" y="5817381"/>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1" name="矩形 50">
            <a:extLst>
              <a:ext uri="{FF2B5EF4-FFF2-40B4-BE49-F238E27FC236}">
                <a16:creationId xmlns:a16="http://schemas.microsoft.com/office/drawing/2014/main" id="{3F39FD94-CFDC-439B-BFA3-C1CE4D45E290}"/>
              </a:ext>
            </a:extLst>
          </p:cNvPr>
          <p:cNvSpPr/>
          <p:nvPr/>
        </p:nvSpPr>
        <p:spPr>
          <a:xfrm>
            <a:off x="8077071" y="4131239"/>
            <a:ext cx="3863160"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消費者端的鮮奶運送難以運用在大型乳品加工廠，因不敷成本效益。</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52" name="矩形 51">
            <a:extLst>
              <a:ext uri="{FF2B5EF4-FFF2-40B4-BE49-F238E27FC236}">
                <a16:creationId xmlns:a16="http://schemas.microsoft.com/office/drawing/2014/main" id="{3A93363A-9264-4F85-A504-D04B1E3C5617}"/>
              </a:ext>
            </a:extLst>
          </p:cNvPr>
          <p:cNvSpPr/>
          <p:nvPr/>
        </p:nvSpPr>
        <p:spPr>
          <a:xfrm>
            <a:off x="330283" y="3667314"/>
            <a:ext cx="11708517" cy="2765255"/>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rgbClr val="F2F2F2"/>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rgbClr val="9AD0DC"/>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風險溝通</a:t>
            </a:r>
          </a:p>
        </p:txBody>
      </p:sp>
      <p:sp>
        <p:nvSpPr>
          <p:cNvPr id="71" name="矩形 70">
            <a:extLst>
              <a:ext uri="{FF2B5EF4-FFF2-40B4-BE49-F238E27FC236}">
                <a16:creationId xmlns:a16="http://schemas.microsoft.com/office/drawing/2014/main" id="{60679D54-934A-4115-B9A0-12C4D7B5FCA1}"/>
              </a:ext>
            </a:extLst>
          </p:cNvPr>
          <p:cNvSpPr/>
          <p:nvPr/>
        </p:nvSpPr>
        <p:spPr>
          <a:xfrm>
            <a:off x="4057955" y="975508"/>
            <a:ext cx="995885" cy="2992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矩形 71">
            <a:extLst>
              <a:ext uri="{FF2B5EF4-FFF2-40B4-BE49-F238E27FC236}">
                <a16:creationId xmlns:a16="http://schemas.microsoft.com/office/drawing/2014/main" id="{BF90F419-63EB-4DFF-B287-FB98941F2260}"/>
              </a:ext>
            </a:extLst>
          </p:cNvPr>
          <p:cNvSpPr/>
          <p:nvPr/>
        </p:nvSpPr>
        <p:spPr>
          <a:xfrm>
            <a:off x="6969760" y="659980"/>
            <a:ext cx="4840730" cy="58928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2757058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BA053CE4-84F4-44E2-8AB4-7C01A66AB417}"/>
              </a:ext>
            </a:extLst>
          </p:cNvPr>
          <p:cNvSpPr/>
          <p:nvPr/>
        </p:nvSpPr>
        <p:spPr>
          <a:xfrm>
            <a:off x="414278" y="2311578"/>
            <a:ext cx="2357798" cy="830997"/>
          </a:xfrm>
          <a:prstGeom prst="rect">
            <a:avLst/>
          </a:prstGeom>
        </p:spPr>
        <p:txBody>
          <a:bodyPr wrap="square">
            <a:spAutoFit/>
          </a:bodyPr>
          <a:lstStyle/>
          <a:p>
            <a:r>
              <a:rPr lang="zh-TW"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本國農委會建構農產品冷鏈計畫</a:t>
            </a:r>
            <a:endParaRPr lang="zh-TW" altLang="en-US" sz="2400" dirty="0">
              <a:solidFill>
                <a:srgbClr val="9AD0DC"/>
              </a:solidFill>
              <a:latin typeface="Microsoft YaHei" panose="020B0503020204020204" pitchFamily="34" charset="-122"/>
              <a:ea typeface="Microsoft YaHei" panose="020B0503020204020204" pitchFamily="34" charset="-122"/>
            </a:endParaRPr>
          </a:p>
        </p:txBody>
      </p:sp>
      <p:sp>
        <p:nvSpPr>
          <p:cNvPr id="26" name="矩形 25">
            <a:extLst>
              <a:ext uri="{FF2B5EF4-FFF2-40B4-BE49-F238E27FC236}">
                <a16:creationId xmlns:a16="http://schemas.microsoft.com/office/drawing/2014/main" id="{4773EE1F-D783-44D3-AFC5-245F344D17AB}"/>
              </a:ext>
            </a:extLst>
          </p:cNvPr>
          <p:cNvSpPr/>
          <p:nvPr/>
        </p:nvSpPr>
        <p:spPr>
          <a:xfrm>
            <a:off x="414278" y="3994139"/>
            <a:ext cx="2357798" cy="461665"/>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慕渴鮮奶品牌</a:t>
            </a:r>
            <a:endParaRPr lang="zh-TW" altLang="en-US" sz="2400" dirty="0">
              <a:solidFill>
                <a:srgbClr val="9AD0DC"/>
              </a:solidFill>
              <a:latin typeface="Microsoft YaHei" panose="020B0503020204020204" pitchFamily="34" charset="-122"/>
              <a:ea typeface="Microsoft YaHei" panose="020B0503020204020204" pitchFamily="34" charset="-122"/>
            </a:endParaRPr>
          </a:p>
        </p:txBody>
      </p:sp>
      <p:sp>
        <p:nvSpPr>
          <p:cNvPr id="27" name="矩形 26">
            <a:extLst>
              <a:ext uri="{FF2B5EF4-FFF2-40B4-BE49-F238E27FC236}">
                <a16:creationId xmlns:a16="http://schemas.microsoft.com/office/drawing/2014/main" id="{31B26D93-22AC-4BB0-B831-28C43F69278D}"/>
              </a:ext>
            </a:extLst>
          </p:cNvPr>
          <p:cNvSpPr/>
          <p:nvPr/>
        </p:nvSpPr>
        <p:spPr>
          <a:xfrm>
            <a:off x="414278" y="5324224"/>
            <a:ext cx="2357798" cy="830997"/>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美國</a:t>
            </a:r>
            <a:r>
              <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FDA</a:t>
            </a: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乳品業製造指南</a:t>
            </a:r>
          </a:p>
        </p:txBody>
      </p:sp>
      <p:sp>
        <p:nvSpPr>
          <p:cNvPr id="2" name="矩形 1">
            <a:extLst>
              <a:ext uri="{FF2B5EF4-FFF2-40B4-BE49-F238E27FC236}">
                <a16:creationId xmlns:a16="http://schemas.microsoft.com/office/drawing/2014/main" id="{BBE6805B-96D1-4D0E-ABA4-AD5E74CD0ADD}"/>
              </a:ext>
            </a:extLst>
          </p:cNvPr>
          <p:cNvSpPr/>
          <p:nvPr/>
        </p:nvSpPr>
        <p:spPr>
          <a:xfrm>
            <a:off x="4316137" y="1405681"/>
            <a:ext cx="1415772" cy="461665"/>
          </a:xfrm>
          <a:prstGeom prst="rect">
            <a:avLst/>
          </a:prstGeom>
        </p:spPr>
        <p:txBody>
          <a:bodyPr wrap="none">
            <a:spAutoFit/>
          </a:bodyPr>
          <a:lstStyle/>
          <a:p>
            <a:r>
              <a:rPr lang="zh-TW" altLang="zh-TW" sz="2400" dirty="0">
                <a:solidFill>
                  <a:schemeClr val="bg1">
                    <a:lumMod val="95000"/>
                  </a:schemeClr>
                </a:solidFill>
                <a:latin typeface="Microsoft YaHei" panose="020B0503020204020204" pitchFamily="34" charset="-122"/>
                <a:ea typeface="Microsoft YaHei" panose="020B0503020204020204" pitchFamily="34" charset="-122"/>
                <a:cs typeface="Times New Roman" panose="02020603050405020304" pitchFamily="18" charset="0"/>
              </a:rPr>
              <a:t>計畫內容</a:t>
            </a:r>
            <a:endParaRPr lang="zh-TW" alt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28" name="直線接點 27">
            <a:extLst>
              <a:ext uri="{FF2B5EF4-FFF2-40B4-BE49-F238E27FC236}">
                <a16:creationId xmlns:a16="http://schemas.microsoft.com/office/drawing/2014/main" id="{2946DDC0-72A9-44E1-AD96-B944770AB2D0}"/>
              </a:ext>
            </a:extLst>
          </p:cNvPr>
          <p:cNvCxnSpPr>
            <a:cxnSpLocks/>
          </p:cNvCxnSpPr>
          <p:nvPr/>
        </p:nvCxnSpPr>
        <p:spPr>
          <a:xfrm>
            <a:off x="557673" y="2039589"/>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線接點 28">
            <a:extLst>
              <a:ext uri="{FF2B5EF4-FFF2-40B4-BE49-F238E27FC236}">
                <a16:creationId xmlns:a16="http://schemas.microsoft.com/office/drawing/2014/main" id="{22AA682B-7253-499B-8CF2-533D64465FCC}"/>
              </a:ext>
            </a:extLst>
          </p:cNvPr>
          <p:cNvCxnSpPr>
            <a:cxnSpLocks/>
          </p:cNvCxnSpPr>
          <p:nvPr/>
        </p:nvCxnSpPr>
        <p:spPr>
          <a:xfrm>
            <a:off x="528797" y="3541131"/>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線接點 29">
            <a:extLst>
              <a:ext uri="{FF2B5EF4-FFF2-40B4-BE49-F238E27FC236}">
                <a16:creationId xmlns:a16="http://schemas.microsoft.com/office/drawing/2014/main" id="{EA775331-8DB0-45E5-A1D8-FAC6F6398F0B}"/>
              </a:ext>
            </a:extLst>
          </p:cNvPr>
          <p:cNvCxnSpPr>
            <a:cxnSpLocks/>
          </p:cNvCxnSpPr>
          <p:nvPr/>
        </p:nvCxnSpPr>
        <p:spPr>
          <a:xfrm>
            <a:off x="490295" y="5010494"/>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D9E1F82-C642-4037-AC2A-7EAB9E4EA4BE}"/>
              </a:ext>
            </a:extLst>
          </p:cNvPr>
          <p:cNvSpPr/>
          <p:nvPr/>
        </p:nvSpPr>
        <p:spPr>
          <a:xfrm>
            <a:off x="2897205" y="2158994"/>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a:extLst>
              <a:ext uri="{FF2B5EF4-FFF2-40B4-BE49-F238E27FC236}">
                <a16:creationId xmlns:a16="http://schemas.microsoft.com/office/drawing/2014/main" id="{13CDFC2C-AC41-4D52-8200-E953A27450E3}"/>
              </a:ext>
            </a:extLst>
          </p:cNvPr>
          <p:cNvSpPr/>
          <p:nvPr/>
        </p:nvSpPr>
        <p:spPr>
          <a:xfrm>
            <a:off x="2897205" y="3717124"/>
            <a:ext cx="96252" cy="11625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a:extLst>
              <a:ext uri="{FF2B5EF4-FFF2-40B4-BE49-F238E27FC236}">
                <a16:creationId xmlns:a16="http://schemas.microsoft.com/office/drawing/2014/main" id="{A9ECAC40-6876-422E-9AC3-FD16083A87CA}"/>
              </a:ext>
            </a:extLst>
          </p:cNvPr>
          <p:cNvSpPr/>
          <p:nvPr/>
        </p:nvSpPr>
        <p:spPr>
          <a:xfrm>
            <a:off x="2897205" y="5158473"/>
            <a:ext cx="96252" cy="11625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89A6D306-7907-4E60-9367-02C155708207}"/>
              </a:ext>
            </a:extLst>
          </p:cNvPr>
          <p:cNvSpPr/>
          <p:nvPr/>
        </p:nvSpPr>
        <p:spPr>
          <a:xfrm>
            <a:off x="3118587" y="2145408"/>
            <a:ext cx="4090736"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健全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農畜產品冷鏈系統</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產地肉品市場</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冷鏈示範及升級設施</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，增加凍存量能，提高產銷調節彈性，並增加冷鏈販售量</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3" name="矩形 32">
            <a:extLst>
              <a:ext uri="{FF2B5EF4-FFF2-40B4-BE49-F238E27FC236}">
                <a16:creationId xmlns:a16="http://schemas.microsoft.com/office/drawing/2014/main" id="{CC3307CF-62FC-4B02-8B3A-14B5BCA4776B}"/>
              </a:ext>
            </a:extLst>
          </p:cNvPr>
          <p:cNvSpPr/>
          <p:nvPr/>
        </p:nvSpPr>
        <p:spPr>
          <a:xfrm>
            <a:off x="3118586" y="3614770"/>
            <a:ext cx="4090737"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採用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蓄冷背袋與蓄冷片</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維持物流過程品質穩定，並</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運用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智慧物流監控服務</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創造差異化服務。</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4" name="矩形 33">
            <a:extLst>
              <a:ext uri="{FF2B5EF4-FFF2-40B4-BE49-F238E27FC236}">
                <a16:creationId xmlns:a16="http://schemas.microsoft.com/office/drawing/2014/main" id="{84775B04-2F0F-4CD7-BBEA-DE7FEAF4B9E0}"/>
              </a:ext>
            </a:extLst>
          </p:cNvPr>
          <p:cNvSpPr/>
          <p:nvPr/>
        </p:nvSpPr>
        <p:spPr>
          <a:xfrm>
            <a:off x="3118585" y="5116314"/>
            <a:ext cx="4090737"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對於乳品的供應鏈的</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產品跟過程管控</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，以及給予廠商</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製造指南</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。將風險最小化並且可預測，不合標準之乳品將被扣押。</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6" name="矩形 35">
            <a:extLst>
              <a:ext uri="{FF2B5EF4-FFF2-40B4-BE49-F238E27FC236}">
                <a16:creationId xmlns:a16="http://schemas.microsoft.com/office/drawing/2014/main" id="{0213E5AC-A268-4C2C-B544-5D3DFD395BFA}"/>
              </a:ext>
            </a:extLst>
          </p:cNvPr>
          <p:cNvSpPr/>
          <p:nvPr/>
        </p:nvSpPr>
        <p:spPr>
          <a:xfrm>
            <a:off x="7334453" y="2184044"/>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a:extLst>
              <a:ext uri="{FF2B5EF4-FFF2-40B4-BE49-F238E27FC236}">
                <a16:creationId xmlns:a16="http://schemas.microsoft.com/office/drawing/2014/main" id="{BB5ADA8E-F3BE-447E-A8BD-6390DEA85754}"/>
              </a:ext>
            </a:extLst>
          </p:cNvPr>
          <p:cNvSpPr/>
          <p:nvPr/>
        </p:nvSpPr>
        <p:spPr>
          <a:xfrm>
            <a:off x="7344080" y="3646950"/>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B4E4C84A-FC67-46EB-85A3-C3A57E272451}"/>
              </a:ext>
            </a:extLst>
          </p:cNvPr>
          <p:cNvSpPr/>
          <p:nvPr/>
        </p:nvSpPr>
        <p:spPr>
          <a:xfrm>
            <a:off x="7334453" y="5141365"/>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8">
            <a:extLst>
              <a:ext uri="{FF2B5EF4-FFF2-40B4-BE49-F238E27FC236}">
                <a16:creationId xmlns:a16="http://schemas.microsoft.com/office/drawing/2014/main" id="{9EE82687-15E2-4963-B24E-9F3F0B02DD51}"/>
              </a:ext>
            </a:extLst>
          </p:cNvPr>
          <p:cNvSpPr/>
          <p:nvPr/>
        </p:nvSpPr>
        <p:spPr>
          <a:xfrm>
            <a:off x="8817620" y="1407739"/>
            <a:ext cx="1415772" cy="461665"/>
          </a:xfrm>
          <a:prstGeom prst="rect">
            <a:avLst/>
          </a:prstGeom>
        </p:spPr>
        <p:txBody>
          <a:bodyPr wrap="non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方案利弊</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40" name="矩形 39">
            <a:extLst>
              <a:ext uri="{FF2B5EF4-FFF2-40B4-BE49-F238E27FC236}">
                <a16:creationId xmlns:a16="http://schemas.microsoft.com/office/drawing/2014/main" id="{56216775-FF4B-45AE-B967-B42664A59CF1}"/>
              </a:ext>
            </a:extLst>
          </p:cNvPr>
          <p:cNvSpPr/>
          <p:nvPr/>
        </p:nvSpPr>
        <p:spPr>
          <a:xfrm>
            <a:off x="8072259" y="2165668"/>
            <a:ext cx="4045281" cy="646331"/>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透過政府的力量，可以有效提升食品的安全性</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41" name="矩形 40">
            <a:extLst>
              <a:ext uri="{FF2B5EF4-FFF2-40B4-BE49-F238E27FC236}">
                <a16:creationId xmlns:a16="http://schemas.microsoft.com/office/drawing/2014/main" id="{B5D4FC03-70A8-41B3-A5FF-A5A60506FD96}"/>
              </a:ext>
            </a:extLst>
          </p:cNvPr>
          <p:cNvSpPr/>
          <p:nvPr/>
        </p:nvSpPr>
        <p:spPr>
          <a:xfrm>
            <a:off x="7555835" y="2165668"/>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2" name="矩形 41">
            <a:extLst>
              <a:ext uri="{FF2B5EF4-FFF2-40B4-BE49-F238E27FC236}">
                <a16:creationId xmlns:a16="http://schemas.microsoft.com/office/drawing/2014/main" id="{F1FCAAC0-EA1D-4202-91A4-4092B63BCF28}"/>
              </a:ext>
            </a:extLst>
          </p:cNvPr>
          <p:cNvSpPr/>
          <p:nvPr/>
        </p:nvSpPr>
        <p:spPr>
          <a:xfrm>
            <a:off x="7551021" y="2767924"/>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3" name="矩形 42">
            <a:extLst>
              <a:ext uri="{FF2B5EF4-FFF2-40B4-BE49-F238E27FC236}">
                <a16:creationId xmlns:a16="http://schemas.microsoft.com/office/drawing/2014/main" id="{ED69CDB6-24B9-40D4-A212-E22DBE6BE6E4}"/>
              </a:ext>
            </a:extLst>
          </p:cNvPr>
          <p:cNvSpPr/>
          <p:nvPr/>
        </p:nvSpPr>
        <p:spPr>
          <a:xfrm>
            <a:off x="8072259" y="2745225"/>
            <a:ext cx="3863160" cy="646331"/>
          </a:xfrm>
          <a:prstGeom prst="rect">
            <a:avLst/>
          </a:prstGeom>
        </p:spPr>
        <p:txBody>
          <a:bodyPr wrap="square">
            <a:spAutoFit/>
          </a:bodyPr>
          <a:lstStyle/>
          <a:p>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一般公民難以參與且計畫耗時長，易受政治輪替影響。</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4" name="矩形 43">
            <a:extLst>
              <a:ext uri="{FF2B5EF4-FFF2-40B4-BE49-F238E27FC236}">
                <a16:creationId xmlns:a16="http://schemas.microsoft.com/office/drawing/2014/main" id="{95AAA44C-4459-4278-A590-29729280482A}"/>
              </a:ext>
            </a:extLst>
          </p:cNvPr>
          <p:cNvSpPr/>
          <p:nvPr/>
        </p:nvSpPr>
        <p:spPr>
          <a:xfrm>
            <a:off x="7987102" y="5172987"/>
            <a:ext cx="4045281" cy="646331"/>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實務逐漸隨時空環境與市場導向調整，政府在乳業支持上也具備法源依據。</a:t>
            </a:r>
            <a:endPar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endParaRPr>
          </a:p>
        </p:txBody>
      </p:sp>
      <p:sp>
        <p:nvSpPr>
          <p:cNvPr id="45" name="矩形 44">
            <a:extLst>
              <a:ext uri="{FF2B5EF4-FFF2-40B4-BE49-F238E27FC236}">
                <a16:creationId xmlns:a16="http://schemas.microsoft.com/office/drawing/2014/main" id="{51189CA1-9BB0-4F26-8833-896A3D5E90E7}"/>
              </a:ext>
            </a:extLst>
          </p:cNvPr>
          <p:cNvSpPr/>
          <p:nvPr/>
        </p:nvSpPr>
        <p:spPr>
          <a:xfrm>
            <a:off x="7555835" y="3656467"/>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6" name="矩形 45">
            <a:extLst>
              <a:ext uri="{FF2B5EF4-FFF2-40B4-BE49-F238E27FC236}">
                <a16:creationId xmlns:a16="http://schemas.microsoft.com/office/drawing/2014/main" id="{F006438D-9A40-46DE-8E97-7E705049AE51}"/>
              </a:ext>
            </a:extLst>
          </p:cNvPr>
          <p:cNvSpPr/>
          <p:nvPr/>
        </p:nvSpPr>
        <p:spPr>
          <a:xfrm>
            <a:off x="7560516" y="4152129"/>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7" name="矩形 46">
            <a:extLst>
              <a:ext uri="{FF2B5EF4-FFF2-40B4-BE49-F238E27FC236}">
                <a16:creationId xmlns:a16="http://schemas.microsoft.com/office/drawing/2014/main" id="{ACF4BD47-5F5F-4427-8F56-9BC5E314EE3B}"/>
              </a:ext>
            </a:extLst>
          </p:cNvPr>
          <p:cNvSpPr/>
          <p:nvPr/>
        </p:nvSpPr>
        <p:spPr>
          <a:xfrm>
            <a:off x="7987102" y="5822797"/>
            <a:ext cx="4130438"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國內地域狹小運雜費差異小；台酪農議價能力薄弱，不似美日之議價緩衝機制</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8" name="矩形 47">
            <a:extLst>
              <a:ext uri="{FF2B5EF4-FFF2-40B4-BE49-F238E27FC236}">
                <a16:creationId xmlns:a16="http://schemas.microsoft.com/office/drawing/2014/main" id="{8CDD1436-6A47-4634-868E-14B2F9C539FD}"/>
              </a:ext>
            </a:extLst>
          </p:cNvPr>
          <p:cNvSpPr/>
          <p:nvPr/>
        </p:nvSpPr>
        <p:spPr>
          <a:xfrm>
            <a:off x="8072258" y="3672034"/>
            <a:ext cx="4045281" cy="369332"/>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消費者可確保液態奶物流品質。</a:t>
            </a:r>
            <a:endPar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endParaRPr>
          </a:p>
        </p:txBody>
      </p:sp>
      <p:sp>
        <p:nvSpPr>
          <p:cNvPr id="49" name="矩形 48">
            <a:extLst>
              <a:ext uri="{FF2B5EF4-FFF2-40B4-BE49-F238E27FC236}">
                <a16:creationId xmlns:a16="http://schemas.microsoft.com/office/drawing/2014/main" id="{2FA2AE0F-357D-4D2D-9DDE-6DFB723BF64A}"/>
              </a:ext>
            </a:extLst>
          </p:cNvPr>
          <p:cNvSpPr/>
          <p:nvPr/>
        </p:nvSpPr>
        <p:spPr>
          <a:xfrm>
            <a:off x="7558648" y="5176466"/>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0" name="矩形 49">
            <a:extLst>
              <a:ext uri="{FF2B5EF4-FFF2-40B4-BE49-F238E27FC236}">
                <a16:creationId xmlns:a16="http://schemas.microsoft.com/office/drawing/2014/main" id="{76CCFD23-BDB4-4BC2-9333-4DC5C727EC1D}"/>
              </a:ext>
            </a:extLst>
          </p:cNvPr>
          <p:cNvSpPr/>
          <p:nvPr/>
        </p:nvSpPr>
        <p:spPr>
          <a:xfrm>
            <a:off x="7551021" y="5817381"/>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1" name="矩形 50">
            <a:extLst>
              <a:ext uri="{FF2B5EF4-FFF2-40B4-BE49-F238E27FC236}">
                <a16:creationId xmlns:a16="http://schemas.microsoft.com/office/drawing/2014/main" id="{3F39FD94-CFDC-439B-BFA3-C1CE4D45E290}"/>
              </a:ext>
            </a:extLst>
          </p:cNvPr>
          <p:cNvSpPr/>
          <p:nvPr/>
        </p:nvSpPr>
        <p:spPr>
          <a:xfrm>
            <a:off x="8077071" y="4131239"/>
            <a:ext cx="3863160"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消費者端的鮮奶運送難以運用在大型乳品加工廠，因不敷成本效益。</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rgbClr val="F2F2F2"/>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rgbClr val="9AD0DC"/>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風險溝通</a:t>
            </a:r>
          </a:p>
        </p:txBody>
      </p:sp>
      <p:sp>
        <p:nvSpPr>
          <p:cNvPr id="57" name="矩形 56">
            <a:extLst>
              <a:ext uri="{FF2B5EF4-FFF2-40B4-BE49-F238E27FC236}">
                <a16:creationId xmlns:a16="http://schemas.microsoft.com/office/drawing/2014/main" id="{734B6676-7196-4B8E-BC85-5F6A484944EE}"/>
              </a:ext>
            </a:extLst>
          </p:cNvPr>
          <p:cNvSpPr/>
          <p:nvPr/>
        </p:nvSpPr>
        <p:spPr>
          <a:xfrm>
            <a:off x="159617" y="5141624"/>
            <a:ext cx="12032383" cy="1302644"/>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矩形 57">
            <a:extLst>
              <a:ext uri="{FF2B5EF4-FFF2-40B4-BE49-F238E27FC236}">
                <a16:creationId xmlns:a16="http://schemas.microsoft.com/office/drawing/2014/main" id="{807AD01B-90E0-4425-99CD-30A23DFDF61F}"/>
              </a:ext>
            </a:extLst>
          </p:cNvPr>
          <p:cNvSpPr/>
          <p:nvPr/>
        </p:nvSpPr>
        <p:spPr>
          <a:xfrm>
            <a:off x="4057955" y="975508"/>
            <a:ext cx="995885" cy="2992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58">
            <a:extLst>
              <a:ext uri="{FF2B5EF4-FFF2-40B4-BE49-F238E27FC236}">
                <a16:creationId xmlns:a16="http://schemas.microsoft.com/office/drawing/2014/main" id="{56C987A9-6A41-4728-8E8E-287E57F0280C}"/>
              </a:ext>
            </a:extLst>
          </p:cNvPr>
          <p:cNvSpPr/>
          <p:nvPr/>
        </p:nvSpPr>
        <p:spPr>
          <a:xfrm>
            <a:off x="6969760" y="659980"/>
            <a:ext cx="4840730" cy="58928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270746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BA053CE4-84F4-44E2-8AB4-7C01A66AB417}"/>
              </a:ext>
            </a:extLst>
          </p:cNvPr>
          <p:cNvSpPr/>
          <p:nvPr/>
        </p:nvSpPr>
        <p:spPr>
          <a:xfrm>
            <a:off x="414278" y="2311578"/>
            <a:ext cx="2357798" cy="830997"/>
          </a:xfrm>
          <a:prstGeom prst="rect">
            <a:avLst/>
          </a:prstGeom>
        </p:spPr>
        <p:txBody>
          <a:bodyPr wrap="square">
            <a:spAutoFit/>
          </a:bodyPr>
          <a:lstStyle/>
          <a:p>
            <a:r>
              <a:rPr lang="zh-TW"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本國農委會建構農產品冷鏈計畫</a:t>
            </a:r>
            <a:endParaRPr lang="zh-TW" altLang="en-US" sz="2400" dirty="0">
              <a:solidFill>
                <a:srgbClr val="9AD0DC"/>
              </a:solidFill>
              <a:latin typeface="Microsoft YaHei" panose="020B0503020204020204" pitchFamily="34" charset="-122"/>
              <a:ea typeface="Microsoft YaHei" panose="020B0503020204020204" pitchFamily="34" charset="-122"/>
            </a:endParaRPr>
          </a:p>
        </p:txBody>
      </p:sp>
      <p:sp>
        <p:nvSpPr>
          <p:cNvPr id="26" name="矩形 25">
            <a:extLst>
              <a:ext uri="{FF2B5EF4-FFF2-40B4-BE49-F238E27FC236}">
                <a16:creationId xmlns:a16="http://schemas.microsoft.com/office/drawing/2014/main" id="{4773EE1F-D783-44D3-AFC5-245F344D17AB}"/>
              </a:ext>
            </a:extLst>
          </p:cNvPr>
          <p:cNvSpPr/>
          <p:nvPr/>
        </p:nvSpPr>
        <p:spPr>
          <a:xfrm>
            <a:off x="414278" y="3994139"/>
            <a:ext cx="2357798" cy="461665"/>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慕渴鮮奶品牌</a:t>
            </a:r>
            <a:endParaRPr lang="zh-TW" altLang="en-US" sz="2400" dirty="0">
              <a:solidFill>
                <a:srgbClr val="9AD0DC"/>
              </a:solidFill>
              <a:latin typeface="Microsoft YaHei" panose="020B0503020204020204" pitchFamily="34" charset="-122"/>
              <a:ea typeface="Microsoft YaHei" panose="020B0503020204020204" pitchFamily="34" charset="-122"/>
            </a:endParaRPr>
          </a:p>
        </p:txBody>
      </p:sp>
      <p:sp>
        <p:nvSpPr>
          <p:cNvPr id="27" name="矩形 26">
            <a:extLst>
              <a:ext uri="{FF2B5EF4-FFF2-40B4-BE49-F238E27FC236}">
                <a16:creationId xmlns:a16="http://schemas.microsoft.com/office/drawing/2014/main" id="{31B26D93-22AC-4BB0-B831-28C43F69278D}"/>
              </a:ext>
            </a:extLst>
          </p:cNvPr>
          <p:cNvSpPr/>
          <p:nvPr/>
        </p:nvSpPr>
        <p:spPr>
          <a:xfrm>
            <a:off x="414278" y="5324224"/>
            <a:ext cx="2357798" cy="830997"/>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美國</a:t>
            </a:r>
            <a:r>
              <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FDA</a:t>
            </a: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乳品業製造指南</a:t>
            </a:r>
          </a:p>
        </p:txBody>
      </p:sp>
      <p:sp>
        <p:nvSpPr>
          <p:cNvPr id="2" name="矩形 1">
            <a:extLst>
              <a:ext uri="{FF2B5EF4-FFF2-40B4-BE49-F238E27FC236}">
                <a16:creationId xmlns:a16="http://schemas.microsoft.com/office/drawing/2014/main" id="{BBE6805B-96D1-4D0E-ABA4-AD5E74CD0ADD}"/>
              </a:ext>
            </a:extLst>
          </p:cNvPr>
          <p:cNvSpPr/>
          <p:nvPr/>
        </p:nvSpPr>
        <p:spPr>
          <a:xfrm>
            <a:off x="4316137" y="1405681"/>
            <a:ext cx="1415772" cy="461665"/>
          </a:xfrm>
          <a:prstGeom prst="rect">
            <a:avLst/>
          </a:prstGeom>
        </p:spPr>
        <p:txBody>
          <a:bodyPr wrap="none">
            <a:spAutoFit/>
          </a:bodyPr>
          <a:lstStyle/>
          <a:p>
            <a:r>
              <a:rPr lang="zh-TW" altLang="zh-TW" sz="2400" dirty="0">
                <a:solidFill>
                  <a:schemeClr val="bg1">
                    <a:lumMod val="95000"/>
                  </a:schemeClr>
                </a:solidFill>
                <a:latin typeface="Microsoft YaHei" panose="020B0503020204020204" pitchFamily="34" charset="-122"/>
                <a:ea typeface="Microsoft YaHei" panose="020B0503020204020204" pitchFamily="34" charset="-122"/>
                <a:cs typeface="Times New Roman" panose="02020603050405020304" pitchFamily="18" charset="0"/>
              </a:rPr>
              <a:t>計畫內容</a:t>
            </a:r>
            <a:endParaRPr lang="zh-TW" alt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28" name="直線接點 27">
            <a:extLst>
              <a:ext uri="{FF2B5EF4-FFF2-40B4-BE49-F238E27FC236}">
                <a16:creationId xmlns:a16="http://schemas.microsoft.com/office/drawing/2014/main" id="{2946DDC0-72A9-44E1-AD96-B944770AB2D0}"/>
              </a:ext>
            </a:extLst>
          </p:cNvPr>
          <p:cNvCxnSpPr>
            <a:cxnSpLocks/>
          </p:cNvCxnSpPr>
          <p:nvPr/>
        </p:nvCxnSpPr>
        <p:spPr>
          <a:xfrm>
            <a:off x="557673" y="2039589"/>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線接點 28">
            <a:extLst>
              <a:ext uri="{FF2B5EF4-FFF2-40B4-BE49-F238E27FC236}">
                <a16:creationId xmlns:a16="http://schemas.microsoft.com/office/drawing/2014/main" id="{22AA682B-7253-499B-8CF2-533D64465FCC}"/>
              </a:ext>
            </a:extLst>
          </p:cNvPr>
          <p:cNvCxnSpPr>
            <a:cxnSpLocks/>
          </p:cNvCxnSpPr>
          <p:nvPr/>
        </p:nvCxnSpPr>
        <p:spPr>
          <a:xfrm>
            <a:off x="528797" y="3541131"/>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線接點 29">
            <a:extLst>
              <a:ext uri="{FF2B5EF4-FFF2-40B4-BE49-F238E27FC236}">
                <a16:creationId xmlns:a16="http://schemas.microsoft.com/office/drawing/2014/main" id="{EA775331-8DB0-45E5-A1D8-FAC6F6398F0B}"/>
              </a:ext>
            </a:extLst>
          </p:cNvPr>
          <p:cNvCxnSpPr>
            <a:cxnSpLocks/>
          </p:cNvCxnSpPr>
          <p:nvPr/>
        </p:nvCxnSpPr>
        <p:spPr>
          <a:xfrm>
            <a:off x="490295" y="5010494"/>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D9E1F82-C642-4037-AC2A-7EAB9E4EA4BE}"/>
              </a:ext>
            </a:extLst>
          </p:cNvPr>
          <p:cNvSpPr/>
          <p:nvPr/>
        </p:nvSpPr>
        <p:spPr>
          <a:xfrm>
            <a:off x="2897205" y="2158994"/>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a:extLst>
              <a:ext uri="{FF2B5EF4-FFF2-40B4-BE49-F238E27FC236}">
                <a16:creationId xmlns:a16="http://schemas.microsoft.com/office/drawing/2014/main" id="{13CDFC2C-AC41-4D52-8200-E953A27450E3}"/>
              </a:ext>
            </a:extLst>
          </p:cNvPr>
          <p:cNvSpPr/>
          <p:nvPr/>
        </p:nvSpPr>
        <p:spPr>
          <a:xfrm>
            <a:off x="2897205" y="3717124"/>
            <a:ext cx="96252" cy="11625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a:extLst>
              <a:ext uri="{FF2B5EF4-FFF2-40B4-BE49-F238E27FC236}">
                <a16:creationId xmlns:a16="http://schemas.microsoft.com/office/drawing/2014/main" id="{A9ECAC40-6876-422E-9AC3-FD16083A87CA}"/>
              </a:ext>
            </a:extLst>
          </p:cNvPr>
          <p:cNvSpPr/>
          <p:nvPr/>
        </p:nvSpPr>
        <p:spPr>
          <a:xfrm>
            <a:off x="2897205" y="5158473"/>
            <a:ext cx="96252" cy="11625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89A6D306-7907-4E60-9367-02C155708207}"/>
              </a:ext>
            </a:extLst>
          </p:cNvPr>
          <p:cNvSpPr/>
          <p:nvPr/>
        </p:nvSpPr>
        <p:spPr>
          <a:xfrm>
            <a:off x="3118587" y="2145408"/>
            <a:ext cx="4090736"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健全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農畜產品冷鏈系統</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產地肉品市場</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冷鏈示範及升級設施</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，增加凍存量能，提高產銷調節彈性，並增加冷鏈販售量</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3" name="矩形 32">
            <a:extLst>
              <a:ext uri="{FF2B5EF4-FFF2-40B4-BE49-F238E27FC236}">
                <a16:creationId xmlns:a16="http://schemas.microsoft.com/office/drawing/2014/main" id="{CC3307CF-62FC-4B02-8B3A-14B5BCA4776B}"/>
              </a:ext>
            </a:extLst>
          </p:cNvPr>
          <p:cNvSpPr/>
          <p:nvPr/>
        </p:nvSpPr>
        <p:spPr>
          <a:xfrm>
            <a:off x="3118586" y="3614770"/>
            <a:ext cx="4090737"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採用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蓄冷背袋與蓄冷片</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維持物流過程品質穩定，並</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運用</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智慧物流監控服務</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創造差異化服務。</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4" name="矩形 33">
            <a:extLst>
              <a:ext uri="{FF2B5EF4-FFF2-40B4-BE49-F238E27FC236}">
                <a16:creationId xmlns:a16="http://schemas.microsoft.com/office/drawing/2014/main" id="{84775B04-2F0F-4CD7-BBEA-DE7FEAF4B9E0}"/>
              </a:ext>
            </a:extLst>
          </p:cNvPr>
          <p:cNvSpPr/>
          <p:nvPr/>
        </p:nvSpPr>
        <p:spPr>
          <a:xfrm>
            <a:off x="3118585" y="5116314"/>
            <a:ext cx="4090737" cy="1289905"/>
          </a:xfrm>
          <a:prstGeom prst="rect">
            <a:avLst/>
          </a:prstGeom>
        </p:spPr>
        <p:txBody>
          <a:bodyPr wrap="square">
            <a:spAutoFit/>
          </a:bodyPr>
          <a:lstStyle/>
          <a:p>
            <a:pPr>
              <a:lnSpc>
                <a:spcPct val="150000"/>
              </a:lnSpc>
            </a:pP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對於乳品的供應鏈的</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產品跟過程管控</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，以及給予廠商</a:t>
            </a:r>
            <a:r>
              <a:rPr lang="zh-TW" altLang="zh-TW"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製造指南</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。將風險最小化並且可預測，不合標準之乳品將被扣押。</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6" name="矩形 35">
            <a:extLst>
              <a:ext uri="{FF2B5EF4-FFF2-40B4-BE49-F238E27FC236}">
                <a16:creationId xmlns:a16="http://schemas.microsoft.com/office/drawing/2014/main" id="{0213E5AC-A268-4C2C-B544-5D3DFD395BFA}"/>
              </a:ext>
            </a:extLst>
          </p:cNvPr>
          <p:cNvSpPr/>
          <p:nvPr/>
        </p:nvSpPr>
        <p:spPr>
          <a:xfrm>
            <a:off x="7334453" y="2184044"/>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矩形 36">
            <a:extLst>
              <a:ext uri="{FF2B5EF4-FFF2-40B4-BE49-F238E27FC236}">
                <a16:creationId xmlns:a16="http://schemas.microsoft.com/office/drawing/2014/main" id="{BB5ADA8E-F3BE-447E-A8BD-6390DEA85754}"/>
              </a:ext>
            </a:extLst>
          </p:cNvPr>
          <p:cNvSpPr/>
          <p:nvPr/>
        </p:nvSpPr>
        <p:spPr>
          <a:xfrm>
            <a:off x="7344080" y="3646950"/>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B4E4C84A-FC67-46EB-85A3-C3A57E272451}"/>
              </a:ext>
            </a:extLst>
          </p:cNvPr>
          <p:cNvSpPr/>
          <p:nvPr/>
        </p:nvSpPr>
        <p:spPr>
          <a:xfrm>
            <a:off x="7334453" y="5141365"/>
            <a:ext cx="96252" cy="125126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38">
            <a:extLst>
              <a:ext uri="{FF2B5EF4-FFF2-40B4-BE49-F238E27FC236}">
                <a16:creationId xmlns:a16="http://schemas.microsoft.com/office/drawing/2014/main" id="{9EE82687-15E2-4963-B24E-9F3F0B02DD51}"/>
              </a:ext>
            </a:extLst>
          </p:cNvPr>
          <p:cNvSpPr/>
          <p:nvPr/>
        </p:nvSpPr>
        <p:spPr>
          <a:xfrm>
            <a:off x="8817620" y="1407739"/>
            <a:ext cx="1415772" cy="461665"/>
          </a:xfrm>
          <a:prstGeom prst="rect">
            <a:avLst/>
          </a:prstGeom>
        </p:spPr>
        <p:txBody>
          <a:bodyPr wrap="non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方案利弊</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40" name="矩形 39">
            <a:extLst>
              <a:ext uri="{FF2B5EF4-FFF2-40B4-BE49-F238E27FC236}">
                <a16:creationId xmlns:a16="http://schemas.microsoft.com/office/drawing/2014/main" id="{56216775-FF4B-45AE-B967-B42664A59CF1}"/>
              </a:ext>
            </a:extLst>
          </p:cNvPr>
          <p:cNvSpPr/>
          <p:nvPr/>
        </p:nvSpPr>
        <p:spPr>
          <a:xfrm>
            <a:off x="8072259" y="2165668"/>
            <a:ext cx="4045281" cy="646331"/>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透過政府的力量，可以有效提升食品的安全性</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41" name="矩形 40">
            <a:extLst>
              <a:ext uri="{FF2B5EF4-FFF2-40B4-BE49-F238E27FC236}">
                <a16:creationId xmlns:a16="http://schemas.microsoft.com/office/drawing/2014/main" id="{B5D4FC03-70A8-41B3-A5FF-A5A60506FD96}"/>
              </a:ext>
            </a:extLst>
          </p:cNvPr>
          <p:cNvSpPr/>
          <p:nvPr/>
        </p:nvSpPr>
        <p:spPr>
          <a:xfrm>
            <a:off x="7555835" y="2165668"/>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2" name="矩形 41">
            <a:extLst>
              <a:ext uri="{FF2B5EF4-FFF2-40B4-BE49-F238E27FC236}">
                <a16:creationId xmlns:a16="http://schemas.microsoft.com/office/drawing/2014/main" id="{F1FCAAC0-EA1D-4202-91A4-4092B63BCF28}"/>
              </a:ext>
            </a:extLst>
          </p:cNvPr>
          <p:cNvSpPr/>
          <p:nvPr/>
        </p:nvSpPr>
        <p:spPr>
          <a:xfrm>
            <a:off x="7551021" y="2767924"/>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3" name="矩形 42">
            <a:extLst>
              <a:ext uri="{FF2B5EF4-FFF2-40B4-BE49-F238E27FC236}">
                <a16:creationId xmlns:a16="http://schemas.microsoft.com/office/drawing/2014/main" id="{ED69CDB6-24B9-40D4-A212-E22DBE6BE6E4}"/>
              </a:ext>
            </a:extLst>
          </p:cNvPr>
          <p:cNvSpPr/>
          <p:nvPr/>
        </p:nvSpPr>
        <p:spPr>
          <a:xfrm>
            <a:off x="8072259" y="2745225"/>
            <a:ext cx="3863160" cy="646331"/>
          </a:xfrm>
          <a:prstGeom prst="rect">
            <a:avLst/>
          </a:prstGeom>
        </p:spPr>
        <p:txBody>
          <a:bodyPr wrap="square">
            <a:spAutoFit/>
          </a:bodyPr>
          <a:lstStyle/>
          <a:p>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一般公民難以參與且計畫耗時長，易受政治輪替影響。</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4" name="矩形 43">
            <a:extLst>
              <a:ext uri="{FF2B5EF4-FFF2-40B4-BE49-F238E27FC236}">
                <a16:creationId xmlns:a16="http://schemas.microsoft.com/office/drawing/2014/main" id="{95AAA44C-4459-4278-A590-29729280482A}"/>
              </a:ext>
            </a:extLst>
          </p:cNvPr>
          <p:cNvSpPr/>
          <p:nvPr/>
        </p:nvSpPr>
        <p:spPr>
          <a:xfrm>
            <a:off x="7987102" y="5172987"/>
            <a:ext cx="4045281" cy="646331"/>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實務逐漸隨時空環境與市場導向調整，政府在乳業支持上也具備法源依據。</a:t>
            </a:r>
            <a:endPar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endParaRPr>
          </a:p>
        </p:txBody>
      </p:sp>
      <p:sp>
        <p:nvSpPr>
          <p:cNvPr id="45" name="矩形 44">
            <a:extLst>
              <a:ext uri="{FF2B5EF4-FFF2-40B4-BE49-F238E27FC236}">
                <a16:creationId xmlns:a16="http://schemas.microsoft.com/office/drawing/2014/main" id="{51189CA1-9BB0-4F26-8833-896A3D5E90E7}"/>
              </a:ext>
            </a:extLst>
          </p:cNvPr>
          <p:cNvSpPr/>
          <p:nvPr/>
        </p:nvSpPr>
        <p:spPr>
          <a:xfrm>
            <a:off x="7555835" y="3656467"/>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6" name="矩形 45">
            <a:extLst>
              <a:ext uri="{FF2B5EF4-FFF2-40B4-BE49-F238E27FC236}">
                <a16:creationId xmlns:a16="http://schemas.microsoft.com/office/drawing/2014/main" id="{F006438D-9A40-46DE-8E97-7E705049AE51}"/>
              </a:ext>
            </a:extLst>
          </p:cNvPr>
          <p:cNvSpPr/>
          <p:nvPr/>
        </p:nvSpPr>
        <p:spPr>
          <a:xfrm>
            <a:off x="7560516" y="4152129"/>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7" name="矩形 46">
            <a:extLst>
              <a:ext uri="{FF2B5EF4-FFF2-40B4-BE49-F238E27FC236}">
                <a16:creationId xmlns:a16="http://schemas.microsoft.com/office/drawing/2014/main" id="{ACF4BD47-5F5F-4427-8F56-9BC5E314EE3B}"/>
              </a:ext>
            </a:extLst>
          </p:cNvPr>
          <p:cNvSpPr/>
          <p:nvPr/>
        </p:nvSpPr>
        <p:spPr>
          <a:xfrm>
            <a:off x="7987102" y="5822797"/>
            <a:ext cx="4130438"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國內地域狹小運雜費差異小；台酪農議價能力薄弱，不似美日之議價緩衝機制</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8" name="矩形 47">
            <a:extLst>
              <a:ext uri="{FF2B5EF4-FFF2-40B4-BE49-F238E27FC236}">
                <a16:creationId xmlns:a16="http://schemas.microsoft.com/office/drawing/2014/main" id="{8CDD1436-6A47-4634-868E-14B2F9C539FD}"/>
              </a:ext>
            </a:extLst>
          </p:cNvPr>
          <p:cNvSpPr/>
          <p:nvPr/>
        </p:nvSpPr>
        <p:spPr>
          <a:xfrm>
            <a:off x="8072258" y="3672034"/>
            <a:ext cx="4045281" cy="369332"/>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消費者可確保液態奶物流品質。</a:t>
            </a:r>
            <a:endPar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endParaRPr>
          </a:p>
        </p:txBody>
      </p:sp>
      <p:sp>
        <p:nvSpPr>
          <p:cNvPr id="49" name="矩形 48">
            <a:extLst>
              <a:ext uri="{FF2B5EF4-FFF2-40B4-BE49-F238E27FC236}">
                <a16:creationId xmlns:a16="http://schemas.microsoft.com/office/drawing/2014/main" id="{2FA2AE0F-357D-4D2D-9DDE-6DFB723BF64A}"/>
              </a:ext>
            </a:extLst>
          </p:cNvPr>
          <p:cNvSpPr/>
          <p:nvPr/>
        </p:nvSpPr>
        <p:spPr>
          <a:xfrm>
            <a:off x="7558648" y="5176466"/>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0" name="矩形 49">
            <a:extLst>
              <a:ext uri="{FF2B5EF4-FFF2-40B4-BE49-F238E27FC236}">
                <a16:creationId xmlns:a16="http://schemas.microsoft.com/office/drawing/2014/main" id="{76CCFD23-BDB4-4BC2-9333-4DC5C727EC1D}"/>
              </a:ext>
            </a:extLst>
          </p:cNvPr>
          <p:cNvSpPr/>
          <p:nvPr/>
        </p:nvSpPr>
        <p:spPr>
          <a:xfrm>
            <a:off x="7551021" y="5817381"/>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1" name="矩形 50">
            <a:extLst>
              <a:ext uri="{FF2B5EF4-FFF2-40B4-BE49-F238E27FC236}">
                <a16:creationId xmlns:a16="http://schemas.microsoft.com/office/drawing/2014/main" id="{3F39FD94-CFDC-439B-BFA3-C1CE4D45E290}"/>
              </a:ext>
            </a:extLst>
          </p:cNvPr>
          <p:cNvSpPr/>
          <p:nvPr/>
        </p:nvSpPr>
        <p:spPr>
          <a:xfrm>
            <a:off x="8077071" y="4131239"/>
            <a:ext cx="3863160"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消費者端的鮮奶運送難以運用在大型乳品加工廠，因不敷成本效益。</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rgbClr val="F2F2F2"/>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rgbClr val="9AD0DC"/>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風險溝通</a:t>
            </a:r>
          </a:p>
        </p:txBody>
      </p:sp>
      <p:sp>
        <p:nvSpPr>
          <p:cNvPr id="58" name="矩形 57">
            <a:extLst>
              <a:ext uri="{FF2B5EF4-FFF2-40B4-BE49-F238E27FC236}">
                <a16:creationId xmlns:a16="http://schemas.microsoft.com/office/drawing/2014/main" id="{4DF4D32B-0872-4F17-B03A-60ED72D5D484}"/>
              </a:ext>
            </a:extLst>
          </p:cNvPr>
          <p:cNvSpPr/>
          <p:nvPr/>
        </p:nvSpPr>
        <p:spPr>
          <a:xfrm>
            <a:off x="6969760" y="659980"/>
            <a:ext cx="4840730" cy="58928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58">
            <a:extLst>
              <a:ext uri="{FF2B5EF4-FFF2-40B4-BE49-F238E27FC236}">
                <a16:creationId xmlns:a16="http://schemas.microsoft.com/office/drawing/2014/main" id="{F56A7623-ED75-49D6-A9FE-C2AB2B5282BF}"/>
              </a:ext>
            </a:extLst>
          </p:cNvPr>
          <p:cNvSpPr/>
          <p:nvPr/>
        </p:nvSpPr>
        <p:spPr>
          <a:xfrm>
            <a:off x="4057955" y="975508"/>
            <a:ext cx="995885" cy="2992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390588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BA053CE4-84F4-44E2-8AB4-7C01A66AB417}"/>
              </a:ext>
            </a:extLst>
          </p:cNvPr>
          <p:cNvSpPr/>
          <p:nvPr/>
        </p:nvSpPr>
        <p:spPr>
          <a:xfrm>
            <a:off x="201676" y="2537091"/>
            <a:ext cx="2707242" cy="1200329"/>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衛生福利部食品藥物管理署食品標示資訊服務平台</a:t>
            </a:r>
          </a:p>
        </p:txBody>
      </p:sp>
      <p:sp>
        <p:nvSpPr>
          <p:cNvPr id="2" name="矩形 1">
            <a:extLst>
              <a:ext uri="{FF2B5EF4-FFF2-40B4-BE49-F238E27FC236}">
                <a16:creationId xmlns:a16="http://schemas.microsoft.com/office/drawing/2014/main" id="{BBE6805B-96D1-4D0E-ABA4-AD5E74CD0ADD}"/>
              </a:ext>
            </a:extLst>
          </p:cNvPr>
          <p:cNvSpPr/>
          <p:nvPr/>
        </p:nvSpPr>
        <p:spPr>
          <a:xfrm>
            <a:off x="4316137" y="1405681"/>
            <a:ext cx="1415772" cy="461665"/>
          </a:xfrm>
          <a:prstGeom prst="rect">
            <a:avLst/>
          </a:prstGeom>
        </p:spPr>
        <p:txBody>
          <a:bodyPr wrap="none">
            <a:spAutoFit/>
          </a:bodyPr>
          <a:lstStyle/>
          <a:p>
            <a:r>
              <a:rPr lang="zh-TW" altLang="zh-TW" sz="2400" dirty="0">
                <a:solidFill>
                  <a:schemeClr val="bg1">
                    <a:lumMod val="95000"/>
                  </a:schemeClr>
                </a:solidFill>
                <a:latin typeface="Microsoft YaHei" panose="020B0503020204020204" pitchFamily="34" charset="-122"/>
                <a:ea typeface="Microsoft YaHei" panose="020B0503020204020204" pitchFamily="34" charset="-122"/>
                <a:cs typeface="Times New Roman" panose="02020603050405020304" pitchFamily="18" charset="0"/>
              </a:rPr>
              <a:t>計畫內容</a:t>
            </a:r>
            <a:endParaRPr lang="zh-TW" alt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28" name="直線接點 27">
            <a:extLst>
              <a:ext uri="{FF2B5EF4-FFF2-40B4-BE49-F238E27FC236}">
                <a16:creationId xmlns:a16="http://schemas.microsoft.com/office/drawing/2014/main" id="{2946DDC0-72A9-44E1-AD96-B944770AB2D0}"/>
              </a:ext>
            </a:extLst>
          </p:cNvPr>
          <p:cNvCxnSpPr>
            <a:cxnSpLocks/>
          </p:cNvCxnSpPr>
          <p:nvPr/>
        </p:nvCxnSpPr>
        <p:spPr>
          <a:xfrm>
            <a:off x="557673" y="2039589"/>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線接點 28">
            <a:extLst>
              <a:ext uri="{FF2B5EF4-FFF2-40B4-BE49-F238E27FC236}">
                <a16:creationId xmlns:a16="http://schemas.microsoft.com/office/drawing/2014/main" id="{22AA682B-7253-499B-8CF2-533D64465FCC}"/>
              </a:ext>
            </a:extLst>
          </p:cNvPr>
          <p:cNvCxnSpPr>
            <a:cxnSpLocks/>
          </p:cNvCxnSpPr>
          <p:nvPr/>
        </p:nvCxnSpPr>
        <p:spPr>
          <a:xfrm>
            <a:off x="414278" y="4333611"/>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D9E1F82-C642-4037-AC2A-7EAB9E4EA4BE}"/>
              </a:ext>
            </a:extLst>
          </p:cNvPr>
          <p:cNvSpPr/>
          <p:nvPr/>
        </p:nvSpPr>
        <p:spPr>
          <a:xfrm>
            <a:off x="2897205" y="2158993"/>
            <a:ext cx="96252" cy="1965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89A6D306-7907-4E60-9367-02C155708207}"/>
              </a:ext>
            </a:extLst>
          </p:cNvPr>
          <p:cNvSpPr/>
          <p:nvPr/>
        </p:nvSpPr>
        <p:spPr>
          <a:xfrm>
            <a:off x="3139508" y="2463537"/>
            <a:ext cx="4090736" cy="1289905"/>
          </a:xfrm>
          <a:prstGeom prst="rect">
            <a:avLst/>
          </a:prstGeom>
        </p:spPr>
        <p:txBody>
          <a:bodyPr wrap="square">
            <a:spAutoFit/>
          </a:bodyPr>
          <a:lstStyle/>
          <a:p>
            <a:pPr>
              <a:lnSpc>
                <a:spcPct val="150000"/>
              </a:lnSpc>
            </a:pP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網頁內容包含各個食品安全相關法規以及在食品資訊專櫃中，各業者將所有之添加物、製作過程等都有做</a:t>
            </a:r>
            <a:r>
              <a:rPr lang="zh-TW" altLang="en-US"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資訊公開</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9" name="矩形 38">
            <a:extLst>
              <a:ext uri="{FF2B5EF4-FFF2-40B4-BE49-F238E27FC236}">
                <a16:creationId xmlns:a16="http://schemas.microsoft.com/office/drawing/2014/main" id="{9EE82687-15E2-4963-B24E-9F3F0B02DD51}"/>
              </a:ext>
            </a:extLst>
          </p:cNvPr>
          <p:cNvSpPr/>
          <p:nvPr/>
        </p:nvSpPr>
        <p:spPr>
          <a:xfrm>
            <a:off x="8817620" y="1407739"/>
            <a:ext cx="1415772" cy="461665"/>
          </a:xfrm>
          <a:prstGeom prst="rect">
            <a:avLst/>
          </a:prstGeom>
        </p:spPr>
        <p:txBody>
          <a:bodyPr wrap="non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方案利弊</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40" name="矩形 39">
            <a:extLst>
              <a:ext uri="{FF2B5EF4-FFF2-40B4-BE49-F238E27FC236}">
                <a16:creationId xmlns:a16="http://schemas.microsoft.com/office/drawing/2014/main" id="{56216775-FF4B-45AE-B967-B42664A59CF1}"/>
              </a:ext>
            </a:extLst>
          </p:cNvPr>
          <p:cNvSpPr/>
          <p:nvPr/>
        </p:nvSpPr>
        <p:spPr>
          <a:xfrm>
            <a:off x="8072259" y="2543999"/>
            <a:ext cx="4045281" cy="369332"/>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資訊具體明確且有政府負責查核機制</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41" name="矩形 40">
            <a:extLst>
              <a:ext uri="{FF2B5EF4-FFF2-40B4-BE49-F238E27FC236}">
                <a16:creationId xmlns:a16="http://schemas.microsoft.com/office/drawing/2014/main" id="{B5D4FC03-70A8-41B3-A5FF-A5A60506FD96}"/>
              </a:ext>
            </a:extLst>
          </p:cNvPr>
          <p:cNvSpPr/>
          <p:nvPr/>
        </p:nvSpPr>
        <p:spPr>
          <a:xfrm>
            <a:off x="7551021" y="2552830"/>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2" name="矩形 41">
            <a:extLst>
              <a:ext uri="{FF2B5EF4-FFF2-40B4-BE49-F238E27FC236}">
                <a16:creationId xmlns:a16="http://schemas.microsoft.com/office/drawing/2014/main" id="{F1FCAAC0-EA1D-4202-91A4-4092B63BCF28}"/>
              </a:ext>
            </a:extLst>
          </p:cNvPr>
          <p:cNvSpPr/>
          <p:nvPr/>
        </p:nvSpPr>
        <p:spPr>
          <a:xfrm>
            <a:off x="7555835" y="3352661"/>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3" name="矩形 42">
            <a:extLst>
              <a:ext uri="{FF2B5EF4-FFF2-40B4-BE49-F238E27FC236}">
                <a16:creationId xmlns:a16="http://schemas.microsoft.com/office/drawing/2014/main" id="{ED69CDB6-24B9-40D4-A212-E22DBE6BE6E4}"/>
              </a:ext>
            </a:extLst>
          </p:cNvPr>
          <p:cNvSpPr/>
          <p:nvPr/>
        </p:nvSpPr>
        <p:spPr>
          <a:xfrm>
            <a:off x="8072259" y="3346472"/>
            <a:ext cx="3863160"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訊息量太過複雜專業，民眾無法負荷</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rgbClr val="F2F2F2"/>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rgbClr val="9AD0DC"/>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風險溝通</a:t>
            </a:r>
          </a:p>
        </p:txBody>
      </p:sp>
      <p:sp>
        <p:nvSpPr>
          <p:cNvPr id="58" name="矩形 57">
            <a:extLst>
              <a:ext uri="{FF2B5EF4-FFF2-40B4-BE49-F238E27FC236}">
                <a16:creationId xmlns:a16="http://schemas.microsoft.com/office/drawing/2014/main" id="{E5460D5F-53BB-4FFE-A781-5579D30817A1}"/>
              </a:ext>
            </a:extLst>
          </p:cNvPr>
          <p:cNvSpPr/>
          <p:nvPr/>
        </p:nvSpPr>
        <p:spPr>
          <a:xfrm>
            <a:off x="7342607" y="2158993"/>
            <a:ext cx="96252" cy="1965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58">
            <a:extLst>
              <a:ext uri="{FF2B5EF4-FFF2-40B4-BE49-F238E27FC236}">
                <a16:creationId xmlns:a16="http://schemas.microsoft.com/office/drawing/2014/main" id="{594E4C29-62E2-4A85-B987-D15C182ABFD4}"/>
              </a:ext>
            </a:extLst>
          </p:cNvPr>
          <p:cNvSpPr/>
          <p:nvPr/>
        </p:nvSpPr>
        <p:spPr>
          <a:xfrm>
            <a:off x="201676" y="4622453"/>
            <a:ext cx="2409444" cy="830997"/>
          </a:xfrm>
          <a:prstGeom prst="rect">
            <a:avLst/>
          </a:prstGeom>
        </p:spPr>
        <p:txBody>
          <a:bodyPr wrap="squar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法國</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AOP</a:t>
            </a: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標章一體化</a:t>
            </a:r>
          </a:p>
        </p:txBody>
      </p:sp>
      <p:sp>
        <p:nvSpPr>
          <p:cNvPr id="60" name="矩形 59">
            <a:extLst>
              <a:ext uri="{FF2B5EF4-FFF2-40B4-BE49-F238E27FC236}">
                <a16:creationId xmlns:a16="http://schemas.microsoft.com/office/drawing/2014/main" id="{4B797D1B-C82D-4E64-8004-109C5A736329}"/>
              </a:ext>
            </a:extLst>
          </p:cNvPr>
          <p:cNvSpPr/>
          <p:nvPr/>
        </p:nvSpPr>
        <p:spPr>
          <a:xfrm>
            <a:off x="2897205" y="4503050"/>
            <a:ext cx="96252" cy="152837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矩形 63">
            <a:extLst>
              <a:ext uri="{FF2B5EF4-FFF2-40B4-BE49-F238E27FC236}">
                <a16:creationId xmlns:a16="http://schemas.microsoft.com/office/drawing/2014/main" id="{DD913A7A-597B-4BD3-8952-0B18EACC47BA}"/>
              </a:ext>
            </a:extLst>
          </p:cNvPr>
          <p:cNvSpPr/>
          <p:nvPr/>
        </p:nvSpPr>
        <p:spPr>
          <a:xfrm>
            <a:off x="3139508" y="4455156"/>
            <a:ext cx="4090736" cy="1705403"/>
          </a:xfrm>
          <a:prstGeom prst="rect">
            <a:avLst/>
          </a:prstGeom>
        </p:spPr>
        <p:txBody>
          <a:bodyPr wrap="square">
            <a:spAutoFit/>
          </a:bodyPr>
          <a:lstStyle/>
          <a:p>
            <a:pPr>
              <a:lnSpc>
                <a:spcPct val="150000"/>
              </a:lnSpc>
            </a:pP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能讓民眾清楚知道產地來源，且所有食品皆適用。針對鮮奶方面，法國液態奶</a:t>
            </a:r>
            <a:r>
              <a:rPr lang="zh-TW" altLang="en-US"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包裝明確用顏色區分</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各種液態奶產品，使民眾在辨別液態奶製品更直觀。</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69" name="矩形 68">
            <a:extLst>
              <a:ext uri="{FF2B5EF4-FFF2-40B4-BE49-F238E27FC236}">
                <a16:creationId xmlns:a16="http://schemas.microsoft.com/office/drawing/2014/main" id="{FA9D4E38-495F-4FAF-AC9D-75BD1B289D64}"/>
              </a:ext>
            </a:extLst>
          </p:cNvPr>
          <p:cNvSpPr/>
          <p:nvPr/>
        </p:nvSpPr>
        <p:spPr>
          <a:xfrm>
            <a:off x="7342607" y="4503050"/>
            <a:ext cx="96252" cy="152837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矩形 69">
            <a:extLst>
              <a:ext uri="{FF2B5EF4-FFF2-40B4-BE49-F238E27FC236}">
                <a16:creationId xmlns:a16="http://schemas.microsoft.com/office/drawing/2014/main" id="{71B3198A-4A97-4141-9DF6-9FE3FA8812CC}"/>
              </a:ext>
            </a:extLst>
          </p:cNvPr>
          <p:cNvSpPr/>
          <p:nvPr/>
        </p:nvSpPr>
        <p:spPr>
          <a:xfrm>
            <a:off x="8072259" y="4647788"/>
            <a:ext cx="4045281" cy="646331"/>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將資訊普及化，並且使得民眾易於理解標示</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71" name="矩形 70">
            <a:extLst>
              <a:ext uri="{FF2B5EF4-FFF2-40B4-BE49-F238E27FC236}">
                <a16:creationId xmlns:a16="http://schemas.microsoft.com/office/drawing/2014/main" id="{504F2F6E-DE48-4E0A-83A5-C0EC66EA3A08}"/>
              </a:ext>
            </a:extLst>
          </p:cNvPr>
          <p:cNvSpPr/>
          <p:nvPr/>
        </p:nvSpPr>
        <p:spPr>
          <a:xfrm>
            <a:off x="7551021" y="4656619"/>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72" name="矩形 71">
            <a:extLst>
              <a:ext uri="{FF2B5EF4-FFF2-40B4-BE49-F238E27FC236}">
                <a16:creationId xmlns:a16="http://schemas.microsoft.com/office/drawing/2014/main" id="{1C4B261C-26BC-40EF-865C-E5DE8B35CB38}"/>
              </a:ext>
            </a:extLst>
          </p:cNvPr>
          <p:cNvSpPr/>
          <p:nvPr/>
        </p:nvSpPr>
        <p:spPr>
          <a:xfrm>
            <a:off x="7555835" y="5456450"/>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73" name="矩形 72">
            <a:extLst>
              <a:ext uri="{FF2B5EF4-FFF2-40B4-BE49-F238E27FC236}">
                <a16:creationId xmlns:a16="http://schemas.microsoft.com/office/drawing/2014/main" id="{A81AE01D-9810-4F89-8EC8-849B9B200489}"/>
              </a:ext>
            </a:extLst>
          </p:cNvPr>
          <p:cNvSpPr/>
          <p:nvPr/>
        </p:nvSpPr>
        <p:spPr>
          <a:xfrm>
            <a:off x="8072259" y="5450261"/>
            <a:ext cx="3863160"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政府若要實施此方案，需與廠商溝通包裝改換，無法產生效率</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74" name="矩形 73">
            <a:extLst>
              <a:ext uri="{FF2B5EF4-FFF2-40B4-BE49-F238E27FC236}">
                <a16:creationId xmlns:a16="http://schemas.microsoft.com/office/drawing/2014/main" id="{BA0D36B3-CF97-4532-99C6-4B0C3263360F}"/>
              </a:ext>
            </a:extLst>
          </p:cNvPr>
          <p:cNvSpPr/>
          <p:nvPr/>
        </p:nvSpPr>
        <p:spPr>
          <a:xfrm>
            <a:off x="256581" y="2158993"/>
            <a:ext cx="11733743" cy="4170995"/>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矩形 74">
            <a:extLst>
              <a:ext uri="{FF2B5EF4-FFF2-40B4-BE49-F238E27FC236}">
                <a16:creationId xmlns:a16="http://schemas.microsoft.com/office/drawing/2014/main" id="{F87BB280-B0F6-4692-84A7-BD09434CA732}"/>
              </a:ext>
            </a:extLst>
          </p:cNvPr>
          <p:cNvSpPr/>
          <p:nvPr/>
        </p:nvSpPr>
        <p:spPr>
          <a:xfrm>
            <a:off x="878269" y="1025736"/>
            <a:ext cx="995885" cy="2992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6" name="矩形 75">
            <a:extLst>
              <a:ext uri="{FF2B5EF4-FFF2-40B4-BE49-F238E27FC236}">
                <a16:creationId xmlns:a16="http://schemas.microsoft.com/office/drawing/2014/main" id="{849DC8C3-5052-41DC-844C-0C704CF035DC}"/>
              </a:ext>
            </a:extLst>
          </p:cNvPr>
          <p:cNvSpPr/>
          <p:nvPr/>
        </p:nvSpPr>
        <p:spPr>
          <a:xfrm>
            <a:off x="6969760" y="659980"/>
            <a:ext cx="4840730" cy="58928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28586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BA053CE4-84F4-44E2-8AB4-7C01A66AB417}"/>
              </a:ext>
            </a:extLst>
          </p:cNvPr>
          <p:cNvSpPr/>
          <p:nvPr/>
        </p:nvSpPr>
        <p:spPr>
          <a:xfrm>
            <a:off x="201676" y="2537091"/>
            <a:ext cx="2707242" cy="1200329"/>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衛生福利部食品藥物管理署食品標示資訊服務平台</a:t>
            </a:r>
          </a:p>
        </p:txBody>
      </p:sp>
      <p:sp>
        <p:nvSpPr>
          <p:cNvPr id="2" name="矩形 1">
            <a:extLst>
              <a:ext uri="{FF2B5EF4-FFF2-40B4-BE49-F238E27FC236}">
                <a16:creationId xmlns:a16="http://schemas.microsoft.com/office/drawing/2014/main" id="{BBE6805B-96D1-4D0E-ABA4-AD5E74CD0ADD}"/>
              </a:ext>
            </a:extLst>
          </p:cNvPr>
          <p:cNvSpPr/>
          <p:nvPr/>
        </p:nvSpPr>
        <p:spPr>
          <a:xfrm>
            <a:off x="4316137" y="1405681"/>
            <a:ext cx="1415772" cy="461665"/>
          </a:xfrm>
          <a:prstGeom prst="rect">
            <a:avLst/>
          </a:prstGeom>
        </p:spPr>
        <p:txBody>
          <a:bodyPr wrap="none">
            <a:spAutoFit/>
          </a:bodyPr>
          <a:lstStyle/>
          <a:p>
            <a:r>
              <a:rPr lang="zh-TW" altLang="zh-TW" sz="2400" dirty="0">
                <a:solidFill>
                  <a:schemeClr val="bg1">
                    <a:lumMod val="95000"/>
                  </a:schemeClr>
                </a:solidFill>
                <a:latin typeface="Microsoft YaHei" panose="020B0503020204020204" pitchFamily="34" charset="-122"/>
                <a:ea typeface="Microsoft YaHei" panose="020B0503020204020204" pitchFamily="34" charset="-122"/>
                <a:cs typeface="Times New Roman" panose="02020603050405020304" pitchFamily="18" charset="0"/>
              </a:rPr>
              <a:t>計畫內容</a:t>
            </a:r>
            <a:endParaRPr lang="zh-TW" alt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28" name="直線接點 27">
            <a:extLst>
              <a:ext uri="{FF2B5EF4-FFF2-40B4-BE49-F238E27FC236}">
                <a16:creationId xmlns:a16="http://schemas.microsoft.com/office/drawing/2014/main" id="{2946DDC0-72A9-44E1-AD96-B944770AB2D0}"/>
              </a:ext>
            </a:extLst>
          </p:cNvPr>
          <p:cNvCxnSpPr>
            <a:cxnSpLocks/>
          </p:cNvCxnSpPr>
          <p:nvPr/>
        </p:nvCxnSpPr>
        <p:spPr>
          <a:xfrm>
            <a:off x="557673" y="2039589"/>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線接點 28">
            <a:extLst>
              <a:ext uri="{FF2B5EF4-FFF2-40B4-BE49-F238E27FC236}">
                <a16:creationId xmlns:a16="http://schemas.microsoft.com/office/drawing/2014/main" id="{22AA682B-7253-499B-8CF2-533D64465FCC}"/>
              </a:ext>
            </a:extLst>
          </p:cNvPr>
          <p:cNvCxnSpPr>
            <a:cxnSpLocks/>
          </p:cNvCxnSpPr>
          <p:nvPr/>
        </p:nvCxnSpPr>
        <p:spPr>
          <a:xfrm>
            <a:off x="414278" y="4333611"/>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D9E1F82-C642-4037-AC2A-7EAB9E4EA4BE}"/>
              </a:ext>
            </a:extLst>
          </p:cNvPr>
          <p:cNvSpPr/>
          <p:nvPr/>
        </p:nvSpPr>
        <p:spPr>
          <a:xfrm>
            <a:off x="2897205" y="2158993"/>
            <a:ext cx="96252" cy="1965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89A6D306-7907-4E60-9367-02C155708207}"/>
              </a:ext>
            </a:extLst>
          </p:cNvPr>
          <p:cNvSpPr/>
          <p:nvPr/>
        </p:nvSpPr>
        <p:spPr>
          <a:xfrm>
            <a:off x="3139508" y="2463537"/>
            <a:ext cx="4090736" cy="1289905"/>
          </a:xfrm>
          <a:prstGeom prst="rect">
            <a:avLst/>
          </a:prstGeom>
        </p:spPr>
        <p:txBody>
          <a:bodyPr wrap="square">
            <a:spAutoFit/>
          </a:bodyPr>
          <a:lstStyle/>
          <a:p>
            <a:pPr>
              <a:lnSpc>
                <a:spcPct val="150000"/>
              </a:lnSpc>
            </a:pP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網頁內容包含各個食品安全相關法規以及在食品資訊專櫃中，各業者將所有之添加物、製作過程等都有做</a:t>
            </a:r>
            <a:r>
              <a:rPr lang="zh-TW" altLang="en-US"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資訊公開</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9" name="矩形 38">
            <a:extLst>
              <a:ext uri="{FF2B5EF4-FFF2-40B4-BE49-F238E27FC236}">
                <a16:creationId xmlns:a16="http://schemas.microsoft.com/office/drawing/2014/main" id="{9EE82687-15E2-4963-B24E-9F3F0B02DD51}"/>
              </a:ext>
            </a:extLst>
          </p:cNvPr>
          <p:cNvSpPr/>
          <p:nvPr/>
        </p:nvSpPr>
        <p:spPr>
          <a:xfrm>
            <a:off x="8817620" y="1407739"/>
            <a:ext cx="1415772" cy="461665"/>
          </a:xfrm>
          <a:prstGeom prst="rect">
            <a:avLst/>
          </a:prstGeom>
        </p:spPr>
        <p:txBody>
          <a:bodyPr wrap="non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方案利弊</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40" name="矩形 39">
            <a:extLst>
              <a:ext uri="{FF2B5EF4-FFF2-40B4-BE49-F238E27FC236}">
                <a16:creationId xmlns:a16="http://schemas.microsoft.com/office/drawing/2014/main" id="{56216775-FF4B-45AE-B967-B42664A59CF1}"/>
              </a:ext>
            </a:extLst>
          </p:cNvPr>
          <p:cNvSpPr/>
          <p:nvPr/>
        </p:nvSpPr>
        <p:spPr>
          <a:xfrm>
            <a:off x="8072259" y="2543999"/>
            <a:ext cx="4045281" cy="369332"/>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資訊具體明確且有政府負責查核機制</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41" name="矩形 40">
            <a:extLst>
              <a:ext uri="{FF2B5EF4-FFF2-40B4-BE49-F238E27FC236}">
                <a16:creationId xmlns:a16="http://schemas.microsoft.com/office/drawing/2014/main" id="{B5D4FC03-70A8-41B3-A5FF-A5A60506FD96}"/>
              </a:ext>
            </a:extLst>
          </p:cNvPr>
          <p:cNvSpPr/>
          <p:nvPr/>
        </p:nvSpPr>
        <p:spPr>
          <a:xfrm>
            <a:off x="7551021" y="2552830"/>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2" name="矩形 41">
            <a:extLst>
              <a:ext uri="{FF2B5EF4-FFF2-40B4-BE49-F238E27FC236}">
                <a16:creationId xmlns:a16="http://schemas.microsoft.com/office/drawing/2014/main" id="{F1FCAAC0-EA1D-4202-91A4-4092B63BCF28}"/>
              </a:ext>
            </a:extLst>
          </p:cNvPr>
          <p:cNvSpPr/>
          <p:nvPr/>
        </p:nvSpPr>
        <p:spPr>
          <a:xfrm>
            <a:off x="7555835" y="3352661"/>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3" name="矩形 42">
            <a:extLst>
              <a:ext uri="{FF2B5EF4-FFF2-40B4-BE49-F238E27FC236}">
                <a16:creationId xmlns:a16="http://schemas.microsoft.com/office/drawing/2014/main" id="{ED69CDB6-24B9-40D4-A212-E22DBE6BE6E4}"/>
              </a:ext>
            </a:extLst>
          </p:cNvPr>
          <p:cNvSpPr/>
          <p:nvPr/>
        </p:nvSpPr>
        <p:spPr>
          <a:xfrm>
            <a:off x="8072259" y="3346472"/>
            <a:ext cx="3863160"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訊息量太過複雜專業，民眾無法負荷</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rgbClr val="F2F2F2"/>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rgbClr val="9AD0DC"/>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風險溝通</a:t>
            </a:r>
          </a:p>
        </p:txBody>
      </p:sp>
      <p:sp>
        <p:nvSpPr>
          <p:cNvPr id="58" name="矩形 57">
            <a:extLst>
              <a:ext uri="{FF2B5EF4-FFF2-40B4-BE49-F238E27FC236}">
                <a16:creationId xmlns:a16="http://schemas.microsoft.com/office/drawing/2014/main" id="{E5460D5F-53BB-4FFE-A781-5579D30817A1}"/>
              </a:ext>
            </a:extLst>
          </p:cNvPr>
          <p:cNvSpPr/>
          <p:nvPr/>
        </p:nvSpPr>
        <p:spPr>
          <a:xfrm>
            <a:off x="7342607" y="2158993"/>
            <a:ext cx="96252" cy="1965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58">
            <a:extLst>
              <a:ext uri="{FF2B5EF4-FFF2-40B4-BE49-F238E27FC236}">
                <a16:creationId xmlns:a16="http://schemas.microsoft.com/office/drawing/2014/main" id="{594E4C29-62E2-4A85-B987-D15C182ABFD4}"/>
              </a:ext>
            </a:extLst>
          </p:cNvPr>
          <p:cNvSpPr/>
          <p:nvPr/>
        </p:nvSpPr>
        <p:spPr>
          <a:xfrm>
            <a:off x="201676" y="4622453"/>
            <a:ext cx="2409444" cy="830997"/>
          </a:xfrm>
          <a:prstGeom prst="rect">
            <a:avLst/>
          </a:prstGeom>
        </p:spPr>
        <p:txBody>
          <a:bodyPr wrap="squar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法國</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AOP</a:t>
            </a: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標章一體化</a:t>
            </a:r>
          </a:p>
        </p:txBody>
      </p:sp>
      <p:sp>
        <p:nvSpPr>
          <p:cNvPr id="60" name="矩形 59">
            <a:extLst>
              <a:ext uri="{FF2B5EF4-FFF2-40B4-BE49-F238E27FC236}">
                <a16:creationId xmlns:a16="http://schemas.microsoft.com/office/drawing/2014/main" id="{4B797D1B-C82D-4E64-8004-109C5A736329}"/>
              </a:ext>
            </a:extLst>
          </p:cNvPr>
          <p:cNvSpPr/>
          <p:nvPr/>
        </p:nvSpPr>
        <p:spPr>
          <a:xfrm>
            <a:off x="2897205" y="4503050"/>
            <a:ext cx="96252" cy="152837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矩形 63">
            <a:extLst>
              <a:ext uri="{FF2B5EF4-FFF2-40B4-BE49-F238E27FC236}">
                <a16:creationId xmlns:a16="http://schemas.microsoft.com/office/drawing/2014/main" id="{DD913A7A-597B-4BD3-8952-0B18EACC47BA}"/>
              </a:ext>
            </a:extLst>
          </p:cNvPr>
          <p:cNvSpPr/>
          <p:nvPr/>
        </p:nvSpPr>
        <p:spPr>
          <a:xfrm>
            <a:off x="3139508" y="4455156"/>
            <a:ext cx="4090736" cy="1705403"/>
          </a:xfrm>
          <a:prstGeom prst="rect">
            <a:avLst/>
          </a:prstGeom>
        </p:spPr>
        <p:txBody>
          <a:bodyPr wrap="square">
            <a:spAutoFit/>
          </a:bodyPr>
          <a:lstStyle/>
          <a:p>
            <a:pPr>
              <a:lnSpc>
                <a:spcPct val="150000"/>
              </a:lnSpc>
            </a:pP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能讓民眾清楚知道產地來源，且所有食品皆適用。針對鮮奶方面，法國液態奶</a:t>
            </a:r>
            <a:r>
              <a:rPr lang="zh-TW" altLang="en-US"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包裝明確用顏色區分</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各種液態奶產品，使民眾在辨別液態奶製品更直觀。</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69" name="矩形 68">
            <a:extLst>
              <a:ext uri="{FF2B5EF4-FFF2-40B4-BE49-F238E27FC236}">
                <a16:creationId xmlns:a16="http://schemas.microsoft.com/office/drawing/2014/main" id="{FA9D4E38-495F-4FAF-AC9D-75BD1B289D64}"/>
              </a:ext>
            </a:extLst>
          </p:cNvPr>
          <p:cNvSpPr/>
          <p:nvPr/>
        </p:nvSpPr>
        <p:spPr>
          <a:xfrm>
            <a:off x="7342607" y="4503050"/>
            <a:ext cx="96252" cy="152837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矩形 69">
            <a:extLst>
              <a:ext uri="{FF2B5EF4-FFF2-40B4-BE49-F238E27FC236}">
                <a16:creationId xmlns:a16="http://schemas.microsoft.com/office/drawing/2014/main" id="{71B3198A-4A97-4141-9DF6-9FE3FA8812CC}"/>
              </a:ext>
            </a:extLst>
          </p:cNvPr>
          <p:cNvSpPr/>
          <p:nvPr/>
        </p:nvSpPr>
        <p:spPr>
          <a:xfrm>
            <a:off x="8072259" y="4647788"/>
            <a:ext cx="4045281" cy="646331"/>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將資訊普及化，並且使得民眾易於理解標示</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71" name="矩形 70">
            <a:extLst>
              <a:ext uri="{FF2B5EF4-FFF2-40B4-BE49-F238E27FC236}">
                <a16:creationId xmlns:a16="http://schemas.microsoft.com/office/drawing/2014/main" id="{504F2F6E-DE48-4E0A-83A5-C0EC66EA3A08}"/>
              </a:ext>
            </a:extLst>
          </p:cNvPr>
          <p:cNvSpPr/>
          <p:nvPr/>
        </p:nvSpPr>
        <p:spPr>
          <a:xfrm>
            <a:off x="7551021" y="4656619"/>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72" name="矩形 71">
            <a:extLst>
              <a:ext uri="{FF2B5EF4-FFF2-40B4-BE49-F238E27FC236}">
                <a16:creationId xmlns:a16="http://schemas.microsoft.com/office/drawing/2014/main" id="{1C4B261C-26BC-40EF-865C-E5DE8B35CB38}"/>
              </a:ext>
            </a:extLst>
          </p:cNvPr>
          <p:cNvSpPr/>
          <p:nvPr/>
        </p:nvSpPr>
        <p:spPr>
          <a:xfrm>
            <a:off x="7555835" y="5456450"/>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73" name="矩形 72">
            <a:extLst>
              <a:ext uri="{FF2B5EF4-FFF2-40B4-BE49-F238E27FC236}">
                <a16:creationId xmlns:a16="http://schemas.microsoft.com/office/drawing/2014/main" id="{A81AE01D-9810-4F89-8EC8-849B9B200489}"/>
              </a:ext>
            </a:extLst>
          </p:cNvPr>
          <p:cNvSpPr/>
          <p:nvPr/>
        </p:nvSpPr>
        <p:spPr>
          <a:xfrm>
            <a:off x="8072259" y="5450261"/>
            <a:ext cx="3863160"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政府若要實施此方案，需與廠商溝通包裝改換，無法產生效率</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74" name="矩形 73">
            <a:extLst>
              <a:ext uri="{FF2B5EF4-FFF2-40B4-BE49-F238E27FC236}">
                <a16:creationId xmlns:a16="http://schemas.microsoft.com/office/drawing/2014/main" id="{BA0D36B3-CF97-4532-99C6-4B0C3263360F}"/>
              </a:ext>
            </a:extLst>
          </p:cNvPr>
          <p:cNvSpPr/>
          <p:nvPr/>
        </p:nvSpPr>
        <p:spPr>
          <a:xfrm>
            <a:off x="256581" y="4503049"/>
            <a:ext cx="11733743" cy="1826939"/>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矩形 74">
            <a:extLst>
              <a:ext uri="{FF2B5EF4-FFF2-40B4-BE49-F238E27FC236}">
                <a16:creationId xmlns:a16="http://schemas.microsoft.com/office/drawing/2014/main" id="{F87BB280-B0F6-4692-84A7-BD09434CA732}"/>
              </a:ext>
            </a:extLst>
          </p:cNvPr>
          <p:cNvSpPr/>
          <p:nvPr/>
        </p:nvSpPr>
        <p:spPr>
          <a:xfrm>
            <a:off x="878269" y="1025736"/>
            <a:ext cx="995885" cy="2992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6" name="矩形 75">
            <a:extLst>
              <a:ext uri="{FF2B5EF4-FFF2-40B4-BE49-F238E27FC236}">
                <a16:creationId xmlns:a16="http://schemas.microsoft.com/office/drawing/2014/main" id="{849DC8C3-5052-41DC-844C-0C704CF035DC}"/>
              </a:ext>
            </a:extLst>
          </p:cNvPr>
          <p:cNvSpPr/>
          <p:nvPr/>
        </p:nvSpPr>
        <p:spPr>
          <a:xfrm>
            <a:off x="6969760" y="659980"/>
            <a:ext cx="4840730" cy="58928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276166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BA053CE4-84F4-44E2-8AB4-7C01A66AB417}"/>
              </a:ext>
            </a:extLst>
          </p:cNvPr>
          <p:cNvSpPr/>
          <p:nvPr/>
        </p:nvSpPr>
        <p:spPr>
          <a:xfrm>
            <a:off x="201676" y="2537091"/>
            <a:ext cx="2707242" cy="1200329"/>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衛生福利部食品藥物管理署食品標示資訊服務平台</a:t>
            </a:r>
          </a:p>
        </p:txBody>
      </p:sp>
      <p:sp>
        <p:nvSpPr>
          <p:cNvPr id="2" name="矩形 1">
            <a:extLst>
              <a:ext uri="{FF2B5EF4-FFF2-40B4-BE49-F238E27FC236}">
                <a16:creationId xmlns:a16="http://schemas.microsoft.com/office/drawing/2014/main" id="{BBE6805B-96D1-4D0E-ABA4-AD5E74CD0ADD}"/>
              </a:ext>
            </a:extLst>
          </p:cNvPr>
          <p:cNvSpPr/>
          <p:nvPr/>
        </p:nvSpPr>
        <p:spPr>
          <a:xfrm>
            <a:off x="4316137" y="1405681"/>
            <a:ext cx="1415772" cy="461665"/>
          </a:xfrm>
          <a:prstGeom prst="rect">
            <a:avLst/>
          </a:prstGeom>
        </p:spPr>
        <p:txBody>
          <a:bodyPr wrap="none">
            <a:spAutoFit/>
          </a:bodyPr>
          <a:lstStyle/>
          <a:p>
            <a:r>
              <a:rPr lang="zh-TW" altLang="zh-TW" sz="2400" dirty="0">
                <a:solidFill>
                  <a:schemeClr val="bg1">
                    <a:lumMod val="95000"/>
                  </a:schemeClr>
                </a:solidFill>
                <a:latin typeface="Microsoft YaHei" panose="020B0503020204020204" pitchFamily="34" charset="-122"/>
                <a:ea typeface="Microsoft YaHei" panose="020B0503020204020204" pitchFamily="34" charset="-122"/>
                <a:cs typeface="Times New Roman" panose="02020603050405020304" pitchFamily="18" charset="0"/>
              </a:rPr>
              <a:t>計畫內容</a:t>
            </a:r>
            <a:endParaRPr lang="zh-TW" altLang="en-US" sz="2400" dirty="0">
              <a:solidFill>
                <a:schemeClr val="bg1">
                  <a:lumMod val="95000"/>
                </a:schemeClr>
              </a:solidFill>
              <a:latin typeface="Microsoft YaHei" panose="020B0503020204020204" pitchFamily="34" charset="-122"/>
              <a:ea typeface="Microsoft YaHei" panose="020B0503020204020204" pitchFamily="34" charset="-122"/>
            </a:endParaRPr>
          </a:p>
        </p:txBody>
      </p:sp>
      <p:cxnSp>
        <p:nvCxnSpPr>
          <p:cNvPr id="28" name="直線接點 27">
            <a:extLst>
              <a:ext uri="{FF2B5EF4-FFF2-40B4-BE49-F238E27FC236}">
                <a16:creationId xmlns:a16="http://schemas.microsoft.com/office/drawing/2014/main" id="{2946DDC0-72A9-44E1-AD96-B944770AB2D0}"/>
              </a:ext>
            </a:extLst>
          </p:cNvPr>
          <p:cNvCxnSpPr>
            <a:cxnSpLocks/>
          </p:cNvCxnSpPr>
          <p:nvPr/>
        </p:nvCxnSpPr>
        <p:spPr>
          <a:xfrm>
            <a:off x="557673" y="2039589"/>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線接點 28">
            <a:extLst>
              <a:ext uri="{FF2B5EF4-FFF2-40B4-BE49-F238E27FC236}">
                <a16:creationId xmlns:a16="http://schemas.microsoft.com/office/drawing/2014/main" id="{22AA682B-7253-499B-8CF2-533D64465FCC}"/>
              </a:ext>
            </a:extLst>
          </p:cNvPr>
          <p:cNvCxnSpPr>
            <a:cxnSpLocks/>
          </p:cNvCxnSpPr>
          <p:nvPr/>
        </p:nvCxnSpPr>
        <p:spPr>
          <a:xfrm>
            <a:off x="414278" y="4333611"/>
            <a:ext cx="10857889" cy="0"/>
          </a:xfrm>
          <a:prstGeom prst="line">
            <a:avLst/>
          </a:prstGeom>
          <a:ln w="38100">
            <a:solidFill>
              <a:srgbClr val="8F8F8F">
                <a:alpha val="42000"/>
              </a:srgbClr>
            </a:solidFill>
            <a:prstDash val="sysDash"/>
          </a:ln>
        </p:spPr>
        <p:style>
          <a:lnRef idx="1">
            <a:schemeClr val="accent1"/>
          </a:lnRef>
          <a:fillRef idx="0">
            <a:schemeClr val="accent1"/>
          </a:fillRef>
          <a:effectRef idx="0">
            <a:schemeClr val="accent1"/>
          </a:effectRef>
          <a:fontRef idx="minor">
            <a:schemeClr val="tx1"/>
          </a:fontRef>
        </p:style>
      </p:cxnSp>
      <p:sp>
        <p:nvSpPr>
          <p:cNvPr id="10" name="矩形 9">
            <a:extLst>
              <a:ext uri="{FF2B5EF4-FFF2-40B4-BE49-F238E27FC236}">
                <a16:creationId xmlns:a16="http://schemas.microsoft.com/office/drawing/2014/main" id="{ED9E1F82-C642-4037-AC2A-7EAB9E4EA4BE}"/>
              </a:ext>
            </a:extLst>
          </p:cNvPr>
          <p:cNvSpPr/>
          <p:nvPr/>
        </p:nvSpPr>
        <p:spPr>
          <a:xfrm>
            <a:off x="2897205" y="2158993"/>
            <a:ext cx="96252" cy="1965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矩形 20">
            <a:extLst>
              <a:ext uri="{FF2B5EF4-FFF2-40B4-BE49-F238E27FC236}">
                <a16:creationId xmlns:a16="http://schemas.microsoft.com/office/drawing/2014/main" id="{89A6D306-7907-4E60-9367-02C155708207}"/>
              </a:ext>
            </a:extLst>
          </p:cNvPr>
          <p:cNvSpPr/>
          <p:nvPr/>
        </p:nvSpPr>
        <p:spPr>
          <a:xfrm>
            <a:off x="3139508" y="2463537"/>
            <a:ext cx="4090736" cy="1289905"/>
          </a:xfrm>
          <a:prstGeom prst="rect">
            <a:avLst/>
          </a:prstGeom>
        </p:spPr>
        <p:txBody>
          <a:bodyPr wrap="square">
            <a:spAutoFit/>
          </a:bodyPr>
          <a:lstStyle/>
          <a:p>
            <a:pPr>
              <a:lnSpc>
                <a:spcPct val="150000"/>
              </a:lnSpc>
            </a:pP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網頁內容包含各個食品安全相關法規以及在食品資訊專櫃中，各業者將所有之添加物、製作過程等都有做</a:t>
            </a:r>
            <a:r>
              <a:rPr lang="zh-TW" altLang="en-US"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資訊公開</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9" name="矩形 38">
            <a:extLst>
              <a:ext uri="{FF2B5EF4-FFF2-40B4-BE49-F238E27FC236}">
                <a16:creationId xmlns:a16="http://schemas.microsoft.com/office/drawing/2014/main" id="{9EE82687-15E2-4963-B24E-9F3F0B02DD51}"/>
              </a:ext>
            </a:extLst>
          </p:cNvPr>
          <p:cNvSpPr/>
          <p:nvPr/>
        </p:nvSpPr>
        <p:spPr>
          <a:xfrm>
            <a:off x="8817620" y="1407739"/>
            <a:ext cx="1415772" cy="461665"/>
          </a:xfrm>
          <a:prstGeom prst="rect">
            <a:avLst/>
          </a:prstGeom>
        </p:spPr>
        <p:txBody>
          <a:bodyPr wrap="none">
            <a:spAutoFit/>
          </a:bodyPr>
          <a:lstStyle/>
          <a:p>
            <a:r>
              <a:rPr lang="zh-TW" altLang="zh-TW" sz="2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方案利弊</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40" name="矩形 39">
            <a:extLst>
              <a:ext uri="{FF2B5EF4-FFF2-40B4-BE49-F238E27FC236}">
                <a16:creationId xmlns:a16="http://schemas.microsoft.com/office/drawing/2014/main" id="{56216775-FF4B-45AE-B967-B42664A59CF1}"/>
              </a:ext>
            </a:extLst>
          </p:cNvPr>
          <p:cNvSpPr/>
          <p:nvPr/>
        </p:nvSpPr>
        <p:spPr>
          <a:xfrm>
            <a:off x="8072259" y="2543999"/>
            <a:ext cx="4045281" cy="369332"/>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資訊具體明確且有政府負責查核機制</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41" name="矩形 40">
            <a:extLst>
              <a:ext uri="{FF2B5EF4-FFF2-40B4-BE49-F238E27FC236}">
                <a16:creationId xmlns:a16="http://schemas.microsoft.com/office/drawing/2014/main" id="{B5D4FC03-70A8-41B3-A5FF-A5A60506FD96}"/>
              </a:ext>
            </a:extLst>
          </p:cNvPr>
          <p:cNvSpPr/>
          <p:nvPr/>
        </p:nvSpPr>
        <p:spPr>
          <a:xfrm>
            <a:off x="7551021" y="2552830"/>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2" name="矩形 41">
            <a:extLst>
              <a:ext uri="{FF2B5EF4-FFF2-40B4-BE49-F238E27FC236}">
                <a16:creationId xmlns:a16="http://schemas.microsoft.com/office/drawing/2014/main" id="{F1FCAAC0-EA1D-4202-91A4-4092B63BCF28}"/>
              </a:ext>
            </a:extLst>
          </p:cNvPr>
          <p:cNvSpPr/>
          <p:nvPr/>
        </p:nvSpPr>
        <p:spPr>
          <a:xfrm>
            <a:off x="7555835" y="3352661"/>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3" name="矩形 42">
            <a:extLst>
              <a:ext uri="{FF2B5EF4-FFF2-40B4-BE49-F238E27FC236}">
                <a16:creationId xmlns:a16="http://schemas.microsoft.com/office/drawing/2014/main" id="{ED69CDB6-24B9-40D4-A212-E22DBE6BE6E4}"/>
              </a:ext>
            </a:extLst>
          </p:cNvPr>
          <p:cNvSpPr/>
          <p:nvPr/>
        </p:nvSpPr>
        <p:spPr>
          <a:xfrm>
            <a:off x="8072259" y="3346472"/>
            <a:ext cx="3863160"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訊息量太過複雜專業，民眾無法負荷</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rgbClr val="F2F2F2"/>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rgbClr val="9AD0DC"/>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tx1">
                    <a:lumMod val="65000"/>
                    <a:lumOff val="35000"/>
                  </a:schemeClr>
                </a:solidFill>
                <a:latin typeface="Microsoft YaHei" panose="020B0503020204020204" pitchFamily="34" charset="-122"/>
                <a:ea typeface="Microsoft YaHei" panose="020B0503020204020204" pitchFamily="34" charset="-122"/>
              </a:rPr>
              <a:t>風險溝通</a:t>
            </a:r>
          </a:p>
        </p:txBody>
      </p:sp>
      <p:sp>
        <p:nvSpPr>
          <p:cNvPr id="58" name="矩形 57">
            <a:extLst>
              <a:ext uri="{FF2B5EF4-FFF2-40B4-BE49-F238E27FC236}">
                <a16:creationId xmlns:a16="http://schemas.microsoft.com/office/drawing/2014/main" id="{E5460D5F-53BB-4FFE-A781-5579D30817A1}"/>
              </a:ext>
            </a:extLst>
          </p:cNvPr>
          <p:cNvSpPr/>
          <p:nvPr/>
        </p:nvSpPr>
        <p:spPr>
          <a:xfrm>
            <a:off x="7342607" y="2158993"/>
            <a:ext cx="96252" cy="196595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58">
            <a:extLst>
              <a:ext uri="{FF2B5EF4-FFF2-40B4-BE49-F238E27FC236}">
                <a16:creationId xmlns:a16="http://schemas.microsoft.com/office/drawing/2014/main" id="{594E4C29-62E2-4A85-B987-D15C182ABFD4}"/>
              </a:ext>
            </a:extLst>
          </p:cNvPr>
          <p:cNvSpPr/>
          <p:nvPr/>
        </p:nvSpPr>
        <p:spPr>
          <a:xfrm>
            <a:off x="201676" y="4622453"/>
            <a:ext cx="2409444" cy="830997"/>
          </a:xfrm>
          <a:prstGeom prst="rect">
            <a:avLst/>
          </a:prstGeom>
        </p:spPr>
        <p:txBody>
          <a:bodyPr wrap="squar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法國</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AOP</a:t>
            </a: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標章一體化</a:t>
            </a:r>
          </a:p>
        </p:txBody>
      </p:sp>
      <p:sp>
        <p:nvSpPr>
          <p:cNvPr id="60" name="矩形 59">
            <a:extLst>
              <a:ext uri="{FF2B5EF4-FFF2-40B4-BE49-F238E27FC236}">
                <a16:creationId xmlns:a16="http://schemas.microsoft.com/office/drawing/2014/main" id="{4B797D1B-C82D-4E64-8004-109C5A736329}"/>
              </a:ext>
            </a:extLst>
          </p:cNvPr>
          <p:cNvSpPr/>
          <p:nvPr/>
        </p:nvSpPr>
        <p:spPr>
          <a:xfrm>
            <a:off x="2897205" y="4503050"/>
            <a:ext cx="96252" cy="152837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矩形 63">
            <a:extLst>
              <a:ext uri="{FF2B5EF4-FFF2-40B4-BE49-F238E27FC236}">
                <a16:creationId xmlns:a16="http://schemas.microsoft.com/office/drawing/2014/main" id="{DD913A7A-597B-4BD3-8952-0B18EACC47BA}"/>
              </a:ext>
            </a:extLst>
          </p:cNvPr>
          <p:cNvSpPr/>
          <p:nvPr/>
        </p:nvSpPr>
        <p:spPr>
          <a:xfrm>
            <a:off x="3139508" y="4455156"/>
            <a:ext cx="4090736" cy="1705403"/>
          </a:xfrm>
          <a:prstGeom prst="rect">
            <a:avLst/>
          </a:prstGeom>
        </p:spPr>
        <p:txBody>
          <a:bodyPr wrap="square">
            <a:spAutoFit/>
          </a:bodyPr>
          <a:lstStyle/>
          <a:p>
            <a:pPr>
              <a:lnSpc>
                <a:spcPct val="150000"/>
              </a:lnSpc>
            </a:pP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能讓民眾清楚知道產地來源，且所有食品皆適用。針對鮮奶方面，法國液態奶</a:t>
            </a:r>
            <a:r>
              <a:rPr lang="zh-TW" altLang="en-US"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包裝明確用顏色區分</a:t>
            </a:r>
            <a:r>
              <a:rPr lang="zh-TW" altLang="en-US"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各種液態奶產品，使民眾在辨別液態奶製品更直觀。</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69" name="矩形 68">
            <a:extLst>
              <a:ext uri="{FF2B5EF4-FFF2-40B4-BE49-F238E27FC236}">
                <a16:creationId xmlns:a16="http://schemas.microsoft.com/office/drawing/2014/main" id="{FA9D4E38-495F-4FAF-AC9D-75BD1B289D64}"/>
              </a:ext>
            </a:extLst>
          </p:cNvPr>
          <p:cNvSpPr/>
          <p:nvPr/>
        </p:nvSpPr>
        <p:spPr>
          <a:xfrm>
            <a:off x="7342607" y="4503050"/>
            <a:ext cx="96252" cy="152837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矩形 69">
            <a:extLst>
              <a:ext uri="{FF2B5EF4-FFF2-40B4-BE49-F238E27FC236}">
                <a16:creationId xmlns:a16="http://schemas.microsoft.com/office/drawing/2014/main" id="{71B3198A-4A97-4141-9DF6-9FE3FA8812CC}"/>
              </a:ext>
            </a:extLst>
          </p:cNvPr>
          <p:cNvSpPr/>
          <p:nvPr/>
        </p:nvSpPr>
        <p:spPr>
          <a:xfrm>
            <a:off x="8072259" y="4647788"/>
            <a:ext cx="4045281" cy="646331"/>
          </a:xfrm>
          <a:prstGeom prst="rect">
            <a:avLst/>
          </a:prstGeom>
        </p:spPr>
        <p:txBody>
          <a:bodyPr wrap="square">
            <a:spAutoFit/>
          </a:bodyPr>
          <a:lstStyle/>
          <a:p>
            <a:r>
              <a:rPr lang="zh-TW" altLang="en-US"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將資訊普及化，並且使得民眾易於理解標示</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71" name="矩形 70">
            <a:extLst>
              <a:ext uri="{FF2B5EF4-FFF2-40B4-BE49-F238E27FC236}">
                <a16:creationId xmlns:a16="http://schemas.microsoft.com/office/drawing/2014/main" id="{504F2F6E-DE48-4E0A-83A5-C0EC66EA3A08}"/>
              </a:ext>
            </a:extLst>
          </p:cNvPr>
          <p:cNvSpPr/>
          <p:nvPr/>
        </p:nvSpPr>
        <p:spPr>
          <a:xfrm>
            <a:off x="7551021" y="4656619"/>
            <a:ext cx="770018" cy="369332"/>
          </a:xfrm>
          <a:prstGeom prst="rect">
            <a:avLst/>
          </a:prstGeom>
        </p:spPr>
        <p:txBody>
          <a:bodyPr wrap="square">
            <a:spAutoFit/>
          </a:bodyPr>
          <a:lstStyle/>
          <a:p>
            <a:r>
              <a:rPr lang="zh-TW" altLang="zh-TW" dirty="0">
                <a:solidFill>
                  <a:schemeClr val="accent6">
                    <a:lumMod val="40000"/>
                    <a:lumOff val="60000"/>
                  </a:schemeClr>
                </a:solidFill>
                <a:latin typeface="Microsoft YaHei" panose="020B0503020204020204" pitchFamily="34" charset="-122"/>
                <a:ea typeface="Microsoft YaHei" panose="020B0503020204020204" pitchFamily="34" charset="-122"/>
                <a:cs typeface="Times New Roman" panose="02020603050405020304" pitchFamily="18" charset="0"/>
              </a:rPr>
              <a:t>利</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72" name="矩形 71">
            <a:extLst>
              <a:ext uri="{FF2B5EF4-FFF2-40B4-BE49-F238E27FC236}">
                <a16:creationId xmlns:a16="http://schemas.microsoft.com/office/drawing/2014/main" id="{1C4B261C-26BC-40EF-865C-E5DE8B35CB38}"/>
              </a:ext>
            </a:extLst>
          </p:cNvPr>
          <p:cNvSpPr/>
          <p:nvPr/>
        </p:nvSpPr>
        <p:spPr>
          <a:xfrm>
            <a:off x="7555835" y="5456450"/>
            <a:ext cx="770018" cy="369332"/>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弊</a:t>
            </a:r>
            <a:r>
              <a:rPr lang="zh-TW"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73" name="矩形 72">
            <a:extLst>
              <a:ext uri="{FF2B5EF4-FFF2-40B4-BE49-F238E27FC236}">
                <a16:creationId xmlns:a16="http://schemas.microsoft.com/office/drawing/2014/main" id="{A81AE01D-9810-4F89-8EC8-849B9B200489}"/>
              </a:ext>
            </a:extLst>
          </p:cNvPr>
          <p:cNvSpPr/>
          <p:nvPr/>
        </p:nvSpPr>
        <p:spPr>
          <a:xfrm>
            <a:off x="8072259" y="5450261"/>
            <a:ext cx="3863160" cy="646331"/>
          </a:xfrm>
          <a:prstGeom prst="rect">
            <a:avLst/>
          </a:prstGeom>
        </p:spPr>
        <p:txBody>
          <a:bodyPr wrap="square">
            <a:spAutoFit/>
          </a:bodyPr>
          <a:lstStyle/>
          <a:p>
            <a:r>
              <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cs typeface="Times New Roman" panose="02020603050405020304" pitchFamily="18" charset="0"/>
              </a:rPr>
              <a:t>政府若要實施此方案，需與廠商溝通包裝改換，無法產生效率</a:t>
            </a:r>
            <a:endParaRPr lang="zh-TW" altLang="en-US" dirty="0">
              <a:solidFill>
                <a:schemeClr val="accent2">
                  <a:lumMod val="20000"/>
                  <a:lumOff val="80000"/>
                </a:schemeClr>
              </a:solidFill>
              <a:latin typeface="Microsoft YaHei" panose="020B0503020204020204" pitchFamily="34" charset="-122"/>
              <a:ea typeface="Microsoft YaHei" panose="020B0503020204020204" pitchFamily="34" charset="-122"/>
            </a:endParaRPr>
          </a:p>
        </p:txBody>
      </p:sp>
      <p:sp>
        <p:nvSpPr>
          <p:cNvPr id="48" name="矩形 47">
            <a:extLst>
              <a:ext uri="{FF2B5EF4-FFF2-40B4-BE49-F238E27FC236}">
                <a16:creationId xmlns:a16="http://schemas.microsoft.com/office/drawing/2014/main" id="{C8B181B6-547D-4674-8A29-CCCDE583937D}"/>
              </a:ext>
            </a:extLst>
          </p:cNvPr>
          <p:cNvSpPr/>
          <p:nvPr/>
        </p:nvSpPr>
        <p:spPr>
          <a:xfrm>
            <a:off x="878269" y="1025736"/>
            <a:ext cx="995885" cy="2992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矩形 48">
            <a:extLst>
              <a:ext uri="{FF2B5EF4-FFF2-40B4-BE49-F238E27FC236}">
                <a16:creationId xmlns:a16="http://schemas.microsoft.com/office/drawing/2014/main" id="{E0DE99BF-6A4C-4E1F-9B20-490720D9D8A9}"/>
              </a:ext>
            </a:extLst>
          </p:cNvPr>
          <p:cNvSpPr/>
          <p:nvPr/>
        </p:nvSpPr>
        <p:spPr>
          <a:xfrm>
            <a:off x="6969760" y="659980"/>
            <a:ext cx="4840730" cy="58928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268860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bg1">
                    <a:lumMod val="95000"/>
                  </a:schemeClr>
                </a:solidFill>
                <a:latin typeface="Microsoft YaHei" panose="020B0503020204020204" pitchFamily="34" charset="-122"/>
                <a:ea typeface="Microsoft YaHei" panose="020B0503020204020204" pitchFamily="34" charset="-122"/>
              </a:rPr>
              <a:t>風險溝通</a:t>
            </a:r>
          </a:p>
        </p:txBody>
      </p:sp>
      <p:sp>
        <p:nvSpPr>
          <p:cNvPr id="47" name="矩形 46">
            <a:extLst>
              <a:ext uri="{FF2B5EF4-FFF2-40B4-BE49-F238E27FC236}">
                <a16:creationId xmlns:a16="http://schemas.microsoft.com/office/drawing/2014/main" id="{A562E103-A0DF-4F20-A0D5-02138943B153}"/>
              </a:ext>
            </a:extLst>
          </p:cNvPr>
          <p:cNvSpPr/>
          <p:nvPr/>
        </p:nvSpPr>
        <p:spPr>
          <a:xfrm>
            <a:off x="160998" y="653076"/>
            <a:ext cx="5836601" cy="658768"/>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8" name="Google Shape;4888;p74">
            <a:extLst>
              <a:ext uri="{FF2B5EF4-FFF2-40B4-BE49-F238E27FC236}">
                <a16:creationId xmlns:a16="http://schemas.microsoft.com/office/drawing/2014/main" id="{364DAEEE-7FC2-40A2-9C73-282685B39699}"/>
              </a:ext>
            </a:extLst>
          </p:cNvPr>
          <p:cNvGrpSpPr/>
          <p:nvPr/>
        </p:nvGrpSpPr>
        <p:grpSpPr>
          <a:xfrm>
            <a:off x="1376212" y="2895111"/>
            <a:ext cx="9740649" cy="2106956"/>
            <a:chOff x="6777990" y="3874492"/>
            <a:chExt cx="1646915" cy="356237"/>
          </a:xfrm>
        </p:grpSpPr>
        <p:sp>
          <p:nvSpPr>
            <p:cNvPr id="76" name="Google Shape;4891;p74">
              <a:extLst>
                <a:ext uri="{FF2B5EF4-FFF2-40B4-BE49-F238E27FC236}">
                  <a16:creationId xmlns:a16="http://schemas.microsoft.com/office/drawing/2014/main" id="{7BCFC331-32A0-45E9-8F8A-DD2989EB79E3}"/>
                </a:ext>
              </a:extLst>
            </p:cNvPr>
            <p:cNvSpPr/>
            <p:nvPr/>
          </p:nvSpPr>
          <p:spPr>
            <a:xfrm>
              <a:off x="6777990"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94;p74">
              <a:extLst>
                <a:ext uri="{FF2B5EF4-FFF2-40B4-BE49-F238E27FC236}">
                  <a16:creationId xmlns:a16="http://schemas.microsoft.com/office/drawing/2014/main" id="{8ECFFE03-5F2C-49D5-B90B-373A162A9433}"/>
                </a:ext>
              </a:extLst>
            </p:cNvPr>
            <p:cNvSpPr/>
            <p:nvPr/>
          </p:nvSpPr>
          <p:spPr>
            <a:xfrm>
              <a:off x="7188425" y="3874492"/>
              <a:ext cx="411123" cy="356237"/>
            </a:xfrm>
            <a:custGeom>
              <a:avLst/>
              <a:gdLst/>
              <a:ahLst/>
              <a:cxnLst/>
              <a:rect l="l" t="t" r="r" b="b"/>
              <a:pathLst>
                <a:path w="69271" h="60023" extrusionOk="0">
                  <a:moveTo>
                    <a:pt x="17274" y="0"/>
                  </a:moveTo>
                  <a:lnTo>
                    <a:pt x="0" y="30011"/>
                  </a:lnTo>
                  <a:lnTo>
                    <a:pt x="17274"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897;p74">
              <a:extLst>
                <a:ext uri="{FF2B5EF4-FFF2-40B4-BE49-F238E27FC236}">
                  <a16:creationId xmlns:a16="http://schemas.microsoft.com/office/drawing/2014/main" id="{007D4FEB-EFC1-4C23-BB58-A041B3AA1D44}"/>
                </a:ext>
              </a:extLst>
            </p:cNvPr>
            <p:cNvSpPr/>
            <p:nvPr/>
          </p:nvSpPr>
          <p:spPr>
            <a:xfrm>
              <a:off x="7603341" y="3874492"/>
              <a:ext cx="411474" cy="356237"/>
            </a:xfrm>
            <a:custGeom>
              <a:avLst/>
              <a:gdLst/>
              <a:ahLst/>
              <a:cxnLst/>
              <a:rect l="l" t="t" r="r" b="b"/>
              <a:pathLst>
                <a:path w="69330" h="60023" extrusionOk="0">
                  <a:moveTo>
                    <a:pt x="17333" y="0"/>
                  </a:moveTo>
                  <a:lnTo>
                    <a:pt x="1" y="30011"/>
                  </a:lnTo>
                  <a:lnTo>
                    <a:pt x="17333" y="60023"/>
                  </a:lnTo>
                  <a:lnTo>
                    <a:pt x="51998" y="60023"/>
                  </a:lnTo>
                  <a:lnTo>
                    <a:pt x="69330" y="30011"/>
                  </a:lnTo>
                  <a:lnTo>
                    <a:pt x="51998"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900;p74">
              <a:extLst>
                <a:ext uri="{FF2B5EF4-FFF2-40B4-BE49-F238E27FC236}">
                  <a16:creationId xmlns:a16="http://schemas.microsoft.com/office/drawing/2014/main" id="{A4D3D74A-44C9-46C8-9313-682D45B06BE4}"/>
                </a:ext>
              </a:extLst>
            </p:cNvPr>
            <p:cNvSpPr/>
            <p:nvPr/>
          </p:nvSpPr>
          <p:spPr>
            <a:xfrm>
              <a:off x="8013776"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文字方塊 21">
            <a:extLst>
              <a:ext uri="{FF2B5EF4-FFF2-40B4-BE49-F238E27FC236}">
                <a16:creationId xmlns:a16="http://schemas.microsoft.com/office/drawing/2014/main" id="{5F753B21-1938-4F2D-B56B-C701D71D0894}"/>
              </a:ext>
            </a:extLst>
          </p:cNvPr>
          <p:cNvSpPr txBox="1"/>
          <p:nvPr/>
        </p:nvSpPr>
        <p:spPr>
          <a:xfrm>
            <a:off x="1181273" y="3533089"/>
            <a:ext cx="2821491" cy="830997"/>
          </a:xfrm>
          <a:prstGeom prst="rect">
            <a:avLst/>
          </a:prstGeom>
          <a:noFill/>
        </p:spPr>
        <p:txBody>
          <a:bodyPr wrap="square" rtlCol="0">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rPr>
              <a:t>食力傳媒 </a:t>
            </a:r>
            <a:endParaRPr lang="en-US" altLang="zh-TW" sz="2400" b="1" dirty="0">
              <a:solidFill>
                <a:srgbClr val="9AD0DC"/>
              </a:solidFill>
              <a:latin typeface="Microsoft YaHei" panose="020B0503020204020204" pitchFamily="34" charset="-122"/>
              <a:ea typeface="Microsoft YaHei" panose="020B0503020204020204" pitchFamily="34" charset="-122"/>
            </a:endParaRPr>
          </a:p>
          <a:p>
            <a:pPr algn="ctr"/>
            <a:r>
              <a:rPr lang="en-US" altLang="zh-TW" sz="2400" b="1" dirty="0" err="1">
                <a:solidFill>
                  <a:srgbClr val="9AD0DC"/>
                </a:solidFill>
                <a:latin typeface="Microsoft YaHei" panose="020B0503020204020204" pitchFamily="34" charset="-122"/>
                <a:ea typeface="Microsoft YaHei" panose="020B0503020204020204" pitchFamily="34" charset="-122"/>
              </a:rPr>
              <a:t>foodNEXT</a:t>
            </a:r>
            <a:endParaRPr lang="en-US" altLang="zh-TW" sz="2400" b="1" dirty="0">
              <a:solidFill>
                <a:srgbClr val="9AD0DC"/>
              </a:solidFill>
              <a:latin typeface="Microsoft YaHei" panose="020B0503020204020204" pitchFamily="34" charset="-122"/>
              <a:ea typeface="Microsoft YaHei" panose="020B0503020204020204" pitchFamily="34" charset="-122"/>
            </a:endParaRPr>
          </a:p>
        </p:txBody>
      </p:sp>
      <p:sp>
        <p:nvSpPr>
          <p:cNvPr id="24" name="矩形 23">
            <a:extLst>
              <a:ext uri="{FF2B5EF4-FFF2-40B4-BE49-F238E27FC236}">
                <a16:creationId xmlns:a16="http://schemas.microsoft.com/office/drawing/2014/main" id="{4EE529DC-77FA-45BC-9A75-FC03E631E1A8}"/>
              </a:ext>
            </a:extLst>
          </p:cNvPr>
          <p:cNvSpPr/>
          <p:nvPr/>
        </p:nvSpPr>
        <p:spPr>
          <a:xfrm>
            <a:off x="4058068" y="3563868"/>
            <a:ext cx="1980029"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主婦聯盟</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綠食育、綠繪本</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7" name="矩形 26">
            <a:extLst>
              <a:ext uri="{FF2B5EF4-FFF2-40B4-BE49-F238E27FC236}">
                <a16:creationId xmlns:a16="http://schemas.microsoft.com/office/drawing/2014/main" id="{3238F3AB-5ED7-4801-BEAB-EF07C665133D}"/>
              </a:ext>
            </a:extLst>
          </p:cNvPr>
          <p:cNvSpPr/>
          <p:nvPr/>
        </p:nvSpPr>
        <p:spPr>
          <a:xfrm>
            <a:off x="6430274" y="3563868"/>
            <a:ext cx="2148345"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英國</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Citizen science </a:t>
            </a:r>
          </a:p>
        </p:txBody>
      </p:sp>
      <p:sp>
        <p:nvSpPr>
          <p:cNvPr id="31" name="矩形 30">
            <a:extLst>
              <a:ext uri="{FF2B5EF4-FFF2-40B4-BE49-F238E27FC236}">
                <a16:creationId xmlns:a16="http://schemas.microsoft.com/office/drawing/2014/main" id="{3B14A875-BD7A-498B-88EC-D41FA13B5908}"/>
              </a:ext>
            </a:extLst>
          </p:cNvPr>
          <p:cNvSpPr/>
          <p:nvPr/>
        </p:nvSpPr>
        <p:spPr>
          <a:xfrm>
            <a:off x="8798019" y="3429000"/>
            <a:ext cx="2236510" cy="1015663"/>
          </a:xfrm>
          <a:prstGeom prst="rect">
            <a:avLst/>
          </a:prstGeom>
        </p:spPr>
        <p:txBody>
          <a:bodyPr wrap="none">
            <a:spAutoFit/>
          </a:bodyPr>
          <a:lstStyle/>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日本大學</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「生活協同組合」</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合作消費運動</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 name="六邊形 1">
            <a:extLst>
              <a:ext uri="{FF2B5EF4-FFF2-40B4-BE49-F238E27FC236}">
                <a16:creationId xmlns:a16="http://schemas.microsoft.com/office/drawing/2014/main" id="{708644DC-308A-4D3D-8D48-99C673E36740}"/>
              </a:ext>
            </a:extLst>
          </p:cNvPr>
          <p:cNvSpPr/>
          <p:nvPr/>
        </p:nvSpPr>
        <p:spPr>
          <a:xfrm>
            <a:off x="6341930" y="2940105"/>
            <a:ext cx="2236690" cy="1993447"/>
          </a:xfrm>
          <a:prstGeom prst="hexagon">
            <a:avLst>
              <a:gd name="adj" fmla="val 27109"/>
              <a:gd name="vf" fmla="val 115470"/>
            </a:avLst>
          </a:prstGeom>
          <a:solidFill>
            <a:srgbClr val="00000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六邊形 41">
            <a:extLst>
              <a:ext uri="{FF2B5EF4-FFF2-40B4-BE49-F238E27FC236}">
                <a16:creationId xmlns:a16="http://schemas.microsoft.com/office/drawing/2014/main" id="{E82A29A3-EE2C-4DC4-B268-4ECA9A21B4E3}"/>
              </a:ext>
            </a:extLst>
          </p:cNvPr>
          <p:cNvSpPr/>
          <p:nvPr/>
        </p:nvSpPr>
        <p:spPr>
          <a:xfrm>
            <a:off x="3974261" y="3036137"/>
            <a:ext cx="2092600" cy="1801385"/>
          </a:xfrm>
          <a:prstGeom prst="hexagon">
            <a:avLst>
              <a:gd name="adj" fmla="val 27109"/>
              <a:gd name="vf" fmla="val 115470"/>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六邊形 42">
            <a:extLst>
              <a:ext uri="{FF2B5EF4-FFF2-40B4-BE49-F238E27FC236}">
                <a16:creationId xmlns:a16="http://schemas.microsoft.com/office/drawing/2014/main" id="{288603F1-FE48-40DA-B88F-DD5BEB278C78}"/>
              </a:ext>
            </a:extLst>
          </p:cNvPr>
          <p:cNvSpPr/>
          <p:nvPr/>
        </p:nvSpPr>
        <p:spPr>
          <a:xfrm>
            <a:off x="8923859" y="3132169"/>
            <a:ext cx="2092600" cy="1801385"/>
          </a:xfrm>
          <a:prstGeom prst="hexagon">
            <a:avLst>
              <a:gd name="adj" fmla="val 27109"/>
              <a:gd name="vf" fmla="val 115470"/>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六邊形 40">
            <a:extLst>
              <a:ext uri="{FF2B5EF4-FFF2-40B4-BE49-F238E27FC236}">
                <a16:creationId xmlns:a16="http://schemas.microsoft.com/office/drawing/2014/main" id="{EC7C24F1-E65C-4B00-AEA3-3032500C6E5B}"/>
              </a:ext>
            </a:extLst>
          </p:cNvPr>
          <p:cNvSpPr/>
          <p:nvPr/>
        </p:nvSpPr>
        <p:spPr>
          <a:xfrm>
            <a:off x="1478655" y="3036135"/>
            <a:ext cx="2092600" cy="1801385"/>
          </a:xfrm>
          <a:prstGeom prst="hexagon">
            <a:avLst>
              <a:gd name="adj" fmla="val 27109"/>
              <a:gd name="vf" fmla="val 115470"/>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412376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bg1">
                    <a:lumMod val="95000"/>
                  </a:schemeClr>
                </a:solidFill>
                <a:latin typeface="Microsoft YaHei" panose="020B0503020204020204" pitchFamily="34" charset="-122"/>
                <a:ea typeface="Microsoft YaHei" panose="020B0503020204020204" pitchFamily="34" charset="-122"/>
              </a:rPr>
              <a:t>風險溝通</a:t>
            </a:r>
          </a:p>
        </p:txBody>
      </p:sp>
      <p:sp>
        <p:nvSpPr>
          <p:cNvPr id="47" name="矩形 46">
            <a:extLst>
              <a:ext uri="{FF2B5EF4-FFF2-40B4-BE49-F238E27FC236}">
                <a16:creationId xmlns:a16="http://schemas.microsoft.com/office/drawing/2014/main" id="{A562E103-A0DF-4F20-A0D5-02138943B153}"/>
              </a:ext>
            </a:extLst>
          </p:cNvPr>
          <p:cNvSpPr/>
          <p:nvPr/>
        </p:nvSpPr>
        <p:spPr>
          <a:xfrm>
            <a:off x="160998" y="653076"/>
            <a:ext cx="5836601" cy="658768"/>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8" name="Google Shape;4888;p74">
            <a:extLst>
              <a:ext uri="{FF2B5EF4-FFF2-40B4-BE49-F238E27FC236}">
                <a16:creationId xmlns:a16="http://schemas.microsoft.com/office/drawing/2014/main" id="{364DAEEE-7FC2-40A2-9C73-282685B39699}"/>
              </a:ext>
            </a:extLst>
          </p:cNvPr>
          <p:cNvGrpSpPr/>
          <p:nvPr/>
        </p:nvGrpSpPr>
        <p:grpSpPr>
          <a:xfrm>
            <a:off x="1376212" y="2895111"/>
            <a:ext cx="9740649" cy="2106956"/>
            <a:chOff x="6777990" y="3874492"/>
            <a:chExt cx="1646915" cy="356237"/>
          </a:xfrm>
        </p:grpSpPr>
        <p:sp>
          <p:nvSpPr>
            <p:cNvPr id="76" name="Google Shape;4891;p74">
              <a:extLst>
                <a:ext uri="{FF2B5EF4-FFF2-40B4-BE49-F238E27FC236}">
                  <a16:creationId xmlns:a16="http://schemas.microsoft.com/office/drawing/2014/main" id="{7BCFC331-32A0-45E9-8F8A-DD2989EB79E3}"/>
                </a:ext>
              </a:extLst>
            </p:cNvPr>
            <p:cNvSpPr/>
            <p:nvPr/>
          </p:nvSpPr>
          <p:spPr>
            <a:xfrm>
              <a:off x="6777990"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94;p74">
              <a:extLst>
                <a:ext uri="{FF2B5EF4-FFF2-40B4-BE49-F238E27FC236}">
                  <a16:creationId xmlns:a16="http://schemas.microsoft.com/office/drawing/2014/main" id="{8ECFFE03-5F2C-49D5-B90B-373A162A9433}"/>
                </a:ext>
              </a:extLst>
            </p:cNvPr>
            <p:cNvSpPr/>
            <p:nvPr/>
          </p:nvSpPr>
          <p:spPr>
            <a:xfrm>
              <a:off x="7188425" y="3874492"/>
              <a:ext cx="411123" cy="356237"/>
            </a:xfrm>
            <a:custGeom>
              <a:avLst/>
              <a:gdLst/>
              <a:ahLst/>
              <a:cxnLst/>
              <a:rect l="l" t="t" r="r" b="b"/>
              <a:pathLst>
                <a:path w="69271" h="60023" extrusionOk="0">
                  <a:moveTo>
                    <a:pt x="17274" y="0"/>
                  </a:moveTo>
                  <a:lnTo>
                    <a:pt x="0" y="30011"/>
                  </a:lnTo>
                  <a:lnTo>
                    <a:pt x="17274"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897;p74">
              <a:extLst>
                <a:ext uri="{FF2B5EF4-FFF2-40B4-BE49-F238E27FC236}">
                  <a16:creationId xmlns:a16="http://schemas.microsoft.com/office/drawing/2014/main" id="{007D4FEB-EFC1-4C23-BB58-A041B3AA1D44}"/>
                </a:ext>
              </a:extLst>
            </p:cNvPr>
            <p:cNvSpPr/>
            <p:nvPr/>
          </p:nvSpPr>
          <p:spPr>
            <a:xfrm>
              <a:off x="7603341" y="3874492"/>
              <a:ext cx="411474" cy="356237"/>
            </a:xfrm>
            <a:custGeom>
              <a:avLst/>
              <a:gdLst/>
              <a:ahLst/>
              <a:cxnLst/>
              <a:rect l="l" t="t" r="r" b="b"/>
              <a:pathLst>
                <a:path w="69330" h="60023" extrusionOk="0">
                  <a:moveTo>
                    <a:pt x="17333" y="0"/>
                  </a:moveTo>
                  <a:lnTo>
                    <a:pt x="1" y="30011"/>
                  </a:lnTo>
                  <a:lnTo>
                    <a:pt x="17333" y="60023"/>
                  </a:lnTo>
                  <a:lnTo>
                    <a:pt x="51998" y="60023"/>
                  </a:lnTo>
                  <a:lnTo>
                    <a:pt x="69330" y="30011"/>
                  </a:lnTo>
                  <a:lnTo>
                    <a:pt x="51998"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900;p74">
              <a:extLst>
                <a:ext uri="{FF2B5EF4-FFF2-40B4-BE49-F238E27FC236}">
                  <a16:creationId xmlns:a16="http://schemas.microsoft.com/office/drawing/2014/main" id="{A4D3D74A-44C9-46C8-9313-682D45B06BE4}"/>
                </a:ext>
              </a:extLst>
            </p:cNvPr>
            <p:cNvSpPr/>
            <p:nvPr/>
          </p:nvSpPr>
          <p:spPr>
            <a:xfrm>
              <a:off x="8013776"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文字方塊 21">
            <a:extLst>
              <a:ext uri="{FF2B5EF4-FFF2-40B4-BE49-F238E27FC236}">
                <a16:creationId xmlns:a16="http://schemas.microsoft.com/office/drawing/2014/main" id="{5F753B21-1938-4F2D-B56B-C701D71D0894}"/>
              </a:ext>
            </a:extLst>
          </p:cNvPr>
          <p:cNvSpPr txBox="1"/>
          <p:nvPr/>
        </p:nvSpPr>
        <p:spPr>
          <a:xfrm>
            <a:off x="1181273" y="3533089"/>
            <a:ext cx="2821491" cy="830997"/>
          </a:xfrm>
          <a:prstGeom prst="rect">
            <a:avLst/>
          </a:prstGeom>
          <a:noFill/>
        </p:spPr>
        <p:txBody>
          <a:bodyPr wrap="square" rtlCol="0">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rPr>
              <a:t>食力傳媒 </a:t>
            </a:r>
            <a:endParaRPr lang="en-US" altLang="zh-TW" sz="2400" b="1" dirty="0">
              <a:solidFill>
                <a:srgbClr val="9AD0DC"/>
              </a:solidFill>
              <a:latin typeface="Microsoft YaHei" panose="020B0503020204020204" pitchFamily="34" charset="-122"/>
              <a:ea typeface="Microsoft YaHei" panose="020B0503020204020204" pitchFamily="34" charset="-122"/>
            </a:endParaRPr>
          </a:p>
          <a:p>
            <a:pPr algn="ctr"/>
            <a:r>
              <a:rPr lang="en-US" altLang="zh-TW" sz="2400" b="1" dirty="0" err="1">
                <a:solidFill>
                  <a:srgbClr val="9AD0DC"/>
                </a:solidFill>
                <a:latin typeface="Microsoft YaHei" panose="020B0503020204020204" pitchFamily="34" charset="-122"/>
                <a:ea typeface="Microsoft YaHei" panose="020B0503020204020204" pitchFamily="34" charset="-122"/>
              </a:rPr>
              <a:t>foodNEXT</a:t>
            </a:r>
            <a:endParaRPr lang="en-US" altLang="zh-TW" sz="2400" b="1" dirty="0">
              <a:solidFill>
                <a:srgbClr val="9AD0DC"/>
              </a:solidFill>
              <a:latin typeface="Microsoft YaHei" panose="020B0503020204020204" pitchFamily="34" charset="-122"/>
              <a:ea typeface="Microsoft YaHei" panose="020B0503020204020204" pitchFamily="34" charset="-122"/>
            </a:endParaRPr>
          </a:p>
        </p:txBody>
      </p:sp>
      <p:sp>
        <p:nvSpPr>
          <p:cNvPr id="23" name="矩形 22">
            <a:extLst>
              <a:ext uri="{FF2B5EF4-FFF2-40B4-BE49-F238E27FC236}">
                <a16:creationId xmlns:a16="http://schemas.microsoft.com/office/drawing/2014/main" id="{18C49EA0-17EF-46AA-B22A-56EF7EA1107E}"/>
              </a:ext>
            </a:extLst>
          </p:cNvPr>
          <p:cNvSpPr/>
          <p:nvPr/>
        </p:nvSpPr>
        <p:spPr>
          <a:xfrm>
            <a:off x="1310732" y="5136391"/>
            <a:ext cx="2492990"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食品與食安知識普及化</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24" name="矩形 23">
            <a:extLst>
              <a:ext uri="{FF2B5EF4-FFF2-40B4-BE49-F238E27FC236}">
                <a16:creationId xmlns:a16="http://schemas.microsoft.com/office/drawing/2014/main" id="{4EE529DC-77FA-45BC-9A75-FC03E631E1A8}"/>
              </a:ext>
            </a:extLst>
          </p:cNvPr>
          <p:cNvSpPr/>
          <p:nvPr/>
        </p:nvSpPr>
        <p:spPr>
          <a:xfrm>
            <a:off x="4058068" y="3563868"/>
            <a:ext cx="1980029"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主婦聯盟</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綠食育、綠繪本</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7" name="矩形 26">
            <a:extLst>
              <a:ext uri="{FF2B5EF4-FFF2-40B4-BE49-F238E27FC236}">
                <a16:creationId xmlns:a16="http://schemas.microsoft.com/office/drawing/2014/main" id="{3238F3AB-5ED7-4801-BEAB-EF07C665133D}"/>
              </a:ext>
            </a:extLst>
          </p:cNvPr>
          <p:cNvSpPr/>
          <p:nvPr/>
        </p:nvSpPr>
        <p:spPr>
          <a:xfrm>
            <a:off x="6430274" y="3563868"/>
            <a:ext cx="2148345"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英國</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Citizen science </a:t>
            </a:r>
          </a:p>
        </p:txBody>
      </p:sp>
      <p:sp>
        <p:nvSpPr>
          <p:cNvPr id="31" name="矩形 30">
            <a:extLst>
              <a:ext uri="{FF2B5EF4-FFF2-40B4-BE49-F238E27FC236}">
                <a16:creationId xmlns:a16="http://schemas.microsoft.com/office/drawing/2014/main" id="{3B14A875-BD7A-498B-88EC-D41FA13B5908}"/>
              </a:ext>
            </a:extLst>
          </p:cNvPr>
          <p:cNvSpPr/>
          <p:nvPr/>
        </p:nvSpPr>
        <p:spPr>
          <a:xfrm>
            <a:off x="8798019" y="3429000"/>
            <a:ext cx="2236510" cy="1015663"/>
          </a:xfrm>
          <a:prstGeom prst="rect">
            <a:avLst/>
          </a:prstGeom>
        </p:spPr>
        <p:txBody>
          <a:bodyPr wrap="none">
            <a:spAutoFit/>
          </a:bodyPr>
          <a:lstStyle/>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日本大學</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「生活協同組合」</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合作消費運動</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 name="六邊形 1">
            <a:extLst>
              <a:ext uri="{FF2B5EF4-FFF2-40B4-BE49-F238E27FC236}">
                <a16:creationId xmlns:a16="http://schemas.microsoft.com/office/drawing/2014/main" id="{708644DC-308A-4D3D-8D48-99C673E36740}"/>
              </a:ext>
            </a:extLst>
          </p:cNvPr>
          <p:cNvSpPr/>
          <p:nvPr/>
        </p:nvSpPr>
        <p:spPr>
          <a:xfrm>
            <a:off x="6341930" y="2940105"/>
            <a:ext cx="2236690" cy="1993447"/>
          </a:xfrm>
          <a:prstGeom prst="hexagon">
            <a:avLst>
              <a:gd name="adj" fmla="val 27109"/>
              <a:gd name="vf" fmla="val 115470"/>
            </a:avLst>
          </a:prstGeom>
          <a:solidFill>
            <a:srgbClr val="000000">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六邊形 41">
            <a:extLst>
              <a:ext uri="{FF2B5EF4-FFF2-40B4-BE49-F238E27FC236}">
                <a16:creationId xmlns:a16="http://schemas.microsoft.com/office/drawing/2014/main" id="{E82A29A3-EE2C-4DC4-B268-4ECA9A21B4E3}"/>
              </a:ext>
            </a:extLst>
          </p:cNvPr>
          <p:cNvSpPr/>
          <p:nvPr/>
        </p:nvSpPr>
        <p:spPr>
          <a:xfrm>
            <a:off x="3974261" y="3036137"/>
            <a:ext cx="2092600" cy="1801385"/>
          </a:xfrm>
          <a:prstGeom prst="hexagon">
            <a:avLst>
              <a:gd name="adj" fmla="val 27109"/>
              <a:gd name="vf" fmla="val 115470"/>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六邊形 42">
            <a:extLst>
              <a:ext uri="{FF2B5EF4-FFF2-40B4-BE49-F238E27FC236}">
                <a16:creationId xmlns:a16="http://schemas.microsoft.com/office/drawing/2014/main" id="{288603F1-FE48-40DA-B88F-DD5BEB278C78}"/>
              </a:ext>
            </a:extLst>
          </p:cNvPr>
          <p:cNvSpPr/>
          <p:nvPr/>
        </p:nvSpPr>
        <p:spPr>
          <a:xfrm>
            <a:off x="8923859" y="3132169"/>
            <a:ext cx="2092600" cy="1801385"/>
          </a:xfrm>
          <a:prstGeom prst="hexagon">
            <a:avLst>
              <a:gd name="adj" fmla="val 27109"/>
              <a:gd name="vf" fmla="val 115470"/>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55519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bg1">
                    <a:lumMod val="95000"/>
                  </a:schemeClr>
                </a:solidFill>
                <a:latin typeface="Microsoft YaHei" panose="020B0503020204020204" pitchFamily="34" charset="-122"/>
                <a:ea typeface="Microsoft YaHei" panose="020B0503020204020204" pitchFamily="34" charset="-122"/>
              </a:rPr>
              <a:t>風險溝通</a:t>
            </a:r>
          </a:p>
        </p:txBody>
      </p:sp>
      <p:sp>
        <p:nvSpPr>
          <p:cNvPr id="47" name="矩形 46">
            <a:extLst>
              <a:ext uri="{FF2B5EF4-FFF2-40B4-BE49-F238E27FC236}">
                <a16:creationId xmlns:a16="http://schemas.microsoft.com/office/drawing/2014/main" id="{A562E103-A0DF-4F20-A0D5-02138943B153}"/>
              </a:ext>
            </a:extLst>
          </p:cNvPr>
          <p:cNvSpPr/>
          <p:nvPr/>
        </p:nvSpPr>
        <p:spPr>
          <a:xfrm>
            <a:off x="160998" y="653076"/>
            <a:ext cx="5836601" cy="658768"/>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8" name="Google Shape;4888;p74">
            <a:extLst>
              <a:ext uri="{FF2B5EF4-FFF2-40B4-BE49-F238E27FC236}">
                <a16:creationId xmlns:a16="http://schemas.microsoft.com/office/drawing/2014/main" id="{364DAEEE-7FC2-40A2-9C73-282685B39699}"/>
              </a:ext>
            </a:extLst>
          </p:cNvPr>
          <p:cNvGrpSpPr/>
          <p:nvPr/>
        </p:nvGrpSpPr>
        <p:grpSpPr>
          <a:xfrm>
            <a:off x="1376212" y="2895111"/>
            <a:ext cx="9740649" cy="2106956"/>
            <a:chOff x="6777990" y="3874492"/>
            <a:chExt cx="1646915" cy="356237"/>
          </a:xfrm>
        </p:grpSpPr>
        <p:sp>
          <p:nvSpPr>
            <p:cNvPr id="76" name="Google Shape;4891;p74">
              <a:extLst>
                <a:ext uri="{FF2B5EF4-FFF2-40B4-BE49-F238E27FC236}">
                  <a16:creationId xmlns:a16="http://schemas.microsoft.com/office/drawing/2014/main" id="{7BCFC331-32A0-45E9-8F8A-DD2989EB79E3}"/>
                </a:ext>
              </a:extLst>
            </p:cNvPr>
            <p:cNvSpPr/>
            <p:nvPr/>
          </p:nvSpPr>
          <p:spPr>
            <a:xfrm>
              <a:off x="6777990"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94;p74">
              <a:extLst>
                <a:ext uri="{FF2B5EF4-FFF2-40B4-BE49-F238E27FC236}">
                  <a16:creationId xmlns:a16="http://schemas.microsoft.com/office/drawing/2014/main" id="{8ECFFE03-5F2C-49D5-B90B-373A162A9433}"/>
                </a:ext>
              </a:extLst>
            </p:cNvPr>
            <p:cNvSpPr/>
            <p:nvPr/>
          </p:nvSpPr>
          <p:spPr>
            <a:xfrm>
              <a:off x="7188425" y="3874492"/>
              <a:ext cx="411123" cy="356237"/>
            </a:xfrm>
            <a:custGeom>
              <a:avLst/>
              <a:gdLst/>
              <a:ahLst/>
              <a:cxnLst/>
              <a:rect l="l" t="t" r="r" b="b"/>
              <a:pathLst>
                <a:path w="69271" h="60023" extrusionOk="0">
                  <a:moveTo>
                    <a:pt x="17274" y="0"/>
                  </a:moveTo>
                  <a:lnTo>
                    <a:pt x="0" y="30011"/>
                  </a:lnTo>
                  <a:lnTo>
                    <a:pt x="17274"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897;p74">
              <a:extLst>
                <a:ext uri="{FF2B5EF4-FFF2-40B4-BE49-F238E27FC236}">
                  <a16:creationId xmlns:a16="http://schemas.microsoft.com/office/drawing/2014/main" id="{007D4FEB-EFC1-4C23-BB58-A041B3AA1D44}"/>
                </a:ext>
              </a:extLst>
            </p:cNvPr>
            <p:cNvSpPr/>
            <p:nvPr/>
          </p:nvSpPr>
          <p:spPr>
            <a:xfrm>
              <a:off x="7603341" y="3874492"/>
              <a:ext cx="411474" cy="356237"/>
            </a:xfrm>
            <a:custGeom>
              <a:avLst/>
              <a:gdLst/>
              <a:ahLst/>
              <a:cxnLst/>
              <a:rect l="l" t="t" r="r" b="b"/>
              <a:pathLst>
                <a:path w="69330" h="60023" extrusionOk="0">
                  <a:moveTo>
                    <a:pt x="17333" y="0"/>
                  </a:moveTo>
                  <a:lnTo>
                    <a:pt x="1" y="30011"/>
                  </a:lnTo>
                  <a:lnTo>
                    <a:pt x="17333" y="60023"/>
                  </a:lnTo>
                  <a:lnTo>
                    <a:pt x="51998" y="60023"/>
                  </a:lnTo>
                  <a:lnTo>
                    <a:pt x="69330" y="30011"/>
                  </a:lnTo>
                  <a:lnTo>
                    <a:pt x="51998"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900;p74">
              <a:extLst>
                <a:ext uri="{FF2B5EF4-FFF2-40B4-BE49-F238E27FC236}">
                  <a16:creationId xmlns:a16="http://schemas.microsoft.com/office/drawing/2014/main" id="{A4D3D74A-44C9-46C8-9313-682D45B06BE4}"/>
                </a:ext>
              </a:extLst>
            </p:cNvPr>
            <p:cNvSpPr/>
            <p:nvPr/>
          </p:nvSpPr>
          <p:spPr>
            <a:xfrm>
              <a:off x="8013776"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文字方塊 21">
            <a:extLst>
              <a:ext uri="{FF2B5EF4-FFF2-40B4-BE49-F238E27FC236}">
                <a16:creationId xmlns:a16="http://schemas.microsoft.com/office/drawing/2014/main" id="{5F753B21-1938-4F2D-B56B-C701D71D0894}"/>
              </a:ext>
            </a:extLst>
          </p:cNvPr>
          <p:cNvSpPr txBox="1"/>
          <p:nvPr/>
        </p:nvSpPr>
        <p:spPr>
          <a:xfrm>
            <a:off x="1181273" y="3533089"/>
            <a:ext cx="2821491" cy="830997"/>
          </a:xfrm>
          <a:prstGeom prst="rect">
            <a:avLst/>
          </a:prstGeom>
          <a:noFill/>
        </p:spPr>
        <p:txBody>
          <a:bodyPr wrap="square" rtlCol="0">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rPr>
              <a:t>食力傳媒 </a:t>
            </a:r>
            <a:endParaRPr lang="en-US" altLang="zh-TW" sz="2400" b="1" dirty="0">
              <a:solidFill>
                <a:srgbClr val="9AD0DC"/>
              </a:solidFill>
              <a:latin typeface="Microsoft YaHei" panose="020B0503020204020204" pitchFamily="34" charset="-122"/>
              <a:ea typeface="Microsoft YaHei" panose="020B0503020204020204" pitchFamily="34" charset="-122"/>
            </a:endParaRPr>
          </a:p>
          <a:p>
            <a:pPr algn="ctr"/>
            <a:r>
              <a:rPr lang="en-US" altLang="zh-TW" sz="2400" b="1" dirty="0" err="1">
                <a:solidFill>
                  <a:srgbClr val="9AD0DC"/>
                </a:solidFill>
                <a:latin typeface="Microsoft YaHei" panose="020B0503020204020204" pitchFamily="34" charset="-122"/>
                <a:ea typeface="Microsoft YaHei" panose="020B0503020204020204" pitchFamily="34" charset="-122"/>
              </a:rPr>
              <a:t>foodNEXT</a:t>
            </a:r>
            <a:endParaRPr lang="en-US" altLang="zh-TW" sz="2400" b="1" dirty="0">
              <a:solidFill>
                <a:srgbClr val="9AD0DC"/>
              </a:solidFill>
              <a:latin typeface="Microsoft YaHei" panose="020B0503020204020204" pitchFamily="34" charset="-122"/>
              <a:ea typeface="Microsoft YaHei" panose="020B0503020204020204" pitchFamily="34" charset="-122"/>
            </a:endParaRPr>
          </a:p>
        </p:txBody>
      </p:sp>
      <p:sp>
        <p:nvSpPr>
          <p:cNvPr id="23" name="矩形 22">
            <a:extLst>
              <a:ext uri="{FF2B5EF4-FFF2-40B4-BE49-F238E27FC236}">
                <a16:creationId xmlns:a16="http://schemas.microsoft.com/office/drawing/2014/main" id="{18C49EA0-17EF-46AA-B22A-56EF7EA1107E}"/>
              </a:ext>
            </a:extLst>
          </p:cNvPr>
          <p:cNvSpPr/>
          <p:nvPr/>
        </p:nvSpPr>
        <p:spPr>
          <a:xfrm>
            <a:off x="1310732" y="5136391"/>
            <a:ext cx="2492990"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食品與食安知識普及化</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24" name="矩形 23">
            <a:extLst>
              <a:ext uri="{FF2B5EF4-FFF2-40B4-BE49-F238E27FC236}">
                <a16:creationId xmlns:a16="http://schemas.microsoft.com/office/drawing/2014/main" id="{4EE529DC-77FA-45BC-9A75-FC03E631E1A8}"/>
              </a:ext>
            </a:extLst>
          </p:cNvPr>
          <p:cNvSpPr/>
          <p:nvPr/>
        </p:nvSpPr>
        <p:spPr>
          <a:xfrm>
            <a:off x="4058068" y="3563868"/>
            <a:ext cx="1980029"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主婦聯盟</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綠食育、綠繪本</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6" name="矩形 25">
            <a:extLst>
              <a:ext uri="{FF2B5EF4-FFF2-40B4-BE49-F238E27FC236}">
                <a16:creationId xmlns:a16="http://schemas.microsoft.com/office/drawing/2014/main" id="{50005CAF-4756-4DBE-B1C4-E247560D43C6}"/>
              </a:ext>
            </a:extLst>
          </p:cNvPr>
          <p:cNvSpPr/>
          <p:nvPr/>
        </p:nvSpPr>
        <p:spPr>
          <a:xfrm>
            <a:off x="3657600" y="2297948"/>
            <a:ext cx="2723823"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以兒童做為對象進行教育</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27" name="矩形 26">
            <a:extLst>
              <a:ext uri="{FF2B5EF4-FFF2-40B4-BE49-F238E27FC236}">
                <a16:creationId xmlns:a16="http://schemas.microsoft.com/office/drawing/2014/main" id="{3238F3AB-5ED7-4801-BEAB-EF07C665133D}"/>
              </a:ext>
            </a:extLst>
          </p:cNvPr>
          <p:cNvSpPr/>
          <p:nvPr/>
        </p:nvSpPr>
        <p:spPr>
          <a:xfrm>
            <a:off x="6430274" y="3563868"/>
            <a:ext cx="2148345"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英國</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Citizen science </a:t>
            </a:r>
          </a:p>
        </p:txBody>
      </p:sp>
      <p:sp>
        <p:nvSpPr>
          <p:cNvPr id="31" name="矩形 30">
            <a:extLst>
              <a:ext uri="{FF2B5EF4-FFF2-40B4-BE49-F238E27FC236}">
                <a16:creationId xmlns:a16="http://schemas.microsoft.com/office/drawing/2014/main" id="{3B14A875-BD7A-498B-88EC-D41FA13B5908}"/>
              </a:ext>
            </a:extLst>
          </p:cNvPr>
          <p:cNvSpPr/>
          <p:nvPr/>
        </p:nvSpPr>
        <p:spPr>
          <a:xfrm>
            <a:off x="8798019" y="3429000"/>
            <a:ext cx="2236510" cy="1015663"/>
          </a:xfrm>
          <a:prstGeom prst="rect">
            <a:avLst/>
          </a:prstGeom>
        </p:spPr>
        <p:txBody>
          <a:bodyPr wrap="none">
            <a:spAutoFit/>
          </a:bodyPr>
          <a:lstStyle/>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日本大學</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「生活協同組合」</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合作消費運動</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2" name="六邊形 41">
            <a:extLst>
              <a:ext uri="{FF2B5EF4-FFF2-40B4-BE49-F238E27FC236}">
                <a16:creationId xmlns:a16="http://schemas.microsoft.com/office/drawing/2014/main" id="{E82A29A3-EE2C-4DC4-B268-4ECA9A21B4E3}"/>
              </a:ext>
            </a:extLst>
          </p:cNvPr>
          <p:cNvSpPr/>
          <p:nvPr/>
        </p:nvSpPr>
        <p:spPr>
          <a:xfrm>
            <a:off x="6458146" y="3176709"/>
            <a:ext cx="2092600" cy="1801385"/>
          </a:xfrm>
          <a:prstGeom prst="hexagon">
            <a:avLst>
              <a:gd name="adj" fmla="val 27109"/>
              <a:gd name="vf" fmla="val 115470"/>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六邊形 42">
            <a:extLst>
              <a:ext uri="{FF2B5EF4-FFF2-40B4-BE49-F238E27FC236}">
                <a16:creationId xmlns:a16="http://schemas.microsoft.com/office/drawing/2014/main" id="{288603F1-FE48-40DA-B88F-DD5BEB278C78}"/>
              </a:ext>
            </a:extLst>
          </p:cNvPr>
          <p:cNvSpPr/>
          <p:nvPr/>
        </p:nvSpPr>
        <p:spPr>
          <a:xfrm>
            <a:off x="8923859" y="3132169"/>
            <a:ext cx="2092600" cy="1801385"/>
          </a:xfrm>
          <a:prstGeom prst="hexagon">
            <a:avLst>
              <a:gd name="adj" fmla="val 27109"/>
              <a:gd name="vf" fmla="val 115470"/>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54513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bg1">
                    <a:lumMod val="95000"/>
                  </a:schemeClr>
                </a:solidFill>
                <a:latin typeface="Microsoft YaHei" panose="020B0503020204020204" pitchFamily="34" charset="-122"/>
                <a:ea typeface="Microsoft YaHei" panose="020B0503020204020204" pitchFamily="34" charset="-122"/>
              </a:rPr>
              <a:t>風險溝通</a:t>
            </a:r>
          </a:p>
        </p:txBody>
      </p:sp>
      <p:sp>
        <p:nvSpPr>
          <p:cNvPr id="47" name="矩形 46">
            <a:extLst>
              <a:ext uri="{FF2B5EF4-FFF2-40B4-BE49-F238E27FC236}">
                <a16:creationId xmlns:a16="http://schemas.microsoft.com/office/drawing/2014/main" id="{A562E103-A0DF-4F20-A0D5-02138943B153}"/>
              </a:ext>
            </a:extLst>
          </p:cNvPr>
          <p:cNvSpPr/>
          <p:nvPr/>
        </p:nvSpPr>
        <p:spPr>
          <a:xfrm>
            <a:off x="160998" y="653076"/>
            <a:ext cx="5836601" cy="658768"/>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8" name="Google Shape;4888;p74">
            <a:extLst>
              <a:ext uri="{FF2B5EF4-FFF2-40B4-BE49-F238E27FC236}">
                <a16:creationId xmlns:a16="http://schemas.microsoft.com/office/drawing/2014/main" id="{364DAEEE-7FC2-40A2-9C73-282685B39699}"/>
              </a:ext>
            </a:extLst>
          </p:cNvPr>
          <p:cNvGrpSpPr/>
          <p:nvPr/>
        </p:nvGrpSpPr>
        <p:grpSpPr>
          <a:xfrm>
            <a:off x="1376212" y="2895111"/>
            <a:ext cx="9740649" cy="2106956"/>
            <a:chOff x="6777990" y="3874492"/>
            <a:chExt cx="1646915" cy="356237"/>
          </a:xfrm>
        </p:grpSpPr>
        <p:sp>
          <p:nvSpPr>
            <p:cNvPr id="76" name="Google Shape;4891;p74">
              <a:extLst>
                <a:ext uri="{FF2B5EF4-FFF2-40B4-BE49-F238E27FC236}">
                  <a16:creationId xmlns:a16="http://schemas.microsoft.com/office/drawing/2014/main" id="{7BCFC331-32A0-45E9-8F8A-DD2989EB79E3}"/>
                </a:ext>
              </a:extLst>
            </p:cNvPr>
            <p:cNvSpPr/>
            <p:nvPr/>
          </p:nvSpPr>
          <p:spPr>
            <a:xfrm>
              <a:off x="6777990"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94;p74">
              <a:extLst>
                <a:ext uri="{FF2B5EF4-FFF2-40B4-BE49-F238E27FC236}">
                  <a16:creationId xmlns:a16="http://schemas.microsoft.com/office/drawing/2014/main" id="{8ECFFE03-5F2C-49D5-B90B-373A162A9433}"/>
                </a:ext>
              </a:extLst>
            </p:cNvPr>
            <p:cNvSpPr/>
            <p:nvPr/>
          </p:nvSpPr>
          <p:spPr>
            <a:xfrm>
              <a:off x="7188425" y="3874492"/>
              <a:ext cx="411123" cy="356237"/>
            </a:xfrm>
            <a:custGeom>
              <a:avLst/>
              <a:gdLst/>
              <a:ahLst/>
              <a:cxnLst/>
              <a:rect l="l" t="t" r="r" b="b"/>
              <a:pathLst>
                <a:path w="69271" h="60023" extrusionOk="0">
                  <a:moveTo>
                    <a:pt x="17274" y="0"/>
                  </a:moveTo>
                  <a:lnTo>
                    <a:pt x="0" y="30011"/>
                  </a:lnTo>
                  <a:lnTo>
                    <a:pt x="17274"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897;p74">
              <a:extLst>
                <a:ext uri="{FF2B5EF4-FFF2-40B4-BE49-F238E27FC236}">
                  <a16:creationId xmlns:a16="http://schemas.microsoft.com/office/drawing/2014/main" id="{007D4FEB-EFC1-4C23-BB58-A041B3AA1D44}"/>
                </a:ext>
              </a:extLst>
            </p:cNvPr>
            <p:cNvSpPr/>
            <p:nvPr/>
          </p:nvSpPr>
          <p:spPr>
            <a:xfrm>
              <a:off x="7603341" y="3874492"/>
              <a:ext cx="411474" cy="356237"/>
            </a:xfrm>
            <a:custGeom>
              <a:avLst/>
              <a:gdLst/>
              <a:ahLst/>
              <a:cxnLst/>
              <a:rect l="l" t="t" r="r" b="b"/>
              <a:pathLst>
                <a:path w="69330" h="60023" extrusionOk="0">
                  <a:moveTo>
                    <a:pt x="17333" y="0"/>
                  </a:moveTo>
                  <a:lnTo>
                    <a:pt x="1" y="30011"/>
                  </a:lnTo>
                  <a:lnTo>
                    <a:pt x="17333" y="60023"/>
                  </a:lnTo>
                  <a:lnTo>
                    <a:pt x="51998" y="60023"/>
                  </a:lnTo>
                  <a:lnTo>
                    <a:pt x="69330" y="30011"/>
                  </a:lnTo>
                  <a:lnTo>
                    <a:pt x="51998"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900;p74">
              <a:extLst>
                <a:ext uri="{FF2B5EF4-FFF2-40B4-BE49-F238E27FC236}">
                  <a16:creationId xmlns:a16="http://schemas.microsoft.com/office/drawing/2014/main" id="{A4D3D74A-44C9-46C8-9313-682D45B06BE4}"/>
                </a:ext>
              </a:extLst>
            </p:cNvPr>
            <p:cNvSpPr/>
            <p:nvPr/>
          </p:nvSpPr>
          <p:spPr>
            <a:xfrm>
              <a:off x="8013776"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文字方塊 21">
            <a:extLst>
              <a:ext uri="{FF2B5EF4-FFF2-40B4-BE49-F238E27FC236}">
                <a16:creationId xmlns:a16="http://schemas.microsoft.com/office/drawing/2014/main" id="{5F753B21-1938-4F2D-B56B-C701D71D0894}"/>
              </a:ext>
            </a:extLst>
          </p:cNvPr>
          <p:cNvSpPr txBox="1"/>
          <p:nvPr/>
        </p:nvSpPr>
        <p:spPr>
          <a:xfrm>
            <a:off x="1181273" y="3533089"/>
            <a:ext cx="2821491" cy="830997"/>
          </a:xfrm>
          <a:prstGeom prst="rect">
            <a:avLst/>
          </a:prstGeom>
          <a:noFill/>
        </p:spPr>
        <p:txBody>
          <a:bodyPr wrap="square" rtlCol="0">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rPr>
              <a:t>食力傳媒 </a:t>
            </a:r>
            <a:endParaRPr lang="en-US" altLang="zh-TW" sz="2400" b="1" dirty="0">
              <a:solidFill>
                <a:srgbClr val="9AD0DC"/>
              </a:solidFill>
              <a:latin typeface="Microsoft YaHei" panose="020B0503020204020204" pitchFamily="34" charset="-122"/>
              <a:ea typeface="Microsoft YaHei" panose="020B0503020204020204" pitchFamily="34" charset="-122"/>
            </a:endParaRPr>
          </a:p>
          <a:p>
            <a:pPr algn="ctr"/>
            <a:r>
              <a:rPr lang="en-US" altLang="zh-TW" sz="2400" b="1" dirty="0" err="1">
                <a:solidFill>
                  <a:srgbClr val="9AD0DC"/>
                </a:solidFill>
                <a:latin typeface="Microsoft YaHei" panose="020B0503020204020204" pitchFamily="34" charset="-122"/>
                <a:ea typeface="Microsoft YaHei" panose="020B0503020204020204" pitchFamily="34" charset="-122"/>
              </a:rPr>
              <a:t>foodNEXT</a:t>
            </a:r>
            <a:endParaRPr lang="en-US" altLang="zh-TW" sz="2400" b="1" dirty="0">
              <a:solidFill>
                <a:srgbClr val="9AD0DC"/>
              </a:solidFill>
              <a:latin typeface="Microsoft YaHei" panose="020B0503020204020204" pitchFamily="34" charset="-122"/>
              <a:ea typeface="Microsoft YaHei" panose="020B0503020204020204" pitchFamily="34" charset="-122"/>
            </a:endParaRPr>
          </a:p>
        </p:txBody>
      </p:sp>
      <p:sp>
        <p:nvSpPr>
          <p:cNvPr id="23" name="矩形 22">
            <a:extLst>
              <a:ext uri="{FF2B5EF4-FFF2-40B4-BE49-F238E27FC236}">
                <a16:creationId xmlns:a16="http://schemas.microsoft.com/office/drawing/2014/main" id="{18C49EA0-17EF-46AA-B22A-56EF7EA1107E}"/>
              </a:ext>
            </a:extLst>
          </p:cNvPr>
          <p:cNvSpPr/>
          <p:nvPr/>
        </p:nvSpPr>
        <p:spPr>
          <a:xfrm>
            <a:off x="1310732" y="5136391"/>
            <a:ext cx="2492990"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食品與食安知識普及化</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24" name="矩形 23">
            <a:extLst>
              <a:ext uri="{FF2B5EF4-FFF2-40B4-BE49-F238E27FC236}">
                <a16:creationId xmlns:a16="http://schemas.microsoft.com/office/drawing/2014/main" id="{4EE529DC-77FA-45BC-9A75-FC03E631E1A8}"/>
              </a:ext>
            </a:extLst>
          </p:cNvPr>
          <p:cNvSpPr/>
          <p:nvPr/>
        </p:nvSpPr>
        <p:spPr>
          <a:xfrm>
            <a:off x="4058068" y="3563868"/>
            <a:ext cx="1980029"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主婦聯盟</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綠食育、綠繪本</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6" name="矩形 25">
            <a:extLst>
              <a:ext uri="{FF2B5EF4-FFF2-40B4-BE49-F238E27FC236}">
                <a16:creationId xmlns:a16="http://schemas.microsoft.com/office/drawing/2014/main" id="{50005CAF-4756-4DBE-B1C4-E247560D43C6}"/>
              </a:ext>
            </a:extLst>
          </p:cNvPr>
          <p:cNvSpPr/>
          <p:nvPr/>
        </p:nvSpPr>
        <p:spPr>
          <a:xfrm>
            <a:off x="3657600" y="2297948"/>
            <a:ext cx="2723823"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以兒童做為對象進行教育</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27" name="矩形 26">
            <a:extLst>
              <a:ext uri="{FF2B5EF4-FFF2-40B4-BE49-F238E27FC236}">
                <a16:creationId xmlns:a16="http://schemas.microsoft.com/office/drawing/2014/main" id="{3238F3AB-5ED7-4801-BEAB-EF07C665133D}"/>
              </a:ext>
            </a:extLst>
          </p:cNvPr>
          <p:cNvSpPr/>
          <p:nvPr/>
        </p:nvSpPr>
        <p:spPr>
          <a:xfrm>
            <a:off x="6430274" y="3563868"/>
            <a:ext cx="2148345"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英國</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Citizen science </a:t>
            </a:r>
          </a:p>
        </p:txBody>
      </p:sp>
      <p:sp>
        <p:nvSpPr>
          <p:cNvPr id="30" name="矩形 29">
            <a:extLst>
              <a:ext uri="{FF2B5EF4-FFF2-40B4-BE49-F238E27FC236}">
                <a16:creationId xmlns:a16="http://schemas.microsoft.com/office/drawing/2014/main" id="{6C70887E-948F-468C-A986-CD292397F37C}"/>
              </a:ext>
            </a:extLst>
          </p:cNvPr>
          <p:cNvSpPr/>
          <p:nvPr/>
        </p:nvSpPr>
        <p:spPr>
          <a:xfrm>
            <a:off x="5878514" y="5132400"/>
            <a:ext cx="3416320"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食育普及化，有效結合數位資源</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1" name="矩形 30">
            <a:extLst>
              <a:ext uri="{FF2B5EF4-FFF2-40B4-BE49-F238E27FC236}">
                <a16:creationId xmlns:a16="http://schemas.microsoft.com/office/drawing/2014/main" id="{3B14A875-BD7A-498B-88EC-D41FA13B5908}"/>
              </a:ext>
            </a:extLst>
          </p:cNvPr>
          <p:cNvSpPr/>
          <p:nvPr/>
        </p:nvSpPr>
        <p:spPr>
          <a:xfrm>
            <a:off x="8798019" y="3429000"/>
            <a:ext cx="2236510" cy="1015663"/>
          </a:xfrm>
          <a:prstGeom prst="rect">
            <a:avLst/>
          </a:prstGeom>
        </p:spPr>
        <p:txBody>
          <a:bodyPr wrap="none">
            <a:spAutoFit/>
          </a:bodyPr>
          <a:lstStyle/>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日本大學</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「生活協同組合」</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合作消費運動</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3" name="六邊形 42">
            <a:extLst>
              <a:ext uri="{FF2B5EF4-FFF2-40B4-BE49-F238E27FC236}">
                <a16:creationId xmlns:a16="http://schemas.microsoft.com/office/drawing/2014/main" id="{288603F1-FE48-40DA-B88F-DD5BEB278C78}"/>
              </a:ext>
            </a:extLst>
          </p:cNvPr>
          <p:cNvSpPr/>
          <p:nvPr/>
        </p:nvSpPr>
        <p:spPr>
          <a:xfrm>
            <a:off x="8923859" y="3132169"/>
            <a:ext cx="2092600" cy="1801385"/>
          </a:xfrm>
          <a:prstGeom prst="hexagon">
            <a:avLst>
              <a:gd name="adj" fmla="val 27109"/>
              <a:gd name="vf" fmla="val 115470"/>
            </a:avLst>
          </a:prstGeom>
          <a:solidFill>
            <a:srgbClr val="0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3281723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BD8D16DA-3182-44E7-B54F-B38480F74BDE}"/>
              </a:ext>
            </a:extLst>
          </p:cNvPr>
          <p:cNvSpPr/>
          <p:nvPr/>
        </p:nvSpPr>
        <p:spPr>
          <a:xfrm>
            <a:off x="-1" y="589273"/>
            <a:ext cx="12192001" cy="744828"/>
          </a:xfrm>
          <a:prstGeom prst="rect">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BD0B2276-4A1D-4205-AB49-84743EAB7FCA}"/>
              </a:ext>
            </a:extLst>
          </p:cNvPr>
          <p:cNvSpPr/>
          <p:nvPr/>
        </p:nvSpPr>
        <p:spPr>
          <a:xfrm>
            <a:off x="0" y="966504"/>
            <a:ext cx="6095997" cy="364238"/>
          </a:xfrm>
          <a:prstGeom prst="rect">
            <a:avLst/>
          </a:prstGeom>
          <a:no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61" name="直線接點 60">
            <a:extLst>
              <a:ext uri="{FF2B5EF4-FFF2-40B4-BE49-F238E27FC236}">
                <a16:creationId xmlns:a16="http://schemas.microsoft.com/office/drawing/2014/main" id="{1F6C8E5B-932E-42C2-86D8-D83A4B51547D}"/>
              </a:ext>
            </a:extLst>
          </p:cNvPr>
          <p:cNvCxnSpPr>
            <a:cxnSpLocks/>
            <a:stCxn id="3" idx="0"/>
          </p:cNvCxnSpPr>
          <p:nvPr/>
        </p:nvCxnSpPr>
        <p:spPr>
          <a:xfrm>
            <a:off x="6096000" y="589273"/>
            <a:ext cx="0" cy="730694"/>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2" name="文字方塊 61">
            <a:extLst>
              <a:ext uri="{FF2B5EF4-FFF2-40B4-BE49-F238E27FC236}">
                <a16:creationId xmlns:a16="http://schemas.microsoft.com/office/drawing/2014/main" id="{55CFA897-55B0-4EF1-86FD-930C74BF147F}"/>
              </a:ext>
            </a:extLst>
          </p:cNvPr>
          <p:cNvSpPr txBox="1"/>
          <p:nvPr/>
        </p:nvSpPr>
        <p:spPr>
          <a:xfrm>
            <a:off x="2313648" y="581153"/>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風險管理</a:t>
            </a:r>
          </a:p>
        </p:txBody>
      </p:sp>
      <p:cxnSp>
        <p:nvCxnSpPr>
          <p:cNvPr id="63" name="直線接點 62">
            <a:extLst>
              <a:ext uri="{FF2B5EF4-FFF2-40B4-BE49-F238E27FC236}">
                <a16:creationId xmlns:a16="http://schemas.microsoft.com/office/drawing/2014/main" id="{75716886-9F90-489C-B26A-3DBBE65DF63E}"/>
              </a:ext>
            </a:extLst>
          </p:cNvPr>
          <p:cNvCxnSpPr>
            <a:cxnSpLocks/>
          </p:cNvCxnSpPr>
          <p:nvPr/>
        </p:nvCxnSpPr>
        <p:spPr>
          <a:xfrm>
            <a:off x="2897205" y="958835"/>
            <a:ext cx="0" cy="353011"/>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65" name="文字方塊 64">
            <a:extLst>
              <a:ext uri="{FF2B5EF4-FFF2-40B4-BE49-F238E27FC236}">
                <a16:creationId xmlns:a16="http://schemas.microsoft.com/office/drawing/2014/main" id="{DAFF9A38-69AC-4CFB-9EFB-A0F02346A790}"/>
              </a:ext>
            </a:extLst>
          </p:cNvPr>
          <p:cNvSpPr txBox="1"/>
          <p:nvPr/>
        </p:nvSpPr>
        <p:spPr>
          <a:xfrm>
            <a:off x="780942"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冷鏈技術</a:t>
            </a:r>
          </a:p>
        </p:txBody>
      </p:sp>
      <p:sp>
        <p:nvSpPr>
          <p:cNvPr id="66" name="文字方塊 65">
            <a:extLst>
              <a:ext uri="{FF2B5EF4-FFF2-40B4-BE49-F238E27FC236}">
                <a16:creationId xmlns:a16="http://schemas.microsoft.com/office/drawing/2014/main" id="{3183E644-01DA-4621-A0D5-01170460DF85}"/>
              </a:ext>
            </a:extLst>
          </p:cNvPr>
          <p:cNvSpPr txBox="1"/>
          <p:nvPr/>
        </p:nvSpPr>
        <p:spPr>
          <a:xfrm>
            <a:off x="3979737" y="945312"/>
            <a:ext cx="1190540" cy="369332"/>
          </a:xfrm>
          <a:prstGeom prst="rect">
            <a:avLst/>
          </a:prstGeom>
          <a:noFill/>
        </p:spPr>
        <p:txBody>
          <a:bodyPr wrap="square" rtlCol="0">
            <a:spAutoFit/>
          </a:bodyPr>
          <a:lstStyle/>
          <a:p>
            <a:r>
              <a:rPr lang="zh-TW" altLang="en-US" dirty="0">
                <a:solidFill>
                  <a:schemeClr val="bg2">
                    <a:lumMod val="50000"/>
                  </a:schemeClr>
                </a:solidFill>
                <a:latin typeface="Microsoft YaHei" panose="020B0503020204020204" pitchFamily="34" charset="-122"/>
                <a:ea typeface="Microsoft YaHei" panose="020B0503020204020204" pitchFamily="34" charset="-122"/>
              </a:rPr>
              <a:t>產品標示</a:t>
            </a:r>
          </a:p>
        </p:txBody>
      </p:sp>
      <p:sp>
        <p:nvSpPr>
          <p:cNvPr id="67" name="文字方塊 66">
            <a:extLst>
              <a:ext uri="{FF2B5EF4-FFF2-40B4-BE49-F238E27FC236}">
                <a16:creationId xmlns:a16="http://schemas.microsoft.com/office/drawing/2014/main" id="{D59E4B6A-1269-4A8B-91ED-7F4091E523CD}"/>
              </a:ext>
            </a:extLst>
          </p:cNvPr>
          <p:cNvSpPr txBox="1"/>
          <p:nvPr/>
        </p:nvSpPr>
        <p:spPr>
          <a:xfrm>
            <a:off x="8779619" y="781837"/>
            <a:ext cx="1190540" cy="369332"/>
          </a:xfrm>
          <a:prstGeom prst="rect">
            <a:avLst/>
          </a:prstGeom>
          <a:noFill/>
        </p:spPr>
        <p:txBody>
          <a:bodyPr wrap="square" rtlCol="0">
            <a:spAutoFit/>
          </a:bodyPr>
          <a:lstStyle/>
          <a:p>
            <a:r>
              <a:rPr lang="zh-TW" altLang="en-US" dirty="0">
                <a:solidFill>
                  <a:schemeClr val="bg1">
                    <a:lumMod val="95000"/>
                  </a:schemeClr>
                </a:solidFill>
                <a:latin typeface="Microsoft YaHei" panose="020B0503020204020204" pitchFamily="34" charset="-122"/>
                <a:ea typeface="Microsoft YaHei" panose="020B0503020204020204" pitchFamily="34" charset="-122"/>
              </a:rPr>
              <a:t>風險溝通</a:t>
            </a:r>
          </a:p>
        </p:txBody>
      </p:sp>
      <p:sp>
        <p:nvSpPr>
          <p:cNvPr id="47" name="矩形 46">
            <a:extLst>
              <a:ext uri="{FF2B5EF4-FFF2-40B4-BE49-F238E27FC236}">
                <a16:creationId xmlns:a16="http://schemas.microsoft.com/office/drawing/2014/main" id="{A562E103-A0DF-4F20-A0D5-02138943B153}"/>
              </a:ext>
            </a:extLst>
          </p:cNvPr>
          <p:cNvSpPr/>
          <p:nvPr/>
        </p:nvSpPr>
        <p:spPr>
          <a:xfrm>
            <a:off x="160998" y="653076"/>
            <a:ext cx="5836601" cy="658768"/>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48" name="Google Shape;4888;p74">
            <a:extLst>
              <a:ext uri="{FF2B5EF4-FFF2-40B4-BE49-F238E27FC236}">
                <a16:creationId xmlns:a16="http://schemas.microsoft.com/office/drawing/2014/main" id="{364DAEEE-7FC2-40A2-9C73-282685B39699}"/>
              </a:ext>
            </a:extLst>
          </p:cNvPr>
          <p:cNvGrpSpPr/>
          <p:nvPr/>
        </p:nvGrpSpPr>
        <p:grpSpPr>
          <a:xfrm>
            <a:off x="1376212" y="2895111"/>
            <a:ext cx="9740649" cy="2106956"/>
            <a:chOff x="6777990" y="3874492"/>
            <a:chExt cx="1646915" cy="356237"/>
          </a:xfrm>
        </p:grpSpPr>
        <p:sp>
          <p:nvSpPr>
            <p:cNvPr id="76" name="Google Shape;4891;p74">
              <a:extLst>
                <a:ext uri="{FF2B5EF4-FFF2-40B4-BE49-F238E27FC236}">
                  <a16:creationId xmlns:a16="http://schemas.microsoft.com/office/drawing/2014/main" id="{7BCFC331-32A0-45E9-8F8A-DD2989EB79E3}"/>
                </a:ext>
              </a:extLst>
            </p:cNvPr>
            <p:cNvSpPr/>
            <p:nvPr/>
          </p:nvSpPr>
          <p:spPr>
            <a:xfrm>
              <a:off x="6777990"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894;p74">
              <a:extLst>
                <a:ext uri="{FF2B5EF4-FFF2-40B4-BE49-F238E27FC236}">
                  <a16:creationId xmlns:a16="http://schemas.microsoft.com/office/drawing/2014/main" id="{8ECFFE03-5F2C-49D5-B90B-373A162A9433}"/>
                </a:ext>
              </a:extLst>
            </p:cNvPr>
            <p:cNvSpPr/>
            <p:nvPr/>
          </p:nvSpPr>
          <p:spPr>
            <a:xfrm>
              <a:off x="7188425" y="3874492"/>
              <a:ext cx="411123" cy="356237"/>
            </a:xfrm>
            <a:custGeom>
              <a:avLst/>
              <a:gdLst/>
              <a:ahLst/>
              <a:cxnLst/>
              <a:rect l="l" t="t" r="r" b="b"/>
              <a:pathLst>
                <a:path w="69271" h="60023" extrusionOk="0">
                  <a:moveTo>
                    <a:pt x="17274" y="0"/>
                  </a:moveTo>
                  <a:lnTo>
                    <a:pt x="0" y="30011"/>
                  </a:lnTo>
                  <a:lnTo>
                    <a:pt x="17274"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897;p74">
              <a:extLst>
                <a:ext uri="{FF2B5EF4-FFF2-40B4-BE49-F238E27FC236}">
                  <a16:creationId xmlns:a16="http://schemas.microsoft.com/office/drawing/2014/main" id="{007D4FEB-EFC1-4C23-BB58-A041B3AA1D44}"/>
                </a:ext>
              </a:extLst>
            </p:cNvPr>
            <p:cNvSpPr/>
            <p:nvPr/>
          </p:nvSpPr>
          <p:spPr>
            <a:xfrm>
              <a:off x="7603341" y="3874492"/>
              <a:ext cx="411474" cy="356237"/>
            </a:xfrm>
            <a:custGeom>
              <a:avLst/>
              <a:gdLst/>
              <a:ahLst/>
              <a:cxnLst/>
              <a:rect l="l" t="t" r="r" b="b"/>
              <a:pathLst>
                <a:path w="69330" h="60023" extrusionOk="0">
                  <a:moveTo>
                    <a:pt x="17333" y="0"/>
                  </a:moveTo>
                  <a:lnTo>
                    <a:pt x="1" y="30011"/>
                  </a:lnTo>
                  <a:lnTo>
                    <a:pt x="17333" y="60023"/>
                  </a:lnTo>
                  <a:lnTo>
                    <a:pt x="51998" y="60023"/>
                  </a:lnTo>
                  <a:lnTo>
                    <a:pt x="69330" y="30011"/>
                  </a:lnTo>
                  <a:lnTo>
                    <a:pt x="51998"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900;p74">
              <a:extLst>
                <a:ext uri="{FF2B5EF4-FFF2-40B4-BE49-F238E27FC236}">
                  <a16:creationId xmlns:a16="http://schemas.microsoft.com/office/drawing/2014/main" id="{A4D3D74A-44C9-46C8-9313-682D45B06BE4}"/>
                </a:ext>
              </a:extLst>
            </p:cNvPr>
            <p:cNvSpPr/>
            <p:nvPr/>
          </p:nvSpPr>
          <p:spPr>
            <a:xfrm>
              <a:off x="8013776" y="3874492"/>
              <a:ext cx="411129" cy="356237"/>
            </a:xfrm>
            <a:custGeom>
              <a:avLst/>
              <a:gdLst/>
              <a:ahLst/>
              <a:cxnLst/>
              <a:rect l="l" t="t" r="r" b="b"/>
              <a:pathLst>
                <a:path w="69272" h="60023" extrusionOk="0">
                  <a:moveTo>
                    <a:pt x="17333" y="0"/>
                  </a:moveTo>
                  <a:lnTo>
                    <a:pt x="0" y="30011"/>
                  </a:lnTo>
                  <a:lnTo>
                    <a:pt x="17333" y="60023"/>
                  </a:lnTo>
                  <a:lnTo>
                    <a:pt x="51939" y="60023"/>
                  </a:lnTo>
                  <a:lnTo>
                    <a:pt x="69271" y="30011"/>
                  </a:lnTo>
                  <a:lnTo>
                    <a:pt x="51939" y="0"/>
                  </a:lnTo>
                  <a:close/>
                </a:path>
              </a:pathLst>
            </a:custGeom>
            <a:solidFill>
              <a:srgbClr val="000000"/>
            </a:solidFill>
            <a:ln w="19050" cap="flat" cmpd="sng">
              <a:solidFill>
                <a:srgbClr val="9AD0DC"/>
              </a:solidFill>
              <a:prstDash val="solid"/>
              <a:miter lim="581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文字方塊 21">
            <a:extLst>
              <a:ext uri="{FF2B5EF4-FFF2-40B4-BE49-F238E27FC236}">
                <a16:creationId xmlns:a16="http://schemas.microsoft.com/office/drawing/2014/main" id="{5F753B21-1938-4F2D-B56B-C701D71D0894}"/>
              </a:ext>
            </a:extLst>
          </p:cNvPr>
          <p:cNvSpPr txBox="1"/>
          <p:nvPr/>
        </p:nvSpPr>
        <p:spPr>
          <a:xfrm>
            <a:off x="1181273" y="3533089"/>
            <a:ext cx="2821491" cy="830997"/>
          </a:xfrm>
          <a:prstGeom prst="rect">
            <a:avLst/>
          </a:prstGeom>
          <a:noFill/>
        </p:spPr>
        <p:txBody>
          <a:bodyPr wrap="square" rtlCol="0">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rPr>
              <a:t>食力傳媒 </a:t>
            </a:r>
            <a:endParaRPr lang="en-US" altLang="zh-TW" sz="2400" b="1" dirty="0">
              <a:solidFill>
                <a:srgbClr val="9AD0DC"/>
              </a:solidFill>
              <a:latin typeface="Microsoft YaHei" panose="020B0503020204020204" pitchFamily="34" charset="-122"/>
              <a:ea typeface="Microsoft YaHei" panose="020B0503020204020204" pitchFamily="34" charset="-122"/>
            </a:endParaRPr>
          </a:p>
          <a:p>
            <a:pPr algn="ctr"/>
            <a:r>
              <a:rPr lang="en-US" altLang="zh-TW" sz="2400" b="1" dirty="0" err="1">
                <a:solidFill>
                  <a:srgbClr val="9AD0DC"/>
                </a:solidFill>
                <a:latin typeface="Microsoft YaHei" panose="020B0503020204020204" pitchFamily="34" charset="-122"/>
                <a:ea typeface="Microsoft YaHei" panose="020B0503020204020204" pitchFamily="34" charset="-122"/>
              </a:rPr>
              <a:t>foodNEXT</a:t>
            </a:r>
            <a:endParaRPr lang="en-US" altLang="zh-TW" sz="2400" b="1" dirty="0">
              <a:solidFill>
                <a:srgbClr val="9AD0DC"/>
              </a:solidFill>
              <a:latin typeface="Microsoft YaHei" panose="020B0503020204020204" pitchFamily="34" charset="-122"/>
              <a:ea typeface="Microsoft YaHei" panose="020B0503020204020204" pitchFamily="34" charset="-122"/>
            </a:endParaRPr>
          </a:p>
        </p:txBody>
      </p:sp>
      <p:sp>
        <p:nvSpPr>
          <p:cNvPr id="23" name="矩形 22">
            <a:extLst>
              <a:ext uri="{FF2B5EF4-FFF2-40B4-BE49-F238E27FC236}">
                <a16:creationId xmlns:a16="http://schemas.microsoft.com/office/drawing/2014/main" id="{18C49EA0-17EF-46AA-B22A-56EF7EA1107E}"/>
              </a:ext>
            </a:extLst>
          </p:cNvPr>
          <p:cNvSpPr/>
          <p:nvPr/>
        </p:nvSpPr>
        <p:spPr>
          <a:xfrm>
            <a:off x="1310732" y="5136391"/>
            <a:ext cx="2492990"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食品與食安知識普及化</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24" name="矩形 23">
            <a:extLst>
              <a:ext uri="{FF2B5EF4-FFF2-40B4-BE49-F238E27FC236}">
                <a16:creationId xmlns:a16="http://schemas.microsoft.com/office/drawing/2014/main" id="{4EE529DC-77FA-45BC-9A75-FC03E631E1A8}"/>
              </a:ext>
            </a:extLst>
          </p:cNvPr>
          <p:cNvSpPr/>
          <p:nvPr/>
        </p:nvSpPr>
        <p:spPr>
          <a:xfrm>
            <a:off x="4058068" y="3563868"/>
            <a:ext cx="1980029"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主婦聯盟</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綠食育、綠繪本</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6" name="矩形 25">
            <a:extLst>
              <a:ext uri="{FF2B5EF4-FFF2-40B4-BE49-F238E27FC236}">
                <a16:creationId xmlns:a16="http://schemas.microsoft.com/office/drawing/2014/main" id="{50005CAF-4756-4DBE-B1C4-E247560D43C6}"/>
              </a:ext>
            </a:extLst>
          </p:cNvPr>
          <p:cNvSpPr/>
          <p:nvPr/>
        </p:nvSpPr>
        <p:spPr>
          <a:xfrm>
            <a:off x="3657600" y="2297948"/>
            <a:ext cx="2723823"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以兒童做為對象進行教育</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27" name="矩形 26">
            <a:extLst>
              <a:ext uri="{FF2B5EF4-FFF2-40B4-BE49-F238E27FC236}">
                <a16:creationId xmlns:a16="http://schemas.microsoft.com/office/drawing/2014/main" id="{3238F3AB-5ED7-4801-BEAB-EF07C665133D}"/>
              </a:ext>
            </a:extLst>
          </p:cNvPr>
          <p:cNvSpPr/>
          <p:nvPr/>
        </p:nvSpPr>
        <p:spPr>
          <a:xfrm>
            <a:off x="6430274" y="3563868"/>
            <a:ext cx="2148345" cy="769441"/>
          </a:xfrm>
          <a:prstGeom prst="rect">
            <a:avLst/>
          </a:prstGeom>
        </p:spPr>
        <p:txBody>
          <a:bodyPr wrap="none">
            <a:spAutoFit/>
          </a:bodyPr>
          <a:lstStyle/>
          <a:p>
            <a:pPr algn="ctr"/>
            <a:r>
              <a:rPr lang="zh-TW" altLang="en-US"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英國</a:t>
            </a:r>
            <a:endParaRPr lang="en-US" altLang="zh-TW" sz="24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Citizen science </a:t>
            </a:r>
          </a:p>
        </p:txBody>
      </p:sp>
      <p:sp>
        <p:nvSpPr>
          <p:cNvPr id="30" name="矩形 29">
            <a:extLst>
              <a:ext uri="{FF2B5EF4-FFF2-40B4-BE49-F238E27FC236}">
                <a16:creationId xmlns:a16="http://schemas.microsoft.com/office/drawing/2014/main" id="{6C70887E-948F-468C-A986-CD292397F37C}"/>
              </a:ext>
            </a:extLst>
          </p:cNvPr>
          <p:cNvSpPr/>
          <p:nvPr/>
        </p:nvSpPr>
        <p:spPr>
          <a:xfrm>
            <a:off x="5878514" y="5132400"/>
            <a:ext cx="3416320" cy="369332"/>
          </a:xfrm>
          <a:prstGeom prst="rect">
            <a:avLst/>
          </a:prstGeom>
        </p:spPr>
        <p:txBody>
          <a:bodyPr wrap="non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食育普及化，有效結合數位資源</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1" name="矩形 30">
            <a:extLst>
              <a:ext uri="{FF2B5EF4-FFF2-40B4-BE49-F238E27FC236}">
                <a16:creationId xmlns:a16="http://schemas.microsoft.com/office/drawing/2014/main" id="{3B14A875-BD7A-498B-88EC-D41FA13B5908}"/>
              </a:ext>
            </a:extLst>
          </p:cNvPr>
          <p:cNvSpPr/>
          <p:nvPr/>
        </p:nvSpPr>
        <p:spPr>
          <a:xfrm>
            <a:off x="8798019" y="3429000"/>
            <a:ext cx="2236510" cy="1015663"/>
          </a:xfrm>
          <a:prstGeom prst="rect">
            <a:avLst/>
          </a:prstGeom>
        </p:spPr>
        <p:txBody>
          <a:bodyPr wrap="none">
            <a:spAutoFit/>
          </a:bodyPr>
          <a:lstStyle/>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日本大學</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「生活協同組合」</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合作消費運動</a:t>
            </a:r>
            <a:endParaRPr lang="en-US" altLang="zh-TW" sz="20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32" name="矩形 31">
            <a:extLst>
              <a:ext uri="{FF2B5EF4-FFF2-40B4-BE49-F238E27FC236}">
                <a16:creationId xmlns:a16="http://schemas.microsoft.com/office/drawing/2014/main" id="{E8EF4657-AF14-4D59-9195-C1329004DD9C}"/>
              </a:ext>
            </a:extLst>
          </p:cNvPr>
          <p:cNvSpPr/>
          <p:nvPr/>
        </p:nvSpPr>
        <p:spPr>
          <a:xfrm>
            <a:off x="8225507" y="2115089"/>
            <a:ext cx="3351092" cy="646331"/>
          </a:xfrm>
          <a:prstGeom prst="rect">
            <a:avLst/>
          </a:prstGeom>
        </p:spPr>
        <p:txBody>
          <a:bodyPr wrap="square">
            <a:spAutoFit/>
          </a:bodyPr>
          <a:lstStyle/>
          <a:p>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生產者、大學生協及</a:t>
            </a:r>
            <a:r>
              <a:rPr lang="en-US" altLang="zh-TW" dirty="0">
                <a:solidFill>
                  <a:schemeClr val="bg1"/>
                </a:solidFill>
                <a:latin typeface="Microsoft YaHei" panose="020B0503020204020204" pitchFamily="34" charset="-122"/>
                <a:ea typeface="Microsoft YaHei" panose="020B0503020204020204" pitchFamily="34" charset="-122"/>
              </a:rPr>
              <a:t>SWIFT</a:t>
            </a:r>
            <a:r>
              <a:rPr lang="zh-TW" altLang="zh-TW"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公司（冷凍加工）三者的合作</a:t>
            </a:r>
            <a:endParaRPr lang="zh-TW" altLang="en-US" dirty="0">
              <a:solidFill>
                <a:schemeClr val="bg1"/>
              </a:solidFill>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391098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圖片 95">
            <a:extLst>
              <a:ext uri="{FF2B5EF4-FFF2-40B4-BE49-F238E27FC236}">
                <a16:creationId xmlns:a16="http://schemas.microsoft.com/office/drawing/2014/main" id="{43427DE8-5D64-4616-8596-78E91F1DCD34}"/>
              </a:ext>
            </a:extLst>
          </p:cNvPr>
          <p:cNvPicPr>
            <a:picLocks noChangeAspect="1"/>
          </p:cNvPicPr>
          <p:nvPr/>
        </p:nvPicPr>
        <p:blipFill rotWithShape="1">
          <a:blip r:embed="rId4">
            <a:extLst>
              <a:ext uri="{28A0092B-C50C-407E-A947-70E740481C1C}">
                <a14:useLocalDpi xmlns:a14="http://schemas.microsoft.com/office/drawing/2010/main" val="0"/>
              </a:ext>
            </a:extLst>
          </a:blip>
          <a:srcRect t="16119" b="6105"/>
          <a:stretch/>
        </p:blipFill>
        <p:spPr>
          <a:xfrm>
            <a:off x="0" y="589273"/>
            <a:ext cx="12178289" cy="6314577"/>
          </a:xfrm>
          <a:prstGeom prst="rect">
            <a:avLst/>
          </a:prstGeom>
        </p:spPr>
      </p:pic>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6859012" y="-2"/>
            <a:ext cx="5332988" cy="589272"/>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4244553" cy="616903"/>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a:extLst>
              <a:ext uri="{FF2B5EF4-FFF2-40B4-BE49-F238E27FC236}">
                <a16:creationId xmlns:a16="http://schemas.microsoft.com/office/drawing/2014/main" id="{BD581255-455E-4026-93CC-167A3AD75111}"/>
              </a:ext>
            </a:extLst>
          </p:cNvPr>
          <p:cNvSpPr/>
          <p:nvPr/>
        </p:nvSpPr>
        <p:spPr>
          <a:xfrm>
            <a:off x="-2" y="589273"/>
            <a:ext cx="12192002" cy="6378378"/>
          </a:xfrm>
          <a:prstGeom prst="rect">
            <a:avLst/>
          </a:prstGeom>
          <a:solidFill>
            <a:schemeClr val="tx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8" name="Google Shape;4863;p74">
            <a:extLst>
              <a:ext uri="{FF2B5EF4-FFF2-40B4-BE49-F238E27FC236}">
                <a16:creationId xmlns:a16="http://schemas.microsoft.com/office/drawing/2014/main" id="{1BBEFFD2-3BA9-4539-B67B-F74B965A376E}"/>
              </a:ext>
            </a:extLst>
          </p:cNvPr>
          <p:cNvSpPr/>
          <p:nvPr/>
        </p:nvSpPr>
        <p:spPr>
          <a:xfrm>
            <a:off x="5203485" y="1093985"/>
            <a:ext cx="1785021" cy="695713"/>
          </a:xfrm>
          <a:prstGeom prst="roundRect">
            <a:avLst>
              <a:gd name="adj" fmla="val 50000"/>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FFFFFF"/>
              </a:solidFill>
            </a:endParaRPr>
          </a:p>
        </p:txBody>
      </p:sp>
      <p:sp>
        <p:nvSpPr>
          <p:cNvPr id="40" name="Google Shape;4865;p74">
            <a:extLst>
              <a:ext uri="{FF2B5EF4-FFF2-40B4-BE49-F238E27FC236}">
                <a16:creationId xmlns:a16="http://schemas.microsoft.com/office/drawing/2014/main" id="{F8A28CE8-BA85-47C2-A961-4BBB1D1CB2AA}"/>
              </a:ext>
            </a:extLst>
          </p:cNvPr>
          <p:cNvSpPr/>
          <p:nvPr/>
        </p:nvSpPr>
        <p:spPr>
          <a:xfrm>
            <a:off x="3148992" y="2508524"/>
            <a:ext cx="1785021" cy="695713"/>
          </a:xfrm>
          <a:prstGeom prst="roundRect">
            <a:avLst>
              <a:gd name="adj" fmla="val 50000"/>
            </a:avLst>
          </a:prstGeom>
          <a:solidFill>
            <a:srgbClr val="869FB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41" name="Google Shape;4866;p74">
            <a:extLst>
              <a:ext uri="{FF2B5EF4-FFF2-40B4-BE49-F238E27FC236}">
                <a16:creationId xmlns:a16="http://schemas.microsoft.com/office/drawing/2014/main" id="{4B6D31ED-606C-4944-8BA9-AF8FAEB8F852}"/>
              </a:ext>
            </a:extLst>
          </p:cNvPr>
          <p:cNvSpPr/>
          <p:nvPr/>
        </p:nvSpPr>
        <p:spPr>
          <a:xfrm>
            <a:off x="2168052" y="3923063"/>
            <a:ext cx="1785021" cy="695713"/>
          </a:xfrm>
          <a:prstGeom prst="roundRect">
            <a:avLst>
              <a:gd name="adj" fmla="val 50000"/>
            </a:avLst>
          </a:prstGeom>
          <a:solidFill>
            <a:srgbClr val="CFD9E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rgbClr val="FFFFFF"/>
              </a:solidFill>
            </a:endParaRPr>
          </a:p>
        </p:txBody>
      </p:sp>
      <p:sp>
        <p:nvSpPr>
          <p:cNvPr id="42" name="Google Shape;4867;p74">
            <a:extLst>
              <a:ext uri="{FF2B5EF4-FFF2-40B4-BE49-F238E27FC236}">
                <a16:creationId xmlns:a16="http://schemas.microsoft.com/office/drawing/2014/main" id="{B96F0F0A-595C-4725-AA29-17AB17BD0975}"/>
              </a:ext>
            </a:extLst>
          </p:cNvPr>
          <p:cNvSpPr/>
          <p:nvPr/>
        </p:nvSpPr>
        <p:spPr>
          <a:xfrm>
            <a:off x="4129931" y="3923063"/>
            <a:ext cx="1785021" cy="695713"/>
          </a:xfrm>
          <a:prstGeom prst="roundRect">
            <a:avLst>
              <a:gd name="adj" fmla="val 50000"/>
            </a:avLst>
          </a:prstGeom>
          <a:solidFill>
            <a:srgbClr val="CFD9E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43" name="Google Shape;4868;p74">
            <a:extLst>
              <a:ext uri="{FF2B5EF4-FFF2-40B4-BE49-F238E27FC236}">
                <a16:creationId xmlns:a16="http://schemas.microsoft.com/office/drawing/2014/main" id="{99A1C570-2438-4CDF-943B-81736578BFB9}"/>
              </a:ext>
            </a:extLst>
          </p:cNvPr>
          <p:cNvSpPr/>
          <p:nvPr/>
        </p:nvSpPr>
        <p:spPr>
          <a:xfrm>
            <a:off x="6277048" y="3923063"/>
            <a:ext cx="1785021" cy="695713"/>
          </a:xfrm>
          <a:prstGeom prst="roundRect">
            <a:avLst>
              <a:gd name="adj" fmla="val 50000"/>
            </a:avLst>
          </a:prstGeom>
          <a:solidFill>
            <a:srgbClr val="CFD9E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cxnSp>
        <p:nvCxnSpPr>
          <p:cNvPr id="45" name="Google Shape;4870;p74">
            <a:extLst>
              <a:ext uri="{FF2B5EF4-FFF2-40B4-BE49-F238E27FC236}">
                <a16:creationId xmlns:a16="http://schemas.microsoft.com/office/drawing/2014/main" id="{6E5035A8-82CD-4B7A-B6A3-D077223BCDAF}"/>
              </a:ext>
            </a:extLst>
          </p:cNvPr>
          <p:cNvCxnSpPr>
            <a:cxnSpLocks/>
            <a:stCxn id="38" idx="2"/>
            <a:endCxn id="39" idx="0"/>
          </p:cNvCxnSpPr>
          <p:nvPr/>
        </p:nvCxnSpPr>
        <p:spPr>
          <a:xfrm rot="16200000" flipH="1">
            <a:off x="6763833" y="1121861"/>
            <a:ext cx="718825" cy="2054498"/>
          </a:xfrm>
          <a:prstGeom prst="bentConnector3">
            <a:avLst>
              <a:gd name="adj1" fmla="val 49967"/>
            </a:avLst>
          </a:prstGeom>
          <a:noFill/>
          <a:ln w="9525" cap="flat" cmpd="sng">
            <a:solidFill>
              <a:srgbClr val="C2C2C2"/>
            </a:solidFill>
            <a:prstDash val="solid"/>
            <a:round/>
            <a:headEnd type="none" w="sm" len="sm"/>
            <a:tailEnd type="none" w="sm" len="sm"/>
          </a:ln>
        </p:spPr>
      </p:cxnSp>
      <p:cxnSp>
        <p:nvCxnSpPr>
          <p:cNvPr id="46" name="Google Shape;4871;p74">
            <a:extLst>
              <a:ext uri="{FF2B5EF4-FFF2-40B4-BE49-F238E27FC236}">
                <a16:creationId xmlns:a16="http://schemas.microsoft.com/office/drawing/2014/main" id="{DDEA8707-8663-48E3-B773-A7AA1348FC12}"/>
              </a:ext>
            </a:extLst>
          </p:cNvPr>
          <p:cNvCxnSpPr>
            <a:cxnSpLocks/>
            <a:stCxn id="40" idx="0"/>
            <a:endCxn id="38" idx="2"/>
          </p:cNvCxnSpPr>
          <p:nvPr/>
        </p:nvCxnSpPr>
        <p:spPr>
          <a:xfrm rot="16200000">
            <a:off x="4709339" y="1121863"/>
            <a:ext cx="718825" cy="2054498"/>
          </a:xfrm>
          <a:prstGeom prst="bentConnector3">
            <a:avLst>
              <a:gd name="adj1" fmla="val 49967"/>
            </a:avLst>
          </a:prstGeom>
          <a:noFill/>
          <a:ln w="9525" cap="flat" cmpd="sng">
            <a:solidFill>
              <a:srgbClr val="C2C2C2"/>
            </a:solidFill>
            <a:prstDash val="solid"/>
            <a:round/>
            <a:headEnd type="none" w="sm" len="sm"/>
            <a:tailEnd type="none" w="sm" len="sm"/>
          </a:ln>
        </p:spPr>
      </p:cxnSp>
      <p:cxnSp>
        <p:nvCxnSpPr>
          <p:cNvPr id="47" name="Google Shape;4872;p74">
            <a:extLst>
              <a:ext uri="{FF2B5EF4-FFF2-40B4-BE49-F238E27FC236}">
                <a16:creationId xmlns:a16="http://schemas.microsoft.com/office/drawing/2014/main" id="{59C25DA7-28EA-4479-8BEB-A4229690D23B}"/>
              </a:ext>
            </a:extLst>
          </p:cNvPr>
          <p:cNvCxnSpPr>
            <a:stCxn id="40" idx="2"/>
            <a:endCxn id="42" idx="0"/>
          </p:cNvCxnSpPr>
          <p:nvPr/>
        </p:nvCxnSpPr>
        <p:spPr>
          <a:xfrm rot="16200000" flipH="1">
            <a:off x="4172475" y="3073264"/>
            <a:ext cx="718825" cy="980769"/>
          </a:xfrm>
          <a:prstGeom prst="bentConnector3">
            <a:avLst>
              <a:gd name="adj1" fmla="val 49967"/>
            </a:avLst>
          </a:prstGeom>
          <a:noFill/>
          <a:ln w="9525" cap="flat" cmpd="sng">
            <a:solidFill>
              <a:srgbClr val="C2C2C2"/>
            </a:solidFill>
            <a:prstDash val="solid"/>
            <a:round/>
            <a:headEnd type="none" w="sm" len="sm"/>
            <a:tailEnd type="none" w="sm" len="sm"/>
          </a:ln>
        </p:spPr>
      </p:cxnSp>
      <p:cxnSp>
        <p:nvCxnSpPr>
          <p:cNvPr id="48" name="Google Shape;4873;p74">
            <a:extLst>
              <a:ext uri="{FF2B5EF4-FFF2-40B4-BE49-F238E27FC236}">
                <a16:creationId xmlns:a16="http://schemas.microsoft.com/office/drawing/2014/main" id="{2C95711F-4815-488F-900E-E248CE2FCE71}"/>
              </a:ext>
            </a:extLst>
          </p:cNvPr>
          <p:cNvCxnSpPr>
            <a:stCxn id="41" idx="0"/>
            <a:endCxn id="40" idx="2"/>
          </p:cNvCxnSpPr>
          <p:nvPr/>
        </p:nvCxnSpPr>
        <p:spPr>
          <a:xfrm rot="16200000">
            <a:off x="3191535" y="3073266"/>
            <a:ext cx="718825" cy="980769"/>
          </a:xfrm>
          <a:prstGeom prst="bentConnector3">
            <a:avLst>
              <a:gd name="adj1" fmla="val 49967"/>
            </a:avLst>
          </a:prstGeom>
          <a:noFill/>
          <a:ln w="9525" cap="flat" cmpd="sng">
            <a:solidFill>
              <a:srgbClr val="C2C2C2"/>
            </a:solidFill>
            <a:prstDash val="solid"/>
            <a:round/>
            <a:headEnd type="none" w="sm" len="sm"/>
            <a:tailEnd type="none" w="sm" len="sm"/>
          </a:ln>
        </p:spPr>
      </p:cxnSp>
      <p:cxnSp>
        <p:nvCxnSpPr>
          <p:cNvPr id="49" name="Google Shape;4874;p74">
            <a:extLst>
              <a:ext uri="{FF2B5EF4-FFF2-40B4-BE49-F238E27FC236}">
                <a16:creationId xmlns:a16="http://schemas.microsoft.com/office/drawing/2014/main" id="{BF09F30B-2BCA-42C6-85E5-301AC8B2E95E}"/>
              </a:ext>
            </a:extLst>
          </p:cNvPr>
          <p:cNvCxnSpPr>
            <a:cxnSpLocks/>
            <a:stCxn id="39" idx="2"/>
          </p:cNvCxnSpPr>
          <p:nvPr/>
        </p:nvCxnSpPr>
        <p:spPr>
          <a:xfrm rot="16200000" flipH="1">
            <a:off x="8281637" y="3073090"/>
            <a:ext cx="718825" cy="981118"/>
          </a:xfrm>
          <a:prstGeom prst="bentConnector3">
            <a:avLst>
              <a:gd name="adj1" fmla="val 49967"/>
            </a:avLst>
          </a:prstGeom>
          <a:noFill/>
          <a:ln w="9525" cap="flat" cmpd="sng">
            <a:solidFill>
              <a:srgbClr val="C2C2C2"/>
            </a:solidFill>
            <a:prstDash val="solid"/>
            <a:round/>
            <a:headEnd type="none" w="sm" len="sm"/>
            <a:tailEnd type="none" w="sm" len="sm"/>
          </a:ln>
        </p:spPr>
      </p:cxnSp>
      <p:cxnSp>
        <p:nvCxnSpPr>
          <p:cNvPr id="50" name="Google Shape;4875;p74">
            <a:extLst>
              <a:ext uri="{FF2B5EF4-FFF2-40B4-BE49-F238E27FC236}">
                <a16:creationId xmlns:a16="http://schemas.microsoft.com/office/drawing/2014/main" id="{602A49DC-7BD4-4CAE-BF19-F81AEA061517}"/>
              </a:ext>
            </a:extLst>
          </p:cNvPr>
          <p:cNvCxnSpPr>
            <a:stCxn id="43" idx="0"/>
            <a:endCxn id="39" idx="2"/>
          </p:cNvCxnSpPr>
          <p:nvPr/>
        </p:nvCxnSpPr>
        <p:spPr>
          <a:xfrm rot="16200000">
            <a:off x="7300531" y="3073266"/>
            <a:ext cx="718825" cy="980769"/>
          </a:xfrm>
          <a:prstGeom prst="bentConnector3">
            <a:avLst>
              <a:gd name="adj1" fmla="val 49967"/>
            </a:avLst>
          </a:prstGeom>
          <a:noFill/>
          <a:ln w="9525" cap="flat" cmpd="sng">
            <a:solidFill>
              <a:srgbClr val="C2C2C2"/>
            </a:solidFill>
            <a:prstDash val="solid"/>
            <a:round/>
            <a:headEnd type="none" w="sm" len="sm"/>
            <a:tailEnd type="none" w="sm" len="sm"/>
          </a:ln>
        </p:spPr>
      </p:cxnSp>
      <p:sp>
        <p:nvSpPr>
          <p:cNvPr id="55" name="Google Shape;4868;p74">
            <a:extLst>
              <a:ext uri="{FF2B5EF4-FFF2-40B4-BE49-F238E27FC236}">
                <a16:creationId xmlns:a16="http://schemas.microsoft.com/office/drawing/2014/main" id="{47638960-5431-4375-ABB8-1A0A9C28ECC7}"/>
              </a:ext>
            </a:extLst>
          </p:cNvPr>
          <p:cNvSpPr/>
          <p:nvPr/>
        </p:nvSpPr>
        <p:spPr>
          <a:xfrm>
            <a:off x="8238927" y="3939788"/>
            <a:ext cx="1785021" cy="695713"/>
          </a:xfrm>
          <a:prstGeom prst="roundRect">
            <a:avLst>
              <a:gd name="adj" fmla="val 50000"/>
            </a:avLst>
          </a:prstGeom>
          <a:solidFill>
            <a:schemeClr val="accent4">
              <a:lumMod val="20000"/>
              <a:lumOff val="80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51" name="文字方塊 50">
            <a:extLst>
              <a:ext uri="{FF2B5EF4-FFF2-40B4-BE49-F238E27FC236}">
                <a16:creationId xmlns:a16="http://schemas.microsoft.com/office/drawing/2014/main" id="{61AA9759-0A17-4A55-9744-FD806EEC52B8}"/>
              </a:ext>
            </a:extLst>
          </p:cNvPr>
          <p:cNvSpPr txBox="1"/>
          <p:nvPr/>
        </p:nvSpPr>
        <p:spPr>
          <a:xfrm>
            <a:off x="5659950" y="1211008"/>
            <a:ext cx="872091" cy="472831"/>
          </a:xfrm>
          <a:prstGeom prst="rect">
            <a:avLst/>
          </a:prstGeom>
          <a:noFill/>
        </p:spPr>
        <p:txBody>
          <a:bodyPr wrap="square" rtlCol="0">
            <a:spAutoFit/>
          </a:bodyPr>
          <a:lstStyle/>
          <a:p>
            <a:r>
              <a:rPr lang="zh-TW" altLang="en-US" sz="2400" b="1" dirty="0">
                <a:solidFill>
                  <a:schemeClr val="bg1"/>
                </a:solidFill>
                <a:latin typeface="Microsoft YaHei" panose="020B0503020204020204" pitchFamily="34" charset="-122"/>
                <a:ea typeface="Microsoft YaHei" panose="020B0503020204020204" pitchFamily="34" charset="-122"/>
              </a:rPr>
              <a:t>結論</a:t>
            </a:r>
          </a:p>
        </p:txBody>
      </p:sp>
      <p:sp>
        <p:nvSpPr>
          <p:cNvPr id="52" name="文字方塊 51">
            <a:extLst>
              <a:ext uri="{FF2B5EF4-FFF2-40B4-BE49-F238E27FC236}">
                <a16:creationId xmlns:a16="http://schemas.microsoft.com/office/drawing/2014/main" id="{5490BDF7-9F26-4EBC-B264-A60D1FBE4C5A}"/>
              </a:ext>
            </a:extLst>
          </p:cNvPr>
          <p:cNvSpPr txBox="1"/>
          <p:nvPr/>
        </p:nvSpPr>
        <p:spPr>
          <a:xfrm>
            <a:off x="3314700" y="2599519"/>
            <a:ext cx="1416760" cy="461665"/>
          </a:xfrm>
          <a:prstGeom prst="rect">
            <a:avLst/>
          </a:prstGeom>
          <a:noFill/>
        </p:spPr>
        <p:txBody>
          <a:bodyPr wrap="square" rtlCol="0">
            <a:spAutoFit/>
          </a:bodyPr>
          <a:lstStyle/>
          <a:p>
            <a:r>
              <a:rPr lang="zh-TW" altLang="en-US" sz="2400" b="1" dirty="0">
                <a:solidFill>
                  <a:schemeClr val="bg1"/>
                </a:solidFill>
                <a:latin typeface="Microsoft YaHei" panose="020B0503020204020204" pitchFamily="34" charset="-122"/>
                <a:ea typeface="Microsoft YaHei" panose="020B0503020204020204" pitchFamily="34" charset="-122"/>
              </a:rPr>
              <a:t>政府政策</a:t>
            </a:r>
          </a:p>
        </p:txBody>
      </p:sp>
      <p:grpSp>
        <p:nvGrpSpPr>
          <p:cNvPr id="97" name="群組 96">
            <a:extLst>
              <a:ext uri="{FF2B5EF4-FFF2-40B4-BE49-F238E27FC236}">
                <a16:creationId xmlns:a16="http://schemas.microsoft.com/office/drawing/2014/main" id="{5AABC18B-F77E-4AC2-9B5E-DDEEBD989E4B}"/>
              </a:ext>
            </a:extLst>
          </p:cNvPr>
          <p:cNvGrpSpPr/>
          <p:nvPr/>
        </p:nvGrpSpPr>
        <p:grpSpPr>
          <a:xfrm>
            <a:off x="7257980" y="2508524"/>
            <a:ext cx="1785021" cy="695713"/>
            <a:chOff x="7257980" y="2508524"/>
            <a:chExt cx="1785021" cy="695713"/>
          </a:xfrm>
        </p:grpSpPr>
        <p:sp>
          <p:nvSpPr>
            <p:cNvPr id="39" name="Google Shape;4864;p74">
              <a:extLst>
                <a:ext uri="{FF2B5EF4-FFF2-40B4-BE49-F238E27FC236}">
                  <a16:creationId xmlns:a16="http://schemas.microsoft.com/office/drawing/2014/main" id="{9FB74D64-562E-4E1E-A212-071AEA76CFD9}"/>
                </a:ext>
              </a:extLst>
            </p:cNvPr>
            <p:cNvSpPr/>
            <p:nvPr/>
          </p:nvSpPr>
          <p:spPr>
            <a:xfrm>
              <a:off x="7257980" y="2508524"/>
              <a:ext cx="1785021" cy="695713"/>
            </a:xfrm>
            <a:prstGeom prst="roundRect">
              <a:avLst>
                <a:gd name="adj" fmla="val 50000"/>
              </a:avLst>
            </a:prstGeom>
            <a:solidFill>
              <a:srgbClr val="869FB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FFFFFF"/>
                </a:solidFill>
              </a:endParaRPr>
            </a:p>
          </p:txBody>
        </p:sp>
        <p:sp>
          <p:nvSpPr>
            <p:cNvPr id="53" name="文字方塊 52">
              <a:extLst>
                <a:ext uri="{FF2B5EF4-FFF2-40B4-BE49-F238E27FC236}">
                  <a16:creationId xmlns:a16="http://schemas.microsoft.com/office/drawing/2014/main" id="{053300F4-0072-409E-9151-70EB816DFE44}"/>
                </a:ext>
              </a:extLst>
            </p:cNvPr>
            <p:cNvSpPr txBox="1"/>
            <p:nvPr/>
          </p:nvSpPr>
          <p:spPr>
            <a:xfrm>
              <a:off x="7422850" y="2636254"/>
              <a:ext cx="1499038" cy="461665"/>
            </a:xfrm>
            <a:prstGeom prst="rect">
              <a:avLst/>
            </a:prstGeom>
            <a:noFill/>
          </p:spPr>
          <p:txBody>
            <a:bodyPr wrap="square" rtlCol="0">
              <a:spAutoFit/>
            </a:bodyPr>
            <a:lstStyle/>
            <a:p>
              <a:r>
                <a:rPr lang="zh-TW" altLang="en-US" sz="2400" b="1" dirty="0">
                  <a:solidFill>
                    <a:schemeClr val="bg1"/>
                  </a:solidFill>
                  <a:latin typeface="Microsoft YaHei" panose="020B0503020204020204" pitchFamily="34" charset="-122"/>
                  <a:ea typeface="Microsoft YaHei" panose="020B0503020204020204" pitchFamily="34" charset="-122"/>
                </a:rPr>
                <a:t>民間行動</a:t>
              </a:r>
            </a:p>
          </p:txBody>
        </p:sp>
      </p:grpSp>
      <p:sp>
        <p:nvSpPr>
          <p:cNvPr id="86" name="文字方塊 85">
            <a:extLst>
              <a:ext uri="{FF2B5EF4-FFF2-40B4-BE49-F238E27FC236}">
                <a16:creationId xmlns:a16="http://schemas.microsoft.com/office/drawing/2014/main" id="{07DBD8A2-8E46-4585-8BA8-378C8829341B}"/>
              </a:ext>
            </a:extLst>
          </p:cNvPr>
          <p:cNvSpPr txBox="1"/>
          <p:nvPr/>
        </p:nvSpPr>
        <p:spPr>
          <a:xfrm>
            <a:off x="2629374" y="4047388"/>
            <a:ext cx="921573" cy="461665"/>
          </a:xfrm>
          <a:prstGeom prst="rect">
            <a:avLst/>
          </a:prstGeom>
          <a:noFill/>
        </p:spPr>
        <p:txBody>
          <a:bodyPr wrap="square" rtlCol="0">
            <a:spAutoFit/>
          </a:bodyPr>
          <a:lstStyle/>
          <a:p>
            <a:r>
              <a:rPr lang="zh-TW" altLang="en-US" sz="2400" b="1" dirty="0">
                <a:solidFill>
                  <a:schemeClr val="tx1">
                    <a:lumMod val="85000"/>
                    <a:lumOff val="15000"/>
                  </a:schemeClr>
                </a:solidFill>
                <a:latin typeface="Microsoft YaHei" panose="020B0503020204020204" pitchFamily="34" charset="-122"/>
                <a:ea typeface="Microsoft YaHei" panose="020B0503020204020204" pitchFamily="34" charset="-122"/>
              </a:rPr>
              <a:t>國內</a:t>
            </a:r>
          </a:p>
        </p:txBody>
      </p:sp>
      <p:sp>
        <p:nvSpPr>
          <p:cNvPr id="87" name="文字方塊 86">
            <a:extLst>
              <a:ext uri="{FF2B5EF4-FFF2-40B4-BE49-F238E27FC236}">
                <a16:creationId xmlns:a16="http://schemas.microsoft.com/office/drawing/2014/main" id="{E5963645-54D8-4427-A627-ECB4EFC4CE42}"/>
              </a:ext>
            </a:extLst>
          </p:cNvPr>
          <p:cNvSpPr txBox="1"/>
          <p:nvPr/>
        </p:nvSpPr>
        <p:spPr>
          <a:xfrm>
            <a:off x="4653590" y="4033323"/>
            <a:ext cx="921573" cy="461665"/>
          </a:xfrm>
          <a:prstGeom prst="rect">
            <a:avLst/>
          </a:prstGeom>
          <a:noFill/>
        </p:spPr>
        <p:txBody>
          <a:bodyPr wrap="square" rtlCol="0">
            <a:spAutoFit/>
          </a:bodyPr>
          <a:lstStyle/>
          <a:p>
            <a:r>
              <a:rPr lang="zh-TW" altLang="en-US" sz="2400" b="1" dirty="0">
                <a:solidFill>
                  <a:schemeClr val="tx1">
                    <a:lumMod val="85000"/>
                    <a:lumOff val="15000"/>
                  </a:schemeClr>
                </a:solidFill>
                <a:latin typeface="Microsoft YaHei" panose="020B0503020204020204" pitchFamily="34" charset="-122"/>
                <a:ea typeface="Microsoft YaHei" panose="020B0503020204020204" pitchFamily="34" charset="-122"/>
              </a:rPr>
              <a:t>國外</a:t>
            </a:r>
          </a:p>
        </p:txBody>
      </p:sp>
      <p:sp>
        <p:nvSpPr>
          <p:cNvPr id="88" name="矩形 87">
            <a:extLst>
              <a:ext uri="{FF2B5EF4-FFF2-40B4-BE49-F238E27FC236}">
                <a16:creationId xmlns:a16="http://schemas.microsoft.com/office/drawing/2014/main" id="{21335ECB-96E2-4D6B-B0E1-32D617F66F3B}"/>
              </a:ext>
            </a:extLst>
          </p:cNvPr>
          <p:cNvSpPr/>
          <p:nvPr/>
        </p:nvSpPr>
        <p:spPr>
          <a:xfrm>
            <a:off x="1249072" y="4770589"/>
            <a:ext cx="2795013" cy="1631216"/>
          </a:xfrm>
          <a:prstGeom prst="rect">
            <a:avLst/>
          </a:prstGeom>
        </p:spPr>
        <p:txBody>
          <a:bodyPr wrap="square">
            <a:spAutoFit/>
          </a:bodyPr>
          <a:lstStyle/>
          <a:p>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方案內容龐雜且許多政策仍停留於抽象政策階段，並未見具體措施，且日後政治輪替後持續問題尚待估計。</a:t>
            </a:r>
            <a:endParaRPr lang="en-US"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90" name="矩形 89">
            <a:extLst>
              <a:ext uri="{FF2B5EF4-FFF2-40B4-BE49-F238E27FC236}">
                <a16:creationId xmlns:a16="http://schemas.microsoft.com/office/drawing/2014/main" id="{7E3708A1-15F3-42AE-B2F0-CD9A86A0368E}"/>
              </a:ext>
            </a:extLst>
          </p:cNvPr>
          <p:cNvSpPr/>
          <p:nvPr/>
        </p:nvSpPr>
        <p:spPr>
          <a:xfrm>
            <a:off x="4112532" y="4745784"/>
            <a:ext cx="2054499" cy="1631216"/>
          </a:xfrm>
          <a:prstGeom prst="rect">
            <a:avLst/>
          </a:prstGeom>
        </p:spPr>
        <p:txBody>
          <a:bodyPr wrap="square">
            <a:spAutoFit/>
          </a:bodyPr>
          <a:lstStyle/>
          <a:p>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國外政策受限幅員、產業制度等限制，實務應用上尚待修正與可行性評估</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sp>
        <p:nvSpPr>
          <p:cNvPr id="91" name="文字方塊 90">
            <a:extLst>
              <a:ext uri="{FF2B5EF4-FFF2-40B4-BE49-F238E27FC236}">
                <a16:creationId xmlns:a16="http://schemas.microsoft.com/office/drawing/2014/main" id="{45F12FB1-54AD-492B-9E22-E4B48F622A98}"/>
              </a:ext>
            </a:extLst>
          </p:cNvPr>
          <p:cNvSpPr txBox="1"/>
          <p:nvPr/>
        </p:nvSpPr>
        <p:spPr>
          <a:xfrm>
            <a:off x="6685987" y="4047388"/>
            <a:ext cx="1293930" cy="461665"/>
          </a:xfrm>
          <a:prstGeom prst="rect">
            <a:avLst/>
          </a:prstGeom>
          <a:noFill/>
        </p:spPr>
        <p:txBody>
          <a:bodyPr wrap="square" rtlCol="0">
            <a:spAutoFit/>
          </a:bodyPr>
          <a:lstStyle/>
          <a:p>
            <a:r>
              <a:rPr lang="zh-TW" altLang="en-US" sz="2400" b="1" dirty="0">
                <a:solidFill>
                  <a:schemeClr val="tx1">
                    <a:lumMod val="85000"/>
                    <a:lumOff val="15000"/>
                  </a:schemeClr>
                </a:solidFill>
                <a:latin typeface="Microsoft YaHei" panose="020B0503020204020204" pitchFamily="34" charset="-122"/>
                <a:ea typeface="Microsoft YaHei" panose="020B0503020204020204" pitchFamily="34" charset="-122"/>
              </a:rPr>
              <a:t>國內外</a:t>
            </a:r>
          </a:p>
        </p:txBody>
      </p:sp>
      <p:sp>
        <p:nvSpPr>
          <p:cNvPr id="92" name="矩形 91">
            <a:extLst>
              <a:ext uri="{FF2B5EF4-FFF2-40B4-BE49-F238E27FC236}">
                <a16:creationId xmlns:a16="http://schemas.microsoft.com/office/drawing/2014/main" id="{2D13DE45-9F69-4341-8F6F-3FB36A4BC45E}"/>
              </a:ext>
            </a:extLst>
          </p:cNvPr>
          <p:cNvSpPr/>
          <p:nvPr/>
        </p:nvSpPr>
        <p:spPr>
          <a:xfrm>
            <a:off x="6295413" y="4719935"/>
            <a:ext cx="1876956" cy="1631216"/>
          </a:xfrm>
          <a:prstGeom prst="rect">
            <a:avLst/>
          </a:prstGeom>
        </p:spPr>
        <p:txBody>
          <a:bodyPr wrap="square">
            <a:spAutoFit/>
          </a:bodyPr>
          <a:lstStyle/>
          <a:p>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民間的食育教育通常涵蓋範圍廣，難以針對一議題深入探討</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sp>
        <p:nvSpPr>
          <p:cNvPr id="93" name="文字方塊 92">
            <a:extLst>
              <a:ext uri="{FF2B5EF4-FFF2-40B4-BE49-F238E27FC236}">
                <a16:creationId xmlns:a16="http://schemas.microsoft.com/office/drawing/2014/main" id="{19BC94D6-88FA-4E05-BBE3-45E324AFFF8F}"/>
              </a:ext>
            </a:extLst>
          </p:cNvPr>
          <p:cNvSpPr txBox="1"/>
          <p:nvPr/>
        </p:nvSpPr>
        <p:spPr>
          <a:xfrm>
            <a:off x="8471008" y="4047388"/>
            <a:ext cx="1456861" cy="461665"/>
          </a:xfrm>
          <a:prstGeom prst="rect">
            <a:avLst/>
          </a:prstGeom>
          <a:noFill/>
        </p:spPr>
        <p:txBody>
          <a:bodyPr wrap="square" rtlCol="0">
            <a:spAutoFit/>
          </a:bodyPr>
          <a:lstStyle/>
          <a:p>
            <a:r>
              <a:rPr lang="zh-TW" altLang="en-US" sz="2400" b="1" dirty="0">
                <a:solidFill>
                  <a:schemeClr val="tx1">
                    <a:lumMod val="85000"/>
                    <a:lumOff val="15000"/>
                  </a:schemeClr>
                </a:solidFill>
                <a:latin typeface="Microsoft YaHei" panose="020B0503020204020204" pitchFamily="34" charset="-122"/>
                <a:ea typeface="Microsoft YaHei" panose="020B0503020204020204" pitchFamily="34" charset="-122"/>
              </a:rPr>
              <a:t>我方方案</a:t>
            </a:r>
          </a:p>
        </p:txBody>
      </p:sp>
      <p:sp>
        <p:nvSpPr>
          <p:cNvPr id="94" name="矩形 93">
            <a:extLst>
              <a:ext uri="{FF2B5EF4-FFF2-40B4-BE49-F238E27FC236}">
                <a16:creationId xmlns:a16="http://schemas.microsoft.com/office/drawing/2014/main" id="{4F99224E-90D0-43B4-AFD6-81B2AAB69D14}"/>
              </a:ext>
            </a:extLst>
          </p:cNvPr>
          <p:cNvSpPr/>
          <p:nvPr/>
        </p:nvSpPr>
        <p:spPr>
          <a:xfrm>
            <a:off x="8238926" y="4709221"/>
            <a:ext cx="3402268" cy="1631216"/>
          </a:xfrm>
          <a:prstGeom prst="rect">
            <a:avLst/>
          </a:prstGeom>
        </p:spPr>
        <p:txBody>
          <a:bodyPr wrap="square">
            <a:spAutoFit/>
          </a:bodyPr>
          <a:lstStyle/>
          <a:p>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針對</a:t>
            </a:r>
            <a:r>
              <a:rPr lang="zh-TW" altLang="en-US" sz="2000"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單一食品類別</a:t>
            </a:r>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分類受眾，並對</a:t>
            </a:r>
            <a:r>
              <a:rPr lang="zh-TW" altLang="en-US" sz="2000"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知識分層過濾</a:t>
            </a:r>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以對應多元受眾。在實務上舉辦活動，亦在新媒體上曝光，兼顧深度與廣度。</a:t>
            </a:r>
          </a:p>
        </p:txBody>
      </p:sp>
    </p:spTree>
    <p:custDataLst>
      <p:tags r:id="rId1"/>
    </p:custDataLst>
    <p:extLst>
      <p:ext uri="{BB962C8B-B14F-4D97-AF65-F5344CB8AC3E}">
        <p14:creationId xmlns:p14="http://schemas.microsoft.com/office/powerpoint/2010/main" val="301149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500"/>
                                        <p:tgtEl>
                                          <p:spTgt spid="4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randombar(horizontal)">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up)">
                                      <p:cBhvr>
                                        <p:cTn id="15" dur="500"/>
                                        <p:tgtEl>
                                          <p:spTgt spid="48"/>
                                        </p:tgtEl>
                                      </p:cBhvr>
                                    </p:animEffect>
                                  </p:childTnLst>
                                </p:cTn>
                              </p:par>
                              <p:par>
                                <p:cTn id="16" presetID="22" presetClass="entr" presetSubtype="1"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wipe(up)">
                                      <p:cBhvr>
                                        <p:cTn id="18" dur="500"/>
                                        <p:tgtEl>
                                          <p:spTgt spid="47"/>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up)">
                                      <p:cBhvr>
                                        <p:cTn id="21" dur="500"/>
                                        <p:tgtEl>
                                          <p:spTgt spid="41"/>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up)">
                                      <p:cBhvr>
                                        <p:cTn id="24" dur="500"/>
                                        <p:tgtEl>
                                          <p:spTgt spid="42"/>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up)">
                                      <p:cBhvr>
                                        <p:cTn id="27" dur="500"/>
                                        <p:tgtEl>
                                          <p:spTgt spid="9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wipe(up)">
                                      <p:cBhvr>
                                        <p:cTn id="30" dur="500"/>
                                        <p:tgtEl>
                                          <p:spTgt spid="88"/>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randombar(horizontal)">
                                      <p:cBhvr>
                                        <p:cTn id="35" dur="500"/>
                                        <p:tgtEl>
                                          <p:spTgt spid="9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up)">
                                      <p:cBhvr>
                                        <p:cTn id="40" dur="500"/>
                                        <p:tgtEl>
                                          <p:spTgt spid="50"/>
                                        </p:tgtEl>
                                      </p:cBhvr>
                                    </p:animEffect>
                                  </p:childTnLst>
                                </p:cTn>
                              </p:par>
                              <p:par>
                                <p:cTn id="41" presetID="22" presetClass="entr" presetSubtype="1"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up)">
                                      <p:cBhvr>
                                        <p:cTn id="43" dur="500"/>
                                        <p:tgtEl>
                                          <p:spTgt spid="4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wipe(up)">
                                      <p:cBhvr>
                                        <p:cTn id="46" dur="500"/>
                                        <p:tgtEl>
                                          <p:spTgt spid="9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up)">
                                      <p:cBhvr>
                                        <p:cTn id="49" dur="500"/>
                                        <p:tgtEl>
                                          <p:spTgt spid="55"/>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94"/>
                                        </p:tgtEl>
                                        <p:attrNameLst>
                                          <p:attrName>style.visibility</p:attrName>
                                        </p:attrNameLst>
                                      </p:cBhvr>
                                      <p:to>
                                        <p:strVal val="visible"/>
                                      </p:to>
                                    </p:set>
                                    <p:animEffect transition="in" filter="wipe(up)">
                                      <p:cBhvr>
                                        <p:cTn id="52" dur="500"/>
                                        <p:tgtEl>
                                          <p:spTgt spid="9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up)">
                                      <p:cBhvr>
                                        <p:cTn id="55" dur="500"/>
                                        <p:tgtEl>
                                          <p:spTgt spid="92"/>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up)">
                                      <p:cBhvr>
                                        <p:cTn id="58" dur="500"/>
                                        <p:tgtEl>
                                          <p:spTgt spid="43"/>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93"/>
                                        </p:tgtEl>
                                        <p:attrNameLst>
                                          <p:attrName>style.visibility</p:attrName>
                                        </p:attrNameLst>
                                      </p:cBhvr>
                                      <p:to>
                                        <p:strVal val="visible"/>
                                      </p:to>
                                    </p:set>
                                    <p:animEffect transition="in" filter="wipe(up)">
                                      <p:cBhvr>
                                        <p:cTn id="61"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55" grpId="0" animBg="1"/>
      <p:bldP spid="52" grpId="0"/>
      <p:bldP spid="88" grpId="0"/>
      <p:bldP spid="90" grpId="0"/>
      <p:bldP spid="91" grpId="0"/>
      <p:bldP spid="92" grpId="0"/>
      <p:bldP spid="93" grpId="0"/>
      <p:bldP spid="9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9437628" y="-2"/>
            <a:ext cx="2754371"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6864822"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C9502F24-2831-425D-B627-CECFEE8EC66F}"/>
              </a:ext>
            </a:extLst>
          </p:cNvPr>
          <p:cNvSpPr/>
          <p:nvPr/>
        </p:nvSpPr>
        <p:spPr>
          <a:xfrm>
            <a:off x="7595241" y="2130420"/>
            <a:ext cx="2646878" cy="584775"/>
          </a:xfrm>
          <a:prstGeom prst="rect">
            <a:avLst/>
          </a:prstGeom>
        </p:spPr>
        <p:txBody>
          <a:bodyPr wrap="none">
            <a:spAutoFit/>
          </a:bodyPr>
          <a:lstStyle/>
          <a:p>
            <a:r>
              <a:rPr lang="zh-TW" altLang="zh-TW" sz="32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解決方案發想</a:t>
            </a:r>
            <a:endParaRPr lang="zh-TW" altLang="en-US" sz="3200" dirty="0">
              <a:solidFill>
                <a:srgbClr val="9AD0DC"/>
              </a:solidFill>
              <a:latin typeface="Microsoft YaHei" panose="020B0503020204020204" pitchFamily="34" charset="-122"/>
              <a:ea typeface="Microsoft YaHei" panose="020B0503020204020204" pitchFamily="34" charset="-122"/>
            </a:endParaRPr>
          </a:p>
        </p:txBody>
      </p:sp>
      <p:pic>
        <p:nvPicPr>
          <p:cNvPr id="21" name="圖片 20">
            <a:extLst>
              <a:ext uri="{FF2B5EF4-FFF2-40B4-BE49-F238E27FC236}">
                <a16:creationId xmlns:a16="http://schemas.microsoft.com/office/drawing/2014/main" id="{3C0D1E04-32CE-4984-8440-5D8B3707B5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7751" y="589274"/>
            <a:ext cx="4179151" cy="6268727"/>
          </a:xfrm>
          <a:prstGeom prst="rect">
            <a:avLst/>
          </a:prstGeom>
        </p:spPr>
      </p:pic>
      <p:sp>
        <p:nvSpPr>
          <p:cNvPr id="44" name="矩形 43">
            <a:extLst>
              <a:ext uri="{FF2B5EF4-FFF2-40B4-BE49-F238E27FC236}">
                <a16:creationId xmlns:a16="http://schemas.microsoft.com/office/drawing/2014/main" id="{875AAEA6-2572-47E3-BCA7-8B865633BF93}"/>
              </a:ext>
            </a:extLst>
          </p:cNvPr>
          <p:cNvSpPr/>
          <p:nvPr/>
        </p:nvSpPr>
        <p:spPr>
          <a:xfrm>
            <a:off x="1187750" y="589268"/>
            <a:ext cx="4179152" cy="6268732"/>
          </a:xfrm>
          <a:prstGeom prst="rect">
            <a:avLst/>
          </a:prstGeom>
          <a:solidFill>
            <a:schemeClr val="tx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B158D9E4-74C5-4119-857B-FAEC8A90D349}"/>
              </a:ext>
            </a:extLst>
          </p:cNvPr>
          <p:cNvSpPr/>
          <p:nvPr/>
        </p:nvSpPr>
        <p:spPr>
          <a:xfrm>
            <a:off x="5934797" y="3454400"/>
            <a:ext cx="2646879" cy="830997"/>
          </a:xfrm>
          <a:prstGeom prst="rect">
            <a:avLst/>
          </a:prstGeom>
        </p:spPr>
        <p:txBody>
          <a:bodyPr wrap="square">
            <a:spAutoFit/>
          </a:bodyPr>
          <a:lstStyle/>
          <a:p>
            <a:pPr algn="ctr"/>
            <a:r>
              <a:rPr lang="zh-TW" altLang="en-US" sz="2400" dirty="0">
                <a:solidFill>
                  <a:schemeClr val="bg1"/>
                </a:solidFill>
                <a:latin typeface="Microsoft YaHei" panose="020B0503020204020204" pitchFamily="34" charset="-122"/>
                <a:ea typeface="Microsoft YaHei" panose="020B0503020204020204" pitchFamily="34" charset="-122"/>
              </a:rPr>
              <a:t>台灣消費者對於液態奶種類認知不足</a:t>
            </a:r>
          </a:p>
        </p:txBody>
      </p:sp>
      <p:sp>
        <p:nvSpPr>
          <p:cNvPr id="46" name="矩形 45">
            <a:extLst>
              <a:ext uri="{FF2B5EF4-FFF2-40B4-BE49-F238E27FC236}">
                <a16:creationId xmlns:a16="http://schemas.microsoft.com/office/drawing/2014/main" id="{0DE31412-C73C-4132-A29C-4B7518F7FC6B}"/>
              </a:ext>
            </a:extLst>
          </p:cNvPr>
          <p:cNvSpPr/>
          <p:nvPr/>
        </p:nvSpPr>
        <p:spPr>
          <a:xfrm>
            <a:off x="5849996" y="3158215"/>
            <a:ext cx="2816483" cy="1402081"/>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矩形 48">
            <a:extLst>
              <a:ext uri="{FF2B5EF4-FFF2-40B4-BE49-F238E27FC236}">
                <a16:creationId xmlns:a16="http://schemas.microsoft.com/office/drawing/2014/main" id="{2A20652F-801C-40F1-A771-DE50B67D679C}"/>
              </a:ext>
            </a:extLst>
          </p:cNvPr>
          <p:cNvSpPr/>
          <p:nvPr/>
        </p:nvSpPr>
        <p:spPr>
          <a:xfrm>
            <a:off x="9008269" y="3158215"/>
            <a:ext cx="2816483" cy="1402081"/>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27">
            <a:extLst>
              <a:ext uri="{FF2B5EF4-FFF2-40B4-BE49-F238E27FC236}">
                <a16:creationId xmlns:a16="http://schemas.microsoft.com/office/drawing/2014/main" id="{4C6113C7-B9BD-4884-9EEB-164CA9BDCEB6}"/>
              </a:ext>
            </a:extLst>
          </p:cNvPr>
          <p:cNvSpPr/>
          <p:nvPr/>
        </p:nvSpPr>
        <p:spPr>
          <a:xfrm>
            <a:off x="9224602" y="3459480"/>
            <a:ext cx="2383815" cy="830997"/>
          </a:xfrm>
          <a:prstGeom prst="rect">
            <a:avLst/>
          </a:prstGeom>
        </p:spPr>
        <p:txBody>
          <a:bodyPr wrap="square">
            <a:spAutoFit/>
          </a:bodyPr>
          <a:lstStyle/>
          <a:p>
            <a:pPr algn="ctr"/>
            <a:r>
              <a:rPr lang="zh-TW" altLang="en-US" sz="2400" dirty="0">
                <a:solidFill>
                  <a:schemeClr val="bg1"/>
                </a:solidFill>
                <a:latin typeface="Microsoft YaHei" panose="020B0503020204020204" pitchFamily="34" charset="-122"/>
                <a:ea typeface="Microsoft YaHei" panose="020B0503020204020204" pitchFamily="34" charset="-122"/>
              </a:rPr>
              <a:t>液態奶未能保持低溫狀態</a:t>
            </a:r>
          </a:p>
        </p:txBody>
      </p:sp>
    </p:spTree>
    <p:custDataLst>
      <p:tags r:id="rId1"/>
    </p:custDataLst>
    <p:extLst>
      <p:ext uri="{BB962C8B-B14F-4D97-AF65-F5344CB8AC3E}">
        <p14:creationId xmlns:p14="http://schemas.microsoft.com/office/powerpoint/2010/main" val="385474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43" name="矩形: 圓角 42">
            <a:extLst>
              <a:ext uri="{FF2B5EF4-FFF2-40B4-BE49-F238E27FC236}">
                <a16:creationId xmlns:a16="http://schemas.microsoft.com/office/drawing/2014/main" id="{6DD28B4A-ECFC-4ED8-A6E6-916531BBE0C6}"/>
              </a:ext>
            </a:extLst>
          </p:cNvPr>
          <p:cNvSpPr/>
          <p:nvPr/>
        </p:nvSpPr>
        <p:spPr>
          <a:xfrm>
            <a:off x="640086" y="1848464"/>
            <a:ext cx="2407914" cy="230155"/>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矩形 46">
            <a:extLst>
              <a:ext uri="{FF2B5EF4-FFF2-40B4-BE49-F238E27FC236}">
                <a16:creationId xmlns:a16="http://schemas.microsoft.com/office/drawing/2014/main" id="{E6A15220-83EA-41B5-9759-C318A9578B48}"/>
              </a:ext>
            </a:extLst>
          </p:cNvPr>
          <p:cNvSpPr/>
          <p:nvPr/>
        </p:nvSpPr>
        <p:spPr>
          <a:xfrm>
            <a:off x="4684110" y="1848464"/>
            <a:ext cx="7186465" cy="2902211"/>
          </a:xfrm>
          <a:prstGeom prst="rect">
            <a:avLst/>
          </a:prstGeom>
          <a:noFill/>
          <a:ln>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9437628" y="-2"/>
            <a:ext cx="2754371"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6864822"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9AA1795E-2134-445D-86C6-E7630CE87E31}"/>
              </a:ext>
            </a:extLst>
          </p:cNvPr>
          <p:cNvSpPr/>
          <p:nvPr/>
        </p:nvSpPr>
        <p:spPr>
          <a:xfrm>
            <a:off x="-1" y="589274"/>
            <a:ext cx="12192001" cy="461665"/>
          </a:xfrm>
          <a:prstGeom prst="rect">
            <a:avLst/>
          </a:prstGeom>
          <a:noFill/>
          <a:ln w="12700">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 name="直線接點 21">
            <a:extLst>
              <a:ext uri="{FF2B5EF4-FFF2-40B4-BE49-F238E27FC236}">
                <a16:creationId xmlns:a16="http://schemas.microsoft.com/office/drawing/2014/main" id="{30BD2962-AB8E-4DC5-AAF9-BBF2345C92F2}"/>
              </a:ext>
            </a:extLst>
          </p:cNvPr>
          <p:cNvCxnSpPr>
            <a:stCxn id="3" idx="0"/>
            <a:endCxn id="3" idx="2"/>
          </p:cNvCxnSpPr>
          <p:nvPr/>
        </p:nvCxnSpPr>
        <p:spPr>
          <a:xfrm>
            <a:off x="6096000" y="589274"/>
            <a:ext cx="0" cy="461665"/>
          </a:xfrm>
          <a:prstGeom prst="line">
            <a:avLst/>
          </a:prstGeom>
          <a:ln w="12700">
            <a:solidFill>
              <a:srgbClr val="8F8F8F"/>
            </a:solidFill>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AABB0D-B753-4272-A515-375DF46FD7C3}"/>
              </a:ext>
            </a:extLst>
          </p:cNvPr>
          <p:cNvSpPr txBox="1"/>
          <p:nvPr/>
        </p:nvSpPr>
        <p:spPr>
          <a:xfrm>
            <a:off x="2626866" y="606747"/>
            <a:ext cx="1097280" cy="369332"/>
          </a:xfrm>
          <a:prstGeom prst="rect">
            <a:avLst/>
          </a:prstGeom>
          <a:noFill/>
        </p:spPr>
        <p:txBody>
          <a:bodyPr wrap="square" rtlCol="0">
            <a:spAutoFit/>
          </a:bodyPr>
          <a:lstStyle/>
          <a:p>
            <a:r>
              <a:rPr lang="zh-TW" altLang="en-US" dirty="0">
                <a:solidFill>
                  <a:schemeClr val="bg1"/>
                </a:solidFill>
                <a:latin typeface="Microsoft YaHei" panose="020B0503020204020204" pitchFamily="34" charset="-122"/>
                <a:ea typeface="Microsoft YaHei" panose="020B0503020204020204" pitchFamily="34" charset="-122"/>
              </a:rPr>
              <a:t>風險管理</a:t>
            </a:r>
          </a:p>
        </p:txBody>
      </p:sp>
      <p:sp>
        <p:nvSpPr>
          <p:cNvPr id="30" name="文字方塊 29">
            <a:extLst>
              <a:ext uri="{FF2B5EF4-FFF2-40B4-BE49-F238E27FC236}">
                <a16:creationId xmlns:a16="http://schemas.microsoft.com/office/drawing/2014/main" id="{FD2C73AC-9511-4A3F-AF61-25B737B30D0B}"/>
              </a:ext>
            </a:extLst>
          </p:cNvPr>
          <p:cNvSpPr txBox="1"/>
          <p:nvPr/>
        </p:nvSpPr>
        <p:spPr>
          <a:xfrm>
            <a:off x="8888988" y="632586"/>
            <a:ext cx="1097280" cy="369332"/>
          </a:xfrm>
          <a:prstGeom prst="rect">
            <a:avLst/>
          </a:prstGeom>
          <a:noFill/>
        </p:spPr>
        <p:txBody>
          <a:bodyPr wrap="square" rtlCol="0">
            <a:spAutoFit/>
          </a:bodyPr>
          <a:lstStyle/>
          <a:p>
            <a:r>
              <a:rPr lang="zh-TW" altLang="en-US" dirty="0">
                <a:solidFill>
                  <a:schemeClr val="bg1"/>
                </a:solidFill>
                <a:latin typeface="Microsoft YaHei" panose="020B0503020204020204" pitchFamily="34" charset="-122"/>
                <a:ea typeface="Microsoft YaHei" panose="020B0503020204020204" pitchFamily="34" charset="-122"/>
              </a:rPr>
              <a:t>風險溝通</a:t>
            </a:r>
          </a:p>
        </p:txBody>
      </p:sp>
      <p:sp>
        <p:nvSpPr>
          <p:cNvPr id="31" name="矩形 30">
            <a:extLst>
              <a:ext uri="{FF2B5EF4-FFF2-40B4-BE49-F238E27FC236}">
                <a16:creationId xmlns:a16="http://schemas.microsoft.com/office/drawing/2014/main" id="{91CBD286-6AFF-4D5B-9E7F-D6B0E4F69A39}"/>
              </a:ext>
            </a:extLst>
          </p:cNvPr>
          <p:cNvSpPr/>
          <p:nvPr/>
        </p:nvSpPr>
        <p:spPr>
          <a:xfrm>
            <a:off x="8358517" y="653080"/>
            <a:ext cx="2158221" cy="322999"/>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文字方塊 23">
            <a:extLst>
              <a:ext uri="{FF2B5EF4-FFF2-40B4-BE49-F238E27FC236}">
                <a16:creationId xmlns:a16="http://schemas.microsoft.com/office/drawing/2014/main" id="{0E64855D-079A-4066-BEDB-7F077FA3ECA9}"/>
              </a:ext>
            </a:extLst>
          </p:cNvPr>
          <p:cNvSpPr txBox="1"/>
          <p:nvPr/>
        </p:nvSpPr>
        <p:spPr>
          <a:xfrm>
            <a:off x="640087" y="1393216"/>
            <a:ext cx="2250536" cy="707886"/>
          </a:xfrm>
          <a:prstGeom prst="rect">
            <a:avLst/>
          </a:prstGeom>
          <a:noFill/>
        </p:spPr>
        <p:txBody>
          <a:bodyPr wrap="square" rtlCol="0">
            <a:spAutoFit/>
          </a:bodyPr>
          <a:lstStyle/>
          <a:p>
            <a:r>
              <a:rPr lang="zh-TW" altLang="en-US" sz="4000" b="1" dirty="0">
                <a:solidFill>
                  <a:srgbClr val="9AD0DC"/>
                </a:solidFill>
                <a:latin typeface="Microsoft YaHei" panose="020B0503020204020204" pitchFamily="34" charset="-122"/>
                <a:ea typeface="Microsoft YaHei" panose="020B0503020204020204" pitchFamily="34" charset="-122"/>
              </a:rPr>
              <a:t>變溫貼紙</a:t>
            </a:r>
          </a:p>
        </p:txBody>
      </p:sp>
      <p:sp>
        <p:nvSpPr>
          <p:cNvPr id="26" name="矩形 25">
            <a:extLst>
              <a:ext uri="{FF2B5EF4-FFF2-40B4-BE49-F238E27FC236}">
                <a16:creationId xmlns:a16="http://schemas.microsoft.com/office/drawing/2014/main" id="{A194482C-ECE6-4C4E-83B6-E875CBA8C550}"/>
              </a:ext>
            </a:extLst>
          </p:cNvPr>
          <p:cNvSpPr/>
          <p:nvPr/>
        </p:nvSpPr>
        <p:spPr>
          <a:xfrm>
            <a:off x="804872" y="2429412"/>
            <a:ext cx="2900496" cy="3554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6" name="圖片 35" descr="14.pdf">
            <a:extLst>
              <a:ext uri="{FF2B5EF4-FFF2-40B4-BE49-F238E27FC236}">
                <a16:creationId xmlns:a16="http://schemas.microsoft.com/office/drawing/2014/main" id="{9AFDBECA-2574-4AA3-B66A-9770F3494FE4}"/>
              </a:ext>
            </a:extLst>
          </p:cNvPr>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12605" t="15975" r="24880" b="25123"/>
          <a:stretch/>
        </p:blipFill>
        <p:spPr>
          <a:xfrm>
            <a:off x="1244574" y="2491932"/>
            <a:ext cx="2048408" cy="1495315"/>
          </a:xfrm>
          <a:prstGeom prst="rect">
            <a:avLst/>
          </a:prstGeom>
        </p:spPr>
      </p:pic>
      <p:pic>
        <p:nvPicPr>
          <p:cNvPr id="37" name="圖片 36" descr="羽恩6.pdf">
            <a:extLst>
              <a:ext uri="{FF2B5EF4-FFF2-40B4-BE49-F238E27FC236}">
                <a16:creationId xmlns:a16="http://schemas.microsoft.com/office/drawing/2014/main" id="{B27B27C1-0383-4B08-9168-B4B9C7BC451F}"/>
              </a:ext>
            </a:extLst>
          </p:cNvPr>
          <p:cNvPicPr>
            <a:picLocks noChangeAspect="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25805" t="19375" r="34591" b="21839"/>
          <a:stretch/>
        </p:blipFill>
        <p:spPr>
          <a:xfrm>
            <a:off x="1282408" y="4061022"/>
            <a:ext cx="1608214" cy="1849442"/>
          </a:xfrm>
          <a:prstGeom prst="rect">
            <a:avLst/>
          </a:prstGeom>
        </p:spPr>
      </p:pic>
      <p:sp>
        <p:nvSpPr>
          <p:cNvPr id="34" name="矩形 33">
            <a:extLst>
              <a:ext uri="{FF2B5EF4-FFF2-40B4-BE49-F238E27FC236}">
                <a16:creationId xmlns:a16="http://schemas.microsoft.com/office/drawing/2014/main" id="{70CEC1B6-4776-4F2A-8366-66E6B3908B35}"/>
              </a:ext>
            </a:extLst>
          </p:cNvPr>
          <p:cNvSpPr/>
          <p:nvPr/>
        </p:nvSpPr>
        <p:spPr>
          <a:xfrm>
            <a:off x="5530379" y="2078619"/>
            <a:ext cx="6340197" cy="461665"/>
          </a:xfrm>
          <a:prstGeom prst="rect">
            <a:avLst/>
          </a:prstGeom>
        </p:spPr>
        <p:txBody>
          <a:bodyPr wrap="non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rPr>
              <a:t>直觀的顏色變化判斷鮮乳是否暴露於室溫過久</a:t>
            </a:r>
            <a:endParaRPr lang="en-US" altLang="zh-TW" sz="2400" b="1" dirty="0">
              <a:solidFill>
                <a:srgbClr val="9AD0DC"/>
              </a:solidFill>
              <a:latin typeface="Microsoft YaHei" panose="020B0503020204020204" pitchFamily="34" charset="-122"/>
              <a:ea typeface="Microsoft YaHei" panose="020B0503020204020204" pitchFamily="34" charset="-122"/>
            </a:endParaRPr>
          </a:p>
        </p:txBody>
      </p:sp>
      <p:cxnSp>
        <p:nvCxnSpPr>
          <p:cNvPr id="41" name="直線接點 40">
            <a:extLst>
              <a:ext uri="{FF2B5EF4-FFF2-40B4-BE49-F238E27FC236}">
                <a16:creationId xmlns:a16="http://schemas.microsoft.com/office/drawing/2014/main" id="{74327CCF-4417-4419-94E0-3005E8DF8105}"/>
              </a:ext>
            </a:extLst>
          </p:cNvPr>
          <p:cNvCxnSpPr>
            <a:cxnSpLocks/>
          </p:cNvCxnSpPr>
          <p:nvPr/>
        </p:nvCxnSpPr>
        <p:spPr>
          <a:xfrm>
            <a:off x="5618167" y="2674875"/>
            <a:ext cx="5710233"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39" name="矩形 38">
            <a:extLst>
              <a:ext uri="{FF2B5EF4-FFF2-40B4-BE49-F238E27FC236}">
                <a16:creationId xmlns:a16="http://schemas.microsoft.com/office/drawing/2014/main" id="{E3DE0E06-12C3-4A6B-B717-B5392B13A955}"/>
              </a:ext>
            </a:extLst>
          </p:cNvPr>
          <p:cNvSpPr/>
          <p:nvPr/>
        </p:nvSpPr>
        <p:spPr>
          <a:xfrm>
            <a:off x="5106976" y="2809467"/>
            <a:ext cx="6096000" cy="1689052"/>
          </a:xfrm>
          <a:prstGeom prst="rect">
            <a:avLst/>
          </a:prstGeom>
        </p:spPr>
        <p:txBody>
          <a:bodyPr>
            <a:spAutoFit/>
          </a:bodyPr>
          <a:lstStyle/>
          <a:p>
            <a:pPr lvl="1">
              <a:lnSpc>
                <a:spcPct val="150000"/>
              </a:lnSpc>
            </a:pPr>
            <a:r>
              <a:rPr lang="zh-TW" altLang="en-US" sz="2400" dirty="0">
                <a:solidFill>
                  <a:srgbClr val="9AD0DC"/>
                </a:solidFill>
                <a:latin typeface="Microsoft YaHei" panose="020B0503020204020204" pitchFamily="34" charset="-122"/>
                <a:ea typeface="Microsoft YaHei" panose="020B0503020204020204" pitchFamily="34" charset="-122"/>
              </a:rPr>
              <a:t>隨溫度而變色</a:t>
            </a:r>
            <a:r>
              <a:rPr lang="zh-TW" altLang="en-US" sz="2400" dirty="0">
                <a:solidFill>
                  <a:schemeClr val="bg1"/>
                </a:solidFill>
                <a:latin typeface="Microsoft YaHei" panose="020B0503020204020204" pitchFamily="34" charset="-122"/>
                <a:ea typeface="Microsoft YaHei" panose="020B0503020204020204" pitchFamily="34" charset="-122"/>
              </a:rPr>
              <a:t>之特殊油墨印刷</a:t>
            </a:r>
            <a:endParaRPr lang="en-US" altLang="zh-TW" sz="2400" dirty="0">
              <a:solidFill>
                <a:schemeClr val="bg1"/>
              </a:solidFill>
              <a:latin typeface="Microsoft YaHei" panose="020B0503020204020204" pitchFamily="34" charset="-122"/>
              <a:ea typeface="Microsoft YaHei" panose="020B0503020204020204" pitchFamily="34" charset="-122"/>
            </a:endParaRPr>
          </a:p>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其油墨顏色變化</a:t>
            </a:r>
            <a:r>
              <a:rPr lang="zh-TW" altLang="en-US" sz="2400" dirty="0">
                <a:solidFill>
                  <a:srgbClr val="9AD0DC"/>
                </a:solidFill>
                <a:latin typeface="Microsoft YaHei" panose="020B0503020204020204" pitchFamily="34" charset="-122"/>
                <a:ea typeface="Microsoft YaHei" panose="020B0503020204020204" pitchFamily="34" charset="-122"/>
              </a:rPr>
              <a:t>可逆</a:t>
            </a:r>
            <a:endParaRPr lang="en-US" altLang="zh-TW" sz="2400" dirty="0">
              <a:solidFill>
                <a:srgbClr val="9AD0DC"/>
              </a:solidFill>
              <a:latin typeface="Microsoft YaHei" panose="020B0503020204020204" pitchFamily="34" charset="-122"/>
              <a:ea typeface="Microsoft YaHei" panose="020B0503020204020204" pitchFamily="34" charset="-122"/>
            </a:endParaRPr>
          </a:p>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對溫度做到</a:t>
            </a:r>
            <a:r>
              <a:rPr lang="zh-TW" altLang="en-US" sz="2400" dirty="0">
                <a:solidFill>
                  <a:srgbClr val="9AD0DC"/>
                </a:solidFill>
                <a:latin typeface="Microsoft YaHei" panose="020B0503020204020204" pitchFamily="34" charset="-122"/>
                <a:ea typeface="Microsoft YaHei" panose="020B0503020204020204" pitchFamily="34" charset="-122"/>
              </a:rPr>
              <a:t>持續性的監控</a:t>
            </a:r>
            <a:r>
              <a:rPr lang="zh-TW" altLang="en-US" sz="2400" dirty="0">
                <a:solidFill>
                  <a:schemeClr val="bg1"/>
                </a:solidFill>
                <a:latin typeface="Microsoft YaHei" panose="020B0503020204020204" pitchFamily="34" charset="-122"/>
                <a:ea typeface="Microsoft YaHei" panose="020B0503020204020204" pitchFamily="34" charset="-122"/>
              </a:rPr>
              <a:t>作用</a:t>
            </a:r>
            <a:endParaRPr lang="en-US" altLang="zh-TW" sz="2400" dirty="0">
              <a:solidFill>
                <a:schemeClr val="bg1"/>
              </a:solidFill>
              <a:latin typeface="Microsoft YaHei" panose="020B0503020204020204" pitchFamily="34" charset="-122"/>
              <a:ea typeface="Microsoft YaHei" panose="020B0503020204020204" pitchFamily="34" charset="-122"/>
            </a:endParaRPr>
          </a:p>
        </p:txBody>
      </p:sp>
      <p:sp>
        <p:nvSpPr>
          <p:cNvPr id="40" name="文字方塊 39">
            <a:extLst>
              <a:ext uri="{FF2B5EF4-FFF2-40B4-BE49-F238E27FC236}">
                <a16:creationId xmlns:a16="http://schemas.microsoft.com/office/drawing/2014/main" id="{CAA69EE9-3F17-4329-A546-13472F08303F}"/>
              </a:ext>
            </a:extLst>
          </p:cNvPr>
          <p:cNvSpPr txBox="1"/>
          <p:nvPr/>
        </p:nvSpPr>
        <p:spPr>
          <a:xfrm>
            <a:off x="4855422" y="5133345"/>
            <a:ext cx="7376517" cy="400110"/>
          </a:xfrm>
          <a:prstGeom prst="rect">
            <a:avLst/>
          </a:prstGeom>
          <a:noFill/>
        </p:spPr>
        <p:txBody>
          <a:bodyPr wrap="square" rtlCol="0">
            <a:spAutoFit/>
          </a:bodyPr>
          <a:lstStyle/>
          <a:p>
            <a:r>
              <a:rPr lang="zh-TW" altLang="en-US" sz="2000" dirty="0">
                <a:solidFill>
                  <a:schemeClr val="bg1"/>
                </a:solidFill>
                <a:latin typeface="Microsoft YaHei" panose="020B0503020204020204" pitchFamily="34" charset="-122"/>
                <a:ea typeface="Microsoft YaHei" panose="020B0503020204020204" pitchFamily="34" charset="-122"/>
              </a:rPr>
              <a:t>優點：直觀簡單易懂；透過工具養成消費者新的飲食習慣</a:t>
            </a:r>
            <a:endParaRPr lang="en-US" altLang="zh-TW" sz="2000" dirty="0">
              <a:solidFill>
                <a:schemeClr val="bg1"/>
              </a:solidFill>
              <a:latin typeface="Microsoft YaHei" panose="020B0503020204020204" pitchFamily="34" charset="-122"/>
              <a:ea typeface="Microsoft YaHei" panose="020B0503020204020204" pitchFamily="34" charset="-122"/>
            </a:endParaRPr>
          </a:p>
        </p:txBody>
      </p:sp>
      <p:sp>
        <p:nvSpPr>
          <p:cNvPr id="42" name="矩形 41">
            <a:extLst>
              <a:ext uri="{FF2B5EF4-FFF2-40B4-BE49-F238E27FC236}">
                <a16:creationId xmlns:a16="http://schemas.microsoft.com/office/drawing/2014/main" id="{7383CF50-2A1D-4440-B4D6-0C8EBD0F3D4B}"/>
              </a:ext>
            </a:extLst>
          </p:cNvPr>
          <p:cNvSpPr/>
          <p:nvPr/>
        </p:nvSpPr>
        <p:spPr>
          <a:xfrm>
            <a:off x="4855421" y="5595006"/>
            <a:ext cx="6821571" cy="707886"/>
          </a:xfrm>
          <a:prstGeom prst="rect">
            <a:avLst/>
          </a:prstGeom>
        </p:spPr>
        <p:txBody>
          <a:bodyPr wrap="square">
            <a:spAutoFit/>
          </a:bodyPr>
          <a:lstStyle/>
          <a:p>
            <a:r>
              <a:rPr lang="zh-TW"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缺點：不能精確測量溫度變化</a:t>
            </a:r>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TW"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不可保證牛乳保鮮僅有溫</a:t>
            </a:r>
            <a:endParaRPr lang="en-US"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a:p>
            <a:pPr lvl="1"/>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TW"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度一項變因。</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sp>
        <p:nvSpPr>
          <p:cNvPr id="48" name="矩形 47">
            <a:extLst>
              <a:ext uri="{FF2B5EF4-FFF2-40B4-BE49-F238E27FC236}">
                <a16:creationId xmlns:a16="http://schemas.microsoft.com/office/drawing/2014/main" id="{D79548DD-CE12-4B3B-BE2A-E9E0DE1D215C}"/>
              </a:ext>
            </a:extLst>
          </p:cNvPr>
          <p:cNvSpPr/>
          <p:nvPr/>
        </p:nvSpPr>
        <p:spPr>
          <a:xfrm>
            <a:off x="4452526" y="1431237"/>
            <a:ext cx="1071355" cy="1343674"/>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9" name="圖片 28">
            <a:extLst>
              <a:ext uri="{FF2B5EF4-FFF2-40B4-BE49-F238E27FC236}">
                <a16:creationId xmlns:a16="http://schemas.microsoft.com/office/drawing/2014/main" id="{680D3545-61DB-4BAB-B2CF-E7DEF05B77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6028" y="1560459"/>
            <a:ext cx="1036320" cy="1036320"/>
          </a:xfrm>
          <a:prstGeom prst="rect">
            <a:avLst/>
          </a:prstGeom>
        </p:spPr>
      </p:pic>
    </p:spTree>
    <p:custDataLst>
      <p:tags r:id="rId1"/>
    </p:custDataLst>
    <p:extLst>
      <p:ext uri="{BB962C8B-B14F-4D97-AF65-F5344CB8AC3E}">
        <p14:creationId xmlns:p14="http://schemas.microsoft.com/office/powerpoint/2010/main" val="45594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50" name="矩形: 圓角 49">
            <a:extLst>
              <a:ext uri="{FF2B5EF4-FFF2-40B4-BE49-F238E27FC236}">
                <a16:creationId xmlns:a16="http://schemas.microsoft.com/office/drawing/2014/main" id="{ACB1496B-E10E-4B11-BBB7-B09086CA3736}"/>
              </a:ext>
            </a:extLst>
          </p:cNvPr>
          <p:cNvSpPr/>
          <p:nvPr/>
        </p:nvSpPr>
        <p:spPr>
          <a:xfrm>
            <a:off x="5049572" y="1758339"/>
            <a:ext cx="6596328" cy="244048"/>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9437628" y="-2"/>
            <a:ext cx="2754371"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6864822"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9AA1795E-2134-445D-86C6-E7630CE87E31}"/>
              </a:ext>
            </a:extLst>
          </p:cNvPr>
          <p:cNvSpPr/>
          <p:nvPr/>
        </p:nvSpPr>
        <p:spPr>
          <a:xfrm>
            <a:off x="-1" y="589274"/>
            <a:ext cx="12192001" cy="461665"/>
          </a:xfrm>
          <a:prstGeom prst="rect">
            <a:avLst/>
          </a:prstGeom>
          <a:noFill/>
          <a:ln w="12700">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 name="直線接點 21">
            <a:extLst>
              <a:ext uri="{FF2B5EF4-FFF2-40B4-BE49-F238E27FC236}">
                <a16:creationId xmlns:a16="http://schemas.microsoft.com/office/drawing/2014/main" id="{30BD2962-AB8E-4DC5-AAF9-BBF2345C92F2}"/>
              </a:ext>
            </a:extLst>
          </p:cNvPr>
          <p:cNvCxnSpPr>
            <a:stCxn id="3" idx="0"/>
            <a:endCxn id="3" idx="2"/>
          </p:cNvCxnSpPr>
          <p:nvPr/>
        </p:nvCxnSpPr>
        <p:spPr>
          <a:xfrm>
            <a:off x="6096000" y="589274"/>
            <a:ext cx="0" cy="461665"/>
          </a:xfrm>
          <a:prstGeom prst="line">
            <a:avLst/>
          </a:prstGeom>
          <a:ln w="12700">
            <a:solidFill>
              <a:srgbClr val="8F8F8F"/>
            </a:solidFill>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AABB0D-B753-4272-A515-375DF46FD7C3}"/>
              </a:ext>
            </a:extLst>
          </p:cNvPr>
          <p:cNvSpPr txBox="1"/>
          <p:nvPr/>
        </p:nvSpPr>
        <p:spPr>
          <a:xfrm>
            <a:off x="2626866" y="606747"/>
            <a:ext cx="1097280" cy="369332"/>
          </a:xfrm>
          <a:prstGeom prst="rect">
            <a:avLst/>
          </a:prstGeom>
          <a:noFill/>
        </p:spPr>
        <p:txBody>
          <a:bodyPr wrap="square" rtlCol="0">
            <a:spAutoFit/>
          </a:bodyPr>
          <a:lstStyle/>
          <a:p>
            <a:r>
              <a:rPr lang="zh-TW" altLang="en-US" dirty="0">
                <a:solidFill>
                  <a:schemeClr val="bg1"/>
                </a:solidFill>
                <a:latin typeface="Microsoft YaHei" panose="020B0503020204020204" pitchFamily="34" charset="-122"/>
                <a:ea typeface="Microsoft YaHei" panose="020B0503020204020204" pitchFamily="34" charset="-122"/>
              </a:rPr>
              <a:t>風險管理</a:t>
            </a:r>
          </a:p>
        </p:txBody>
      </p:sp>
      <p:sp>
        <p:nvSpPr>
          <p:cNvPr id="30" name="文字方塊 29">
            <a:extLst>
              <a:ext uri="{FF2B5EF4-FFF2-40B4-BE49-F238E27FC236}">
                <a16:creationId xmlns:a16="http://schemas.microsoft.com/office/drawing/2014/main" id="{FD2C73AC-9511-4A3F-AF61-25B737B30D0B}"/>
              </a:ext>
            </a:extLst>
          </p:cNvPr>
          <p:cNvSpPr txBox="1"/>
          <p:nvPr/>
        </p:nvSpPr>
        <p:spPr>
          <a:xfrm>
            <a:off x="8888987" y="632586"/>
            <a:ext cx="1768851" cy="369332"/>
          </a:xfrm>
          <a:prstGeom prst="rect">
            <a:avLst/>
          </a:prstGeom>
          <a:noFill/>
        </p:spPr>
        <p:txBody>
          <a:bodyPr wrap="square" rtlCol="0">
            <a:spAutoFit/>
          </a:bodyPr>
          <a:lstStyle/>
          <a:p>
            <a:r>
              <a:rPr lang="zh-TW" altLang="en-US" dirty="0">
                <a:solidFill>
                  <a:schemeClr val="bg1"/>
                </a:solidFill>
                <a:latin typeface="Microsoft YaHei" panose="020B0503020204020204" pitchFamily="34" charset="-122"/>
                <a:ea typeface="Microsoft YaHei" panose="020B0503020204020204" pitchFamily="34" charset="-122"/>
              </a:rPr>
              <a:t>風險溝通</a:t>
            </a:r>
            <a:r>
              <a:rPr lang="en-US" altLang="zh-TW" dirty="0">
                <a:solidFill>
                  <a:schemeClr val="bg1"/>
                </a:solidFill>
                <a:latin typeface="Microsoft YaHei" panose="020B0503020204020204" pitchFamily="34" charset="-122"/>
                <a:ea typeface="Microsoft YaHei" panose="020B0503020204020204" pitchFamily="34" charset="-122"/>
              </a:rPr>
              <a:t>(</a:t>
            </a:r>
            <a:r>
              <a:rPr lang="zh-TW" altLang="en-US" dirty="0">
                <a:solidFill>
                  <a:schemeClr val="bg1"/>
                </a:solidFill>
                <a:latin typeface="Microsoft YaHei" panose="020B0503020204020204" pitchFamily="34" charset="-122"/>
                <a:ea typeface="Microsoft YaHei" panose="020B0503020204020204" pitchFamily="34" charset="-122"/>
              </a:rPr>
              <a:t>一</a:t>
            </a:r>
            <a:r>
              <a:rPr lang="en-US" altLang="zh-TW" dirty="0">
                <a:solidFill>
                  <a:schemeClr val="bg1"/>
                </a:solidFill>
                <a:latin typeface="Microsoft YaHei" panose="020B0503020204020204" pitchFamily="34" charset="-122"/>
                <a:ea typeface="Microsoft YaHei" panose="020B0503020204020204" pitchFamily="34" charset="-122"/>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1" name="矩形 30">
            <a:extLst>
              <a:ext uri="{FF2B5EF4-FFF2-40B4-BE49-F238E27FC236}">
                <a16:creationId xmlns:a16="http://schemas.microsoft.com/office/drawing/2014/main" id="{91CBD286-6AFF-4D5B-9E7F-D6B0E4F69A39}"/>
              </a:ext>
            </a:extLst>
          </p:cNvPr>
          <p:cNvSpPr/>
          <p:nvPr/>
        </p:nvSpPr>
        <p:spPr>
          <a:xfrm>
            <a:off x="2323477" y="642920"/>
            <a:ext cx="2158221" cy="322999"/>
          </a:xfrm>
          <a:prstGeom prst="rect">
            <a:avLst/>
          </a:prstGeom>
          <a:solidFill>
            <a:srgbClr val="19191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955184C5-73DA-4CB8-9D9A-A553D723E8B6}"/>
              </a:ext>
            </a:extLst>
          </p:cNvPr>
          <p:cNvSpPr/>
          <p:nvPr/>
        </p:nvSpPr>
        <p:spPr>
          <a:xfrm>
            <a:off x="5049572" y="1354606"/>
            <a:ext cx="7093957" cy="584775"/>
          </a:xfrm>
          <a:prstGeom prst="rect">
            <a:avLst/>
          </a:prstGeom>
        </p:spPr>
        <p:txBody>
          <a:bodyPr wrap="square">
            <a:spAutoFit/>
          </a:bodyPr>
          <a:lstStyle/>
          <a:p>
            <a:r>
              <a:rPr lang="zh-TW" altLang="en-US" sz="3200" b="1" dirty="0">
                <a:solidFill>
                  <a:srgbClr val="9AD0DC"/>
                </a:solidFill>
                <a:latin typeface="Microsoft YaHei" panose="020B0503020204020204" pitchFamily="34" charset="-122"/>
                <a:ea typeface="Microsoft YaHei" panose="020B0503020204020204" pitchFamily="34" charset="-122"/>
              </a:rPr>
              <a:t>與大學</a:t>
            </a:r>
            <a:r>
              <a:rPr lang="en-US" altLang="zh-TW" sz="3200" b="1" dirty="0">
                <a:solidFill>
                  <a:srgbClr val="9AD0DC"/>
                </a:solidFill>
                <a:latin typeface="Microsoft YaHei" panose="020B0503020204020204" pitchFamily="34" charset="-122"/>
                <a:ea typeface="Microsoft YaHei" panose="020B0503020204020204" pitchFamily="34" charset="-122"/>
              </a:rPr>
              <a:t>USR</a:t>
            </a:r>
            <a:r>
              <a:rPr lang="zh-TW" altLang="en-US" sz="3200" b="1" dirty="0">
                <a:solidFill>
                  <a:srgbClr val="9AD0DC"/>
                </a:solidFill>
                <a:latin typeface="Microsoft YaHei" panose="020B0503020204020204" pitchFamily="34" charset="-122"/>
                <a:ea typeface="Microsoft YaHei" panose="020B0503020204020204" pitchFamily="34" charset="-122"/>
              </a:rPr>
              <a:t>計畫合作之米爾克工作坊</a:t>
            </a:r>
          </a:p>
        </p:txBody>
      </p:sp>
      <p:sp>
        <p:nvSpPr>
          <p:cNvPr id="44" name="矩形 43">
            <a:extLst>
              <a:ext uri="{FF2B5EF4-FFF2-40B4-BE49-F238E27FC236}">
                <a16:creationId xmlns:a16="http://schemas.microsoft.com/office/drawing/2014/main" id="{98D5EFE0-4067-4BC6-8361-A48B8D76ABA1}"/>
              </a:ext>
            </a:extLst>
          </p:cNvPr>
          <p:cNvSpPr/>
          <p:nvPr/>
        </p:nvSpPr>
        <p:spPr>
          <a:xfrm>
            <a:off x="652359" y="2267286"/>
            <a:ext cx="10993541" cy="3173102"/>
          </a:xfrm>
          <a:prstGeom prst="rect">
            <a:avLst/>
          </a:prstGeom>
          <a:noFill/>
          <a:ln>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矩形 45">
            <a:extLst>
              <a:ext uri="{FF2B5EF4-FFF2-40B4-BE49-F238E27FC236}">
                <a16:creationId xmlns:a16="http://schemas.microsoft.com/office/drawing/2014/main" id="{D759C9CF-33E1-419D-B37B-30E66FF7DC31}"/>
              </a:ext>
            </a:extLst>
          </p:cNvPr>
          <p:cNvSpPr/>
          <p:nvPr/>
        </p:nvSpPr>
        <p:spPr>
          <a:xfrm>
            <a:off x="511038" y="2009757"/>
            <a:ext cx="1071355" cy="1118579"/>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5" name="圖片 44">
            <a:extLst>
              <a:ext uri="{FF2B5EF4-FFF2-40B4-BE49-F238E27FC236}">
                <a16:creationId xmlns:a16="http://schemas.microsoft.com/office/drawing/2014/main" id="{F00B10DD-C743-44F4-8EEF-2F46B693DD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751" y="1946923"/>
            <a:ext cx="1036320" cy="1036320"/>
          </a:xfrm>
          <a:prstGeom prst="rect">
            <a:avLst/>
          </a:prstGeom>
        </p:spPr>
      </p:pic>
      <p:sp>
        <p:nvSpPr>
          <p:cNvPr id="25" name="矩形 24">
            <a:extLst>
              <a:ext uri="{FF2B5EF4-FFF2-40B4-BE49-F238E27FC236}">
                <a16:creationId xmlns:a16="http://schemas.microsoft.com/office/drawing/2014/main" id="{C50545BC-1FEC-4D1F-A17A-FACEF88B6047}"/>
              </a:ext>
            </a:extLst>
          </p:cNvPr>
          <p:cNvSpPr/>
          <p:nvPr/>
        </p:nvSpPr>
        <p:spPr>
          <a:xfrm>
            <a:off x="1660800" y="2465083"/>
            <a:ext cx="6955750" cy="461665"/>
          </a:xfrm>
          <a:prstGeom prst="rect">
            <a:avLst/>
          </a:prstGeom>
        </p:spPr>
        <p:txBody>
          <a:bodyPr wrap="non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rPr>
              <a:t>以社區為中心，推廣液態乳食品安全之消費者意識</a:t>
            </a:r>
          </a:p>
        </p:txBody>
      </p:sp>
      <p:cxnSp>
        <p:nvCxnSpPr>
          <p:cNvPr id="49" name="直線接點 48">
            <a:extLst>
              <a:ext uri="{FF2B5EF4-FFF2-40B4-BE49-F238E27FC236}">
                <a16:creationId xmlns:a16="http://schemas.microsoft.com/office/drawing/2014/main" id="{8A18A168-8EF5-4653-8E2E-470717DB32B0}"/>
              </a:ext>
            </a:extLst>
          </p:cNvPr>
          <p:cNvCxnSpPr>
            <a:cxnSpLocks/>
          </p:cNvCxnSpPr>
          <p:nvPr/>
        </p:nvCxnSpPr>
        <p:spPr>
          <a:xfrm>
            <a:off x="1802122" y="3016518"/>
            <a:ext cx="9208778"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28" name="矩形 27">
            <a:extLst>
              <a:ext uri="{FF2B5EF4-FFF2-40B4-BE49-F238E27FC236}">
                <a16:creationId xmlns:a16="http://schemas.microsoft.com/office/drawing/2014/main" id="{E5BECBD5-ECDB-47B1-A417-527C512F639E}"/>
              </a:ext>
            </a:extLst>
          </p:cNvPr>
          <p:cNvSpPr/>
          <p:nvPr/>
        </p:nvSpPr>
        <p:spPr>
          <a:xfrm>
            <a:off x="1299197" y="3016518"/>
            <a:ext cx="10629900" cy="2243050"/>
          </a:xfrm>
          <a:prstGeom prst="rect">
            <a:avLst/>
          </a:prstGeom>
        </p:spPr>
        <p:txBody>
          <a:bodyPr wrap="square">
            <a:spAutoFit/>
          </a:bodyPr>
          <a:lstStyle/>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以家庭為單位</a:t>
            </a:r>
            <a:endParaRPr lang="en-US" altLang="zh-TW" sz="2400" dirty="0">
              <a:solidFill>
                <a:schemeClr val="bg1"/>
              </a:solidFill>
              <a:latin typeface="Microsoft YaHei" panose="020B0503020204020204" pitchFamily="34" charset="-122"/>
              <a:ea typeface="Microsoft YaHei" panose="020B0503020204020204" pitchFamily="34" charset="-122"/>
            </a:endParaRPr>
          </a:p>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家長：</a:t>
            </a:r>
            <a:r>
              <a:rPr lang="zh-TW" altLang="en-US" sz="2400" dirty="0">
                <a:solidFill>
                  <a:srgbClr val="9AD0DC"/>
                </a:solidFill>
                <a:latin typeface="Microsoft YaHei" panose="020B0503020204020204" pitchFamily="34" charset="-122"/>
                <a:ea typeface="Microsoft YaHei" panose="020B0503020204020204" pitchFamily="34" charset="-122"/>
              </a:rPr>
              <a:t>海報展覽</a:t>
            </a:r>
            <a:r>
              <a:rPr lang="en-US" altLang="zh-TW" sz="2400" dirty="0">
                <a:solidFill>
                  <a:schemeClr val="bg1"/>
                </a:solidFill>
                <a:latin typeface="Microsoft YaHei" panose="020B0503020204020204" pitchFamily="34" charset="-122"/>
                <a:ea typeface="Microsoft YaHei" panose="020B0503020204020204" pitchFamily="34" charset="-122"/>
              </a:rPr>
              <a:t>+</a:t>
            </a:r>
            <a:r>
              <a:rPr lang="zh-TW" altLang="en-US" sz="2400" dirty="0">
                <a:solidFill>
                  <a:schemeClr val="bg1"/>
                </a:solidFill>
                <a:latin typeface="Microsoft YaHei" panose="020B0503020204020204" pitchFamily="34" charset="-122"/>
                <a:ea typeface="Microsoft YaHei" panose="020B0503020204020204" pitchFamily="34" charset="-122"/>
              </a:rPr>
              <a:t>現場人員講解</a:t>
            </a:r>
            <a:endParaRPr lang="en-US" altLang="zh-TW" sz="2400" dirty="0">
              <a:solidFill>
                <a:schemeClr val="bg1"/>
              </a:solidFill>
              <a:latin typeface="Microsoft YaHei" panose="020B0503020204020204" pitchFamily="34" charset="-122"/>
              <a:ea typeface="Microsoft YaHei" panose="020B0503020204020204" pitchFamily="34" charset="-122"/>
            </a:endParaRPr>
          </a:p>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國小以下孩童：設計</a:t>
            </a:r>
            <a:r>
              <a:rPr lang="zh-TW" altLang="en-US" sz="2400" dirty="0">
                <a:solidFill>
                  <a:srgbClr val="9AD0DC"/>
                </a:solidFill>
                <a:latin typeface="Microsoft YaHei" panose="020B0503020204020204" pitchFamily="34" charset="-122"/>
                <a:ea typeface="Microsoft YaHei" panose="020B0503020204020204" pitchFamily="34" charset="-122"/>
              </a:rPr>
              <a:t>寓教於樂</a:t>
            </a:r>
            <a:r>
              <a:rPr lang="zh-TW" altLang="en-US" sz="2400" dirty="0">
                <a:solidFill>
                  <a:schemeClr val="bg1"/>
                </a:solidFill>
                <a:latin typeface="Microsoft YaHei" panose="020B0503020204020204" pitchFamily="34" charset="-122"/>
                <a:ea typeface="Microsoft YaHei" panose="020B0503020204020204" pitchFamily="34" charset="-122"/>
              </a:rPr>
              <a:t>的懷舊小遊戲，將知識融入遊戲中</a:t>
            </a:r>
            <a:endParaRPr lang="en-US" altLang="zh-TW" sz="2400" dirty="0">
              <a:solidFill>
                <a:schemeClr val="bg1"/>
              </a:solidFill>
              <a:latin typeface="Microsoft YaHei" panose="020B0503020204020204" pitchFamily="34" charset="-122"/>
              <a:ea typeface="Microsoft YaHei" panose="020B0503020204020204" pitchFamily="34" charset="-122"/>
            </a:endParaRPr>
          </a:p>
          <a:p>
            <a:pPr lvl="1">
              <a:lnSpc>
                <a:spcPct val="150000"/>
              </a:lnSpc>
            </a:pPr>
            <a:r>
              <a:rPr lang="zh-TW" altLang="en-US" sz="2400" dirty="0">
                <a:solidFill>
                  <a:srgbClr val="9AD0DC"/>
                </a:solidFill>
                <a:latin typeface="Microsoft YaHei" panose="020B0503020204020204" pitchFamily="34" charset="-122"/>
                <a:ea typeface="Microsoft YaHei" panose="020B0503020204020204" pitchFamily="34" charset="-122"/>
              </a:rPr>
              <a:t>問卷回饋</a:t>
            </a:r>
            <a:endParaRPr lang="en-US" altLang="zh-TW" sz="2400" dirty="0">
              <a:solidFill>
                <a:srgbClr val="9AD0DC"/>
              </a:solidFill>
              <a:latin typeface="Microsoft YaHei" panose="020B0503020204020204" pitchFamily="34" charset="-122"/>
              <a:ea typeface="Microsoft YaHei" panose="020B0503020204020204" pitchFamily="34" charset="-122"/>
            </a:endParaRPr>
          </a:p>
        </p:txBody>
      </p:sp>
      <p:sp>
        <p:nvSpPr>
          <p:cNvPr id="32" name="矩形 31">
            <a:extLst>
              <a:ext uri="{FF2B5EF4-FFF2-40B4-BE49-F238E27FC236}">
                <a16:creationId xmlns:a16="http://schemas.microsoft.com/office/drawing/2014/main" id="{D37A637C-9A62-44E4-873E-77C534141585}"/>
              </a:ext>
            </a:extLst>
          </p:cNvPr>
          <p:cNvSpPr/>
          <p:nvPr/>
        </p:nvSpPr>
        <p:spPr>
          <a:xfrm>
            <a:off x="637505" y="5528155"/>
            <a:ext cx="10237940" cy="961289"/>
          </a:xfrm>
          <a:prstGeom prst="rect">
            <a:avLst/>
          </a:prstGeom>
        </p:spPr>
        <p:txBody>
          <a:bodyPr wrap="square">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優點：</a:t>
            </a:r>
            <a:r>
              <a:rPr lang="zh-TW"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展覽內容豐富，使液態乳消費者能在短時間了解正確液態乳保存及包裝標示資訊</a:t>
            </a:r>
            <a:endParaRPr lang="en-US"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缺點：</a:t>
            </a:r>
            <a:r>
              <a:rPr lang="zh-TW" altLang="zh-TW" sz="2000" dirty="0">
                <a:solidFill>
                  <a:schemeClr val="bg1"/>
                </a:solidFill>
                <a:latin typeface="Microsoft YaHei" panose="020B0503020204020204" pitchFamily="34" charset="-122"/>
                <a:ea typeface="Microsoft YaHei" panose="020B0503020204020204" pitchFamily="34" charset="-122"/>
              </a:rPr>
              <a:t>展覽內容著重於較淺顯易懂的知識科普，無法顧及想了解專業知識的參展者</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300770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48" name="矩形: 圓角 47">
            <a:extLst>
              <a:ext uri="{FF2B5EF4-FFF2-40B4-BE49-F238E27FC236}">
                <a16:creationId xmlns:a16="http://schemas.microsoft.com/office/drawing/2014/main" id="{DAF8DBDF-E856-4755-9F45-50EAADADFDD8}"/>
              </a:ext>
            </a:extLst>
          </p:cNvPr>
          <p:cNvSpPr/>
          <p:nvPr/>
        </p:nvSpPr>
        <p:spPr>
          <a:xfrm>
            <a:off x="495280" y="2562366"/>
            <a:ext cx="3521231" cy="261290"/>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9437628" y="-2"/>
            <a:ext cx="2754371"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6864822"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9AA1795E-2134-445D-86C6-E7630CE87E31}"/>
              </a:ext>
            </a:extLst>
          </p:cNvPr>
          <p:cNvSpPr/>
          <p:nvPr/>
        </p:nvSpPr>
        <p:spPr>
          <a:xfrm>
            <a:off x="-1" y="589274"/>
            <a:ext cx="12192001" cy="461665"/>
          </a:xfrm>
          <a:prstGeom prst="rect">
            <a:avLst/>
          </a:prstGeom>
          <a:noFill/>
          <a:ln w="12700">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 name="直線接點 21">
            <a:extLst>
              <a:ext uri="{FF2B5EF4-FFF2-40B4-BE49-F238E27FC236}">
                <a16:creationId xmlns:a16="http://schemas.microsoft.com/office/drawing/2014/main" id="{30BD2962-AB8E-4DC5-AAF9-BBF2345C92F2}"/>
              </a:ext>
            </a:extLst>
          </p:cNvPr>
          <p:cNvCxnSpPr>
            <a:stCxn id="3" idx="0"/>
            <a:endCxn id="3" idx="2"/>
          </p:cNvCxnSpPr>
          <p:nvPr/>
        </p:nvCxnSpPr>
        <p:spPr>
          <a:xfrm>
            <a:off x="6096000" y="589274"/>
            <a:ext cx="0" cy="461665"/>
          </a:xfrm>
          <a:prstGeom prst="line">
            <a:avLst/>
          </a:prstGeom>
          <a:ln w="12700">
            <a:solidFill>
              <a:srgbClr val="8F8F8F"/>
            </a:solidFill>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AABB0D-B753-4272-A515-375DF46FD7C3}"/>
              </a:ext>
            </a:extLst>
          </p:cNvPr>
          <p:cNvSpPr txBox="1"/>
          <p:nvPr/>
        </p:nvSpPr>
        <p:spPr>
          <a:xfrm>
            <a:off x="2626866" y="606747"/>
            <a:ext cx="1097280" cy="369332"/>
          </a:xfrm>
          <a:prstGeom prst="rect">
            <a:avLst/>
          </a:prstGeom>
          <a:noFill/>
        </p:spPr>
        <p:txBody>
          <a:bodyPr wrap="square" rtlCol="0">
            <a:spAutoFit/>
          </a:bodyPr>
          <a:lstStyle/>
          <a:p>
            <a:r>
              <a:rPr lang="zh-TW" altLang="en-US" dirty="0">
                <a:solidFill>
                  <a:schemeClr val="bg1"/>
                </a:solidFill>
                <a:latin typeface="Microsoft YaHei" panose="020B0503020204020204" pitchFamily="34" charset="-122"/>
                <a:ea typeface="Microsoft YaHei" panose="020B0503020204020204" pitchFamily="34" charset="-122"/>
              </a:rPr>
              <a:t>風險管理</a:t>
            </a:r>
          </a:p>
        </p:txBody>
      </p:sp>
      <p:sp>
        <p:nvSpPr>
          <p:cNvPr id="30" name="文字方塊 29">
            <a:extLst>
              <a:ext uri="{FF2B5EF4-FFF2-40B4-BE49-F238E27FC236}">
                <a16:creationId xmlns:a16="http://schemas.microsoft.com/office/drawing/2014/main" id="{FD2C73AC-9511-4A3F-AF61-25B737B30D0B}"/>
              </a:ext>
            </a:extLst>
          </p:cNvPr>
          <p:cNvSpPr txBox="1"/>
          <p:nvPr/>
        </p:nvSpPr>
        <p:spPr>
          <a:xfrm>
            <a:off x="8888987" y="632586"/>
            <a:ext cx="1768851" cy="369332"/>
          </a:xfrm>
          <a:prstGeom prst="rect">
            <a:avLst/>
          </a:prstGeom>
          <a:noFill/>
        </p:spPr>
        <p:txBody>
          <a:bodyPr wrap="square" rtlCol="0">
            <a:spAutoFit/>
          </a:bodyPr>
          <a:lstStyle/>
          <a:p>
            <a:r>
              <a:rPr lang="zh-TW" altLang="en-US" dirty="0">
                <a:solidFill>
                  <a:schemeClr val="bg1"/>
                </a:solidFill>
                <a:latin typeface="Microsoft YaHei" panose="020B0503020204020204" pitchFamily="34" charset="-122"/>
                <a:ea typeface="Microsoft YaHei" panose="020B0503020204020204" pitchFamily="34" charset="-122"/>
              </a:rPr>
              <a:t>風險溝通</a:t>
            </a:r>
            <a:r>
              <a:rPr lang="en-US" altLang="zh-TW" dirty="0">
                <a:solidFill>
                  <a:schemeClr val="bg1"/>
                </a:solidFill>
                <a:latin typeface="Microsoft YaHei" panose="020B0503020204020204" pitchFamily="34" charset="-122"/>
                <a:ea typeface="Microsoft YaHei" panose="020B0503020204020204" pitchFamily="34" charset="-122"/>
              </a:rPr>
              <a:t>(</a:t>
            </a:r>
            <a:r>
              <a:rPr lang="zh-TW" altLang="en-US" dirty="0">
                <a:solidFill>
                  <a:schemeClr val="bg1"/>
                </a:solidFill>
                <a:latin typeface="Microsoft YaHei" panose="020B0503020204020204" pitchFamily="34" charset="-122"/>
                <a:ea typeface="Microsoft YaHei" panose="020B0503020204020204" pitchFamily="34" charset="-122"/>
              </a:rPr>
              <a:t>二</a:t>
            </a:r>
            <a:r>
              <a:rPr lang="en-US" altLang="zh-TW" dirty="0">
                <a:solidFill>
                  <a:schemeClr val="bg1"/>
                </a:solidFill>
                <a:latin typeface="Microsoft YaHei" panose="020B0503020204020204" pitchFamily="34" charset="-122"/>
                <a:ea typeface="Microsoft YaHei" panose="020B0503020204020204" pitchFamily="34" charset="-122"/>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1" name="矩形 30">
            <a:extLst>
              <a:ext uri="{FF2B5EF4-FFF2-40B4-BE49-F238E27FC236}">
                <a16:creationId xmlns:a16="http://schemas.microsoft.com/office/drawing/2014/main" id="{91CBD286-6AFF-4D5B-9E7F-D6B0E4F69A39}"/>
              </a:ext>
            </a:extLst>
          </p:cNvPr>
          <p:cNvSpPr/>
          <p:nvPr/>
        </p:nvSpPr>
        <p:spPr>
          <a:xfrm>
            <a:off x="2323477" y="642920"/>
            <a:ext cx="2158221" cy="322999"/>
          </a:xfrm>
          <a:prstGeom prst="rect">
            <a:avLst/>
          </a:prstGeom>
          <a:solidFill>
            <a:srgbClr val="19191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2CA294FA-9746-4643-B5E8-C9FED988BCC8}"/>
              </a:ext>
            </a:extLst>
          </p:cNvPr>
          <p:cNvSpPr/>
          <p:nvPr/>
        </p:nvSpPr>
        <p:spPr>
          <a:xfrm>
            <a:off x="600191" y="2177325"/>
            <a:ext cx="3416320" cy="646331"/>
          </a:xfrm>
          <a:prstGeom prst="rect">
            <a:avLst/>
          </a:prstGeom>
        </p:spPr>
        <p:txBody>
          <a:bodyPr wrap="non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國小做教案宣導</a:t>
            </a:r>
          </a:p>
        </p:txBody>
      </p:sp>
      <p:pic>
        <p:nvPicPr>
          <p:cNvPr id="27" name="圖片 26">
            <a:extLst>
              <a:ext uri="{FF2B5EF4-FFF2-40B4-BE49-F238E27FC236}">
                <a16:creationId xmlns:a16="http://schemas.microsoft.com/office/drawing/2014/main" id="{073E4651-144E-4B74-BCA3-AE2290080B6F}"/>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149340" y="3429000"/>
            <a:ext cx="2026166" cy="2026166"/>
          </a:xfrm>
          <a:prstGeom prst="rect">
            <a:avLst/>
          </a:prstGeom>
        </p:spPr>
      </p:pic>
      <p:sp>
        <p:nvSpPr>
          <p:cNvPr id="37" name="矩形 36">
            <a:extLst>
              <a:ext uri="{FF2B5EF4-FFF2-40B4-BE49-F238E27FC236}">
                <a16:creationId xmlns:a16="http://schemas.microsoft.com/office/drawing/2014/main" id="{B8213D64-499D-4854-B711-D7B4D74DB945}"/>
              </a:ext>
            </a:extLst>
          </p:cNvPr>
          <p:cNvSpPr/>
          <p:nvPr/>
        </p:nvSpPr>
        <p:spPr>
          <a:xfrm>
            <a:off x="4684110" y="1848464"/>
            <a:ext cx="7186465" cy="3104536"/>
          </a:xfrm>
          <a:prstGeom prst="rect">
            <a:avLst/>
          </a:prstGeom>
          <a:noFill/>
          <a:ln>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4BBF46C4-A506-4A0B-A553-ADC368709BD8}"/>
              </a:ext>
            </a:extLst>
          </p:cNvPr>
          <p:cNvSpPr/>
          <p:nvPr/>
        </p:nvSpPr>
        <p:spPr>
          <a:xfrm>
            <a:off x="5530379" y="2078619"/>
            <a:ext cx="6095463" cy="830997"/>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rPr>
              <a:t>進入各國小做教育宣導，從小強化正確食育觀念，影響社會大眾，改變未來主群</a:t>
            </a:r>
            <a:endParaRPr lang="en-US" altLang="zh-TW" sz="2400" b="1" dirty="0">
              <a:solidFill>
                <a:srgbClr val="9AD0DC"/>
              </a:solidFill>
              <a:latin typeface="Microsoft YaHei" panose="020B0503020204020204" pitchFamily="34" charset="-122"/>
              <a:ea typeface="Microsoft YaHei" panose="020B0503020204020204" pitchFamily="34" charset="-122"/>
            </a:endParaRPr>
          </a:p>
        </p:txBody>
      </p:sp>
      <p:cxnSp>
        <p:nvCxnSpPr>
          <p:cNvPr id="39" name="直線接點 38">
            <a:extLst>
              <a:ext uri="{FF2B5EF4-FFF2-40B4-BE49-F238E27FC236}">
                <a16:creationId xmlns:a16="http://schemas.microsoft.com/office/drawing/2014/main" id="{18F982CE-E045-42BC-901B-53F281AE2EAC}"/>
              </a:ext>
            </a:extLst>
          </p:cNvPr>
          <p:cNvCxnSpPr>
            <a:cxnSpLocks/>
          </p:cNvCxnSpPr>
          <p:nvPr/>
        </p:nvCxnSpPr>
        <p:spPr>
          <a:xfrm>
            <a:off x="5530379" y="3030475"/>
            <a:ext cx="5710233"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40" name="矩形 39">
            <a:extLst>
              <a:ext uri="{FF2B5EF4-FFF2-40B4-BE49-F238E27FC236}">
                <a16:creationId xmlns:a16="http://schemas.microsoft.com/office/drawing/2014/main" id="{2032B15A-BDD1-40A9-8AB3-61F5409DFE39}"/>
              </a:ext>
            </a:extLst>
          </p:cNvPr>
          <p:cNvSpPr/>
          <p:nvPr/>
        </p:nvSpPr>
        <p:spPr>
          <a:xfrm>
            <a:off x="4988203" y="3102150"/>
            <a:ext cx="6096000" cy="1689052"/>
          </a:xfrm>
          <a:prstGeom prst="rect">
            <a:avLst/>
          </a:prstGeom>
        </p:spPr>
        <p:txBody>
          <a:bodyPr>
            <a:spAutoFit/>
          </a:bodyPr>
          <a:lstStyle/>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國小三年級學童為對象</a:t>
            </a:r>
          </a:p>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話劇、闖關遊戲</a:t>
            </a:r>
          </a:p>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學習單回饋</a:t>
            </a:r>
          </a:p>
        </p:txBody>
      </p:sp>
      <p:sp>
        <p:nvSpPr>
          <p:cNvPr id="42" name="矩形 41">
            <a:extLst>
              <a:ext uri="{FF2B5EF4-FFF2-40B4-BE49-F238E27FC236}">
                <a16:creationId xmlns:a16="http://schemas.microsoft.com/office/drawing/2014/main" id="{829046F8-57ED-4622-911C-389E3A1BE832}"/>
              </a:ext>
            </a:extLst>
          </p:cNvPr>
          <p:cNvSpPr/>
          <p:nvPr/>
        </p:nvSpPr>
        <p:spPr>
          <a:xfrm>
            <a:off x="4452526" y="1431237"/>
            <a:ext cx="1071355" cy="1343674"/>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3" name="圖片 42">
            <a:extLst>
              <a:ext uri="{FF2B5EF4-FFF2-40B4-BE49-F238E27FC236}">
                <a16:creationId xmlns:a16="http://schemas.microsoft.com/office/drawing/2014/main" id="{7AC47410-4547-4E58-9419-01B2989F6D8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6028" y="1560459"/>
            <a:ext cx="1036320" cy="1036320"/>
          </a:xfrm>
          <a:prstGeom prst="rect">
            <a:avLst/>
          </a:prstGeom>
        </p:spPr>
      </p:pic>
      <p:sp>
        <p:nvSpPr>
          <p:cNvPr id="29" name="矩形 28">
            <a:extLst>
              <a:ext uri="{FF2B5EF4-FFF2-40B4-BE49-F238E27FC236}">
                <a16:creationId xmlns:a16="http://schemas.microsoft.com/office/drawing/2014/main" id="{13341BC3-1043-43D8-96FD-DB8957C94EA1}"/>
              </a:ext>
            </a:extLst>
          </p:cNvPr>
          <p:cNvSpPr/>
          <p:nvPr/>
        </p:nvSpPr>
        <p:spPr>
          <a:xfrm>
            <a:off x="4718812" y="5123923"/>
            <a:ext cx="7398728" cy="1422954"/>
          </a:xfrm>
          <a:prstGeom prst="rect">
            <a:avLst/>
          </a:prstGeom>
        </p:spPr>
        <p:txBody>
          <a:bodyPr wrap="square">
            <a:spAutoFit/>
          </a:bodyPr>
          <a:lstStyle/>
          <a:p>
            <a:pPr>
              <a:lnSpc>
                <a:spcPct val="150000"/>
              </a:lnSpc>
            </a:pPr>
            <a:r>
              <a:rPr lang="zh-TW"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優點：我國飲用牛乳的客群以幼稚園及國小學童為主，進國小</a:t>
            </a:r>
            <a:endParaRPr lang="en-US"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TW"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班級宣導的標的指向性明確</a:t>
            </a:r>
            <a:endParaRPr lang="en-US"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缺點：小學兒童理解力尚不足以接受此類訊息</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426860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41" name="矩形: 圓角 40">
            <a:extLst>
              <a:ext uri="{FF2B5EF4-FFF2-40B4-BE49-F238E27FC236}">
                <a16:creationId xmlns:a16="http://schemas.microsoft.com/office/drawing/2014/main" id="{0BE5A90E-6B53-4B05-B69D-F53167F48C38}"/>
              </a:ext>
            </a:extLst>
          </p:cNvPr>
          <p:cNvSpPr/>
          <p:nvPr/>
        </p:nvSpPr>
        <p:spPr>
          <a:xfrm>
            <a:off x="1579070" y="2150005"/>
            <a:ext cx="2031325" cy="261290"/>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圓角 25">
            <a:extLst>
              <a:ext uri="{FF2B5EF4-FFF2-40B4-BE49-F238E27FC236}">
                <a16:creationId xmlns:a16="http://schemas.microsoft.com/office/drawing/2014/main" id="{99923B6F-2F92-4B58-9A47-6449C242312D}"/>
              </a:ext>
            </a:extLst>
          </p:cNvPr>
          <p:cNvSpPr/>
          <p:nvPr/>
        </p:nvSpPr>
        <p:spPr>
          <a:xfrm>
            <a:off x="1465320" y="3102150"/>
            <a:ext cx="2258826" cy="235601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20" name="矩形 19">
            <a:extLst>
              <a:ext uri="{FF2B5EF4-FFF2-40B4-BE49-F238E27FC236}">
                <a16:creationId xmlns:a16="http://schemas.microsoft.com/office/drawing/2014/main" id="{9322F79C-15ED-4A7A-BF4C-D75F6F2752A2}"/>
              </a:ext>
            </a:extLst>
          </p:cNvPr>
          <p:cNvSpPr/>
          <p:nvPr/>
        </p:nvSpPr>
        <p:spPr>
          <a:xfrm>
            <a:off x="9437628" y="-2"/>
            <a:ext cx="2754371" cy="589280"/>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矩形 34">
            <a:extLst>
              <a:ext uri="{FF2B5EF4-FFF2-40B4-BE49-F238E27FC236}">
                <a16:creationId xmlns:a16="http://schemas.microsoft.com/office/drawing/2014/main" id="{59AE533E-4453-4B1D-81AF-AFED3C5516EB}"/>
              </a:ext>
            </a:extLst>
          </p:cNvPr>
          <p:cNvSpPr/>
          <p:nvPr/>
        </p:nvSpPr>
        <p:spPr>
          <a:xfrm>
            <a:off x="0" y="-27633"/>
            <a:ext cx="6864822"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9AA1795E-2134-445D-86C6-E7630CE87E31}"/>
              </a:ext>
            </a:extLst>
          </p:cNvPr>
          <p:cNvSpPr/>
          <p:nvPr/>
        </p:nvSpPr>
        <p:spPr>
          <a:xfrm>
            <a:off x="-1" y="589274"/>
            <a:ext cx="12192001" cy="461665"/>
          </a:xfrm>
          <a:prstGeom prst="rect">
            <a:avLst/>
          </a:prstGeom>
          <a:noFill/>
          <a:ln w="12700">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2" name="直線接點 21">
            <a:extLst>
              <a:ext uri="{FF2B5EF4-FFF2-40B4-BE49-F238E27FC236}">
                <a16:creationId xmlns:a16="http://schemas.microsoft.com/office/drawing/2014/main" id="{30BD2962-AB8E-4DC5-AAF9-BBF2345C92F2}"/>
              </a:ext>
            </a:extLst>
          </p:cNvPr>
          <p:cNvCxnSpPr>
            <a:stCxn id="3" idx="0"/>
            <a:endCxn id="3" idx="2"/>
          </p:cNvCxnSpPr>
          <p:nvPr/>
        </p:nvCxnSpPr>
        <p:spPr>
          <a:xfrm>
            <a:off x="6096000" y="589274"/>
            <a:ext cx="0" cy="461665"/>
          </a:xfrm>
          <a:prstGeom prst="line">
            <a:avLst/>
          </a:prstGeom>
          <a:ln w="12700">
            <a:solidFill>
              <a:srgbClr val="8F8F8F"/>
            </a:solidFill>
          </a:ln>
        </p:spPr>
        <p:style>
          <a:lnRef idx="1">
            <a:schemeClr val="accent1"/>
          </a:lnRef>
          <a:fillRef idx="0">
            <a:schemeClr val="accent1"/>
          </a:fillRef>
          <a:effectRef idx="0">
            <a:schemeClr val="accent1"/>
          </a:effectRef>
          <a:fontRef idx="minor">
            <a:schemeClr val="tx1"/>
          </a:fontRef>
        </p:style>
      </p:cxnSp>
      <p:sp>
        <p:nvSpPr>
          <p:cNvPr id="23" name="文字方塊 22">
            <a:extLst>
              <a:ext uri="{FF2B5EF4-FFF2-40B4-BE49-F238E27FC236}">
                <a16:creationId xmlns:a16="http://schemas.microsoft.com/office/drawing/2014/main" id="{C6AABB0D-B753-4272-A515-375DF46FD7C3}"/>
              </a:ext>
            </a:extLst>
          </p:cNvPr>
          <p:cNvSpPr txBox="1"/>
          <p:nvPr/>
        </p:nvSpPr>
        <p:spPr>
          <a:xfrm>
            <a:off x="2626866" y="606747"/>
            <a:ext cx="1097280" cy="369332"/>
          </a:xfrm>
          <a:prstGeom prst="rect">
            <a:avLst/>
          </a:prstGeom>
          <a:noFill/>
        </p:spPr>
        <p:txBody>
          <a:bodyPr wrap="square" rtlCol="0">
            <a:spAutoFit/>
          </a:bodyPr>
          <a:lstStyle/>
          <a:p>
            <a:r>
              <a:rPr lang="zh-TW" altLang="en-US" dirty="0">
                <a:solidFill>
                  <a:schemeClr val="bg1"/>
                </a:solidFill>
                <a:latin typeface="Microsoft YaHei" panose="020B0503020204020204" pitchFamily="34" charset="-122"/>
                <a:ea typeface="Microsoft YaHei" panose="020B0503020204020204" pitchFamily="34" charset="-122"/>
              </a:rPr>
              <a:t>風險管理</a:t>
            </a:r>
          </a:p>
        </p:txBody>
      </p:sp>
      <p:sp>
        <p:nvSpPr>
          <p:cNvPr id="30" name="文字方塊 29">
            <a:extLst>
              <a:ext uri="{FF2B5EF4-FFF2-40B4-BE49-F238E27FC236}">
                <a16:creationId xmlns:a16="http://schemas.microsoft.com/office/drawing/2014/main" id="{FD2C73AC-9511-4A3F-AF61-25B737B30D0B}"/>
              </a:ext>
            </a:extLst>
          </p:cNvPr>
          <p:cNvSpPr txBox="1"/>
          <p:nvPr/>
        </p:nvSpPr>
        <p:spPr>
          <a:xfrm>
            <a:off x="8888987" y="632586"/>
            <a:ext cx="1768851" cy="369332"/>
          </a:xfrm>
          <a:prstGeom prst="rect">
            <a:avLst/>
          </a:prstGeom>
          <a:noFill/>
        </p:spPr>
        <p:txBody>
          <a:bodyPr wrap="square" rtlCol="0">
            <a:spAutoFit/>
          </a:bodyPr>
          <a:lstStyle/>
          <a:p>
            <a:r>
              <a:rPr lang="zh-TW" altLang="en-US" dirty="0">
                <a:solidFill>
                  <a:schemeClr val="bg1"/>
                </a:solidFill>
                <a:latin typeface="Microsoft YaHei" panose="020B0503020204020204" pitchFamily="34" charset="-122"/>
                <a:ea typeface="Microsoft YaHei" panose="020B0503020204020204" pitchFamily="34" charset="-122"/>
              </a:rPr>
              <a:t>風險溝通</a:t>
            </a:r>
            <a:r>
              <a:rPr lang="en-US" altLang="zh-TW" dirty="0">
                <a:solidFill>
                  <a:schemeClr val="bg1"/>
                </a:solidFill>
                <a:latin typeface="Microsoft YaHei" panose="020B0503020204020204" pitchFamily="34" charset="-122"/>
                <a:ea typeface="Microsoft YaHei" panose="020B0503020204020204" pitchFamily="34" charset="-122"/>
              </a:rPr>
              <a:t>(</a:t>
            </a:r>
            <a:r>
              <a:rPr lang="zh-TW" altLang="en-US" dirty="0">
                <a:solidFill>
                  <a:schemeClr val="bg1"/>
                </a:solidFill>
                <a:latin typeface="Microsoft YaHei" panose="020B0503020204020204" pitchFamily="34" charset="-122"/>
                <a:ea typeface="Microsoft YaHei" panose="020B0503020204020204" pitchFamily="34" charset="-122"/>
              </a:rPr>
              <a:t>三</a:t>
            </a:r>
            <a:r>
              <a:rPr lang="en-US" altLang="zh-TW" dirty="0">
                <a:solidFill>
                  <a:schemeClr val="bg1"/>
                </a:solidFill>
                <a:latin typeface="Microsoft YaHei" panose="020B0503020204020204" pitchFamily="34" charset="-122"/>
                <a:ea typeface="Microsoft YaHei" panose="020B0503020204020204" pitchFamily="34" charset="-122"/>
              </a:rPr>
              <a:t>)</a:t>
            </a:r>
            <a:endParaRPr lang="zh-TW" altLang="en-US" dirty="0">
              <a:solidFill>
                <a:schemeClr val="bg1"/>
              </a:solidFill>
              <a:latin typeface="Microsoft YaHei" panose="020B0503020204020204" pitchFamily="34" charset="-122"/>
              <a:ea typeface="Microsoft YaHei" panose="020B0503020204020204" pitchFamily="34" charset="-122"/>
            </a:endParaRPr>
          </a:p>
        </p:txBody>
      </p:sp>
      <p:sp>
        <p:nvSpPr>
          <p:cNvPr id="31" name="矩形 30">
            <a:extLst>
              <a:ext uri="{FF2B5EF4-FFF2-40B4-BE49-F238E27FC236}">
                <a16:creationId xmlns:a16="http://schemas.microsoft.com/office/drawing/2014/main" id="{91CBD286-6AFF-4D5B-9E7F-D6B0E4F69A39}"/>
              </a:ext>
            </a:extLst>
          </p:cNvPr>
          <p:cNvSpPr/>
          <p:nvPr/>
        </p:nvSpPr>
        <p:spPr>
          <a:xfrm>
            <a:off x="2323477" y="642920"/>
            <a:ext cx="2158221" cy="322999"/>
          </a:xfrm>
          <a:prstGeom prst="rect">
            <a:avLst/>
          </a:prstGeom>
          <a:solidFill>
            <a:srgbClr val="19191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2CA294FA-9746-4643-B5E8-C9FED988BCC8}"/>
              </a:ext>
            </a:extLst>
          </p:cNvPr>
          <p:cNvSpPr/>
          <p:nvPr/>
        </p:nvSpPr>
        <p:spPr>
          <a:xfrm>
            <a:off x="1579070" y="1727510"/>
            <a:ext cx="2031325" cy="646331"/>
          </a:xfrm>
          <a:prstGeom prst="rect">
            <a:avLst/>
          </a:prstGeom>
        </p:spPr>
        <p:txBody>
          <a:bodyPr wrap="non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粉絲專頁</a:t>
            </a:r>
          </a:p>
        </p:txBody>
      </p:sp>
      <p:sp>
        <p:nvSpPr>
          <p:cNvPr id="37" name="矩形 36">
            <a:extLst>
              <a:ext uri="{FF2B5EF4-FFF2-40B4-BE49-F238E27FC236}">
                <a16:creationId xmlns:a16="http://schemas.microsoft.com/office/drawing/2014/main" id="{B8213D64-499D-4854-B711-D7B4D74DB945}"/>
              </a:ext>
            </a:extLst>
          </p:cNvPr>
          <p:cNvSpPr/>
          <p:nvPr/>
        </p:nvSpPr>
        <p:spPr>
          <a:xfrm>
            <a:off x="4684110" y="1848464"/>
            <a:ext cx="7186465" cy="3104536"/>
          </a:xfrm>
          <a:prstGeom prst="rect">
            <a:avLst/>
          </a:prstGeom>
          <a:noFill/>
          <a:ln>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矩形 37">
            <a:extLst>
              <a:ext uri="{FF2B5EF4-FFF2-40B4-BE49-F238E27FC236}">
                <a16:creationId xmlns:a16="http://schemas.microsoft.com/office/drawing/2014/main" id="{4BBF46C4-A506-4A0B-A553-ADC368709BD8}"/>
              </a:ext>
            </a:extLst>
          </p:cNvPr>
          <p:cNvSpPr/>
          <p:nvPr/>
        </p:nvSpPr>
        <p:spPr>
          <a:xfrm>
            <a:off x="5530379" y="2078619"/>
            <a:ext cx="6095463" cy="830997"/>
          </a:xfrm>
          <a:prstGeom prst="rect">
            <a:avLst/>
          </a:prstGeom>
        </p:spPr>
        <p:txBody>
          <a:bodyPr wrap="square">
            <a:spAutoFit/>
          </a:bodyPr>
          <a:lstStyle/>
          <a:p>
            <a:r>
              <a:rPr lang="zh-TW" altLang="en-US" sz="2400" b="1" dirty="0">
                <a:solidFill>
                  <a:srgbClr val="9AD0DC"/>
                </a:solidFill>
                <a:latin typeface="Microsoft YaHei" panose="020B0503020204020204" pitchFamily="34" charset="-122"/>
                <a:ea typeface="Microsoft YaHei" panose="020B0503020204020204" pitchFamily="34" charset="-122"/>
              </a:rPr>
              <a:t>運用現在網路的發達做宣傳，網站中以懶人包的方式解鎖液態乳相關小知識</a:t>
            </a:r>
            <a:endParaRPr lang="en-US" altLang="zh-TW" sz="2400" b="1" dirty="0">
              <a:solidFill>
                <a:srgbClr val="9AD0DC"/>
              </a:solidFill>
              <a:latin typeface="Microsoft YaHei" panose="020B0503020204020204" pitchFamily="34" charset="-122"/>
              <a:ea typeface="Microsoft YaHei" panose="020B0503020204020204" pitchFamily="34" charset="-122"/>
            </a:endParaRPr>
          </a:p>
        </p:txBody>
      </p:sp>
      <p:cxnSp>
        <p:nvCxnSpPr>
          <p:cNvPr id="39" name="直線接點 38">
            <a:extLst>
              <a:ext uri="{FF2B5EF4-FFF2-40B4-BE49-F238E27FC236}">
                <a16:creationId xmlns:a16="http://schemas.microsoft.com/office/drawing/2014/main" id="{18F982CE-E045-42BC-901B-53F281AE2EAC}"/>
              </a:ext>
            </a:extLst>
          </p:cNvPr>
          <p:cNvCxnSpPr>
            <a:cxnSpLocks/>
          </p:cNvCxnSpPr>
          <p:nvPr/>
        </p:nvCxnSpPr>
        <p:spPr>
          <a:xfrm>
            <a:off x="5530379" y="3030475"/>
            <a:ext cx="5710233"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40" name="矩形 39">
            <a:extLst>
              <a:ext uri="{FF2B5EF4-FFF2-40B4-BE49-F238E27FC236}">
                <a16:creationId xmlns:a16="http://schemas.microsoft.com/office/drawing/2014/main" id="{2032B15A-BDD1-40A9-8AB3-61F5409DFE39}"/>
              </a:ext>
            </a:extLst>
          </p:cNvPr>
          <p:cNvSpPr/>
          <p:nvPr/>
        </p:nvSpPr>
        <p:spPr>
          <a:xfrm>
            <a:off x="4878747" y="3152693"/>
            <a:ext cx="6881454" cy="1569660"/>
          </a:xfrm>
          <a:prstGeom prst="rect">
            <a:avLst/>
          </a:prstGeom>
        </p:spPr>
        <p:txBody>
          <a:bodyPr wrap="square">
            <a:spAutoFit/>
          </a:bodyPr>
          <a:lstStyle/>
          <a:p>
            <a:pPr lvl="1"/>
            <a:r>
              <a:rPr lang="zh-TW" altLang="en-US" sz="2400" dirty="0">
                <a:solidFill>
                  <a:schemeClr val="bg1"/>
                </a:solidFill>
                <a:latin typeface="Microsoft YaHei" panose="020B0503020204020204" pitchFamily="34" charset="-122"/>
                <a:ea typeface="Microsoft YaHei" panose="020B0503020204020204" pitchFamily="34" charset="-122"/>
              </a:rPr>
              <a:t>定期更新最新資訊，內容涵蓋液態乳的種類、殺菌方式、營養價值、保存方式、謠言澄清、活動成果等等內容，以</a:t>
            </a:r>
            <a:r>
              <a:rPr lang="zh-TW" altLang="en-US" sz="2400" dirty="0">
                <a:solidFill>
                  <a:srgbClr val="9AD0DC"/>
                </a:solidFill>
                <a:latin typeface="Microsoft YaHei" panose="020B0503020204020204" pitchFamily="34" charset="-122"/>
                <a:ea typeface="Microsoft YaHei" panose="020B0503020204020204" pitchFamily="34" charset="-122"/>
              </a:rPr>
              <a:t>圖文相間</a:t>
            </a:r>
            <a:r>
              <a:rPr lang="zh-TW" altLang="en-US" sz="2400" dirty="0">
                <a:solidFill>
                  <a:schemeClr val="bg1"/>
                </a:solidFill>
                <a:latin typeface="Microsoft YaHei" panose="020B0503020204020204" pitchFamily="34" charset="-122"/>
                <a:ea typeface="Microsoft YaHei" panose="020B0503020204020204" pitchFamily="34" charset="-122"/>
              </a:rPr>
              <a:t>的方式呈現，讓消費者可以用最簡單的方式了解資訊</a:t>
            </a:r>
          </a:p>
        </p:txBody>
      </p:sp>
      <p:sp>
        <p:nvSpPr>
          <p:cNvPr id="42" name="矩形 41">
            <a:extLst>
              <a:ext uri="{FF2B5EF4-FFF2-40B4-BE49-F238E27FC236}">
                <a16:creationId xmlns:a16="http://schemas.microsoft.com/office/drawing/2014/main" id="{829046F8-57ED-4622-911C-389E3A1BE832}"/>
              </a:ext>
            </a:extLst>
          </p:cNvPr>
          <p:cNvSpPr/>
          <p:nvPr/>
        </p:nvSpPr>
        <p:spPr>
          <a:xfrm>
            <a:off x="4452526" y="1431237"/>
            <a:ext cx="1071355" cy="1343674"/>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3" name="圖片 42">
            <a:extLst>
              <a:ext uri="{FF2B5EF4-FFF2-40B4-BE49-F238E27FC236}">
                <a16:creationId xmlns:a16="http://schemas.microsoft.com/office/drawing/2014/main" id="{7AC47410-4547-4E58-9419-01B2989F6D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6028" y="1560459"/>
            <a:ext cx="1036320" cy="1036320"/>
          </a:xfrm>
          <a:prstGeom prst="rect">
            <a:avLst/>
          </a:prstGeom>
        </p:spPr>
      </p:pic>
      <p:sp>
        <p:nvSpPr>
          <p:cNvPr id="29" name="矩形 28">
            <a:extLst>
              <a:ext uri="{FF2B5EF4-FFF2-40B4-BE49-F238E27FC236}">
                <a16:creationId xmlns:a16="http://schemas.microsoft.com/office/drawing/2014/main" id="{13341BC3-1043-43D8-96FD-DB8957C94EA1}"/>
              </a:ext>
            </a:extLst>
          </p:cNvPr>
          <p:cNvSpPr/>
          <p:nvPr/>
        </p:nvSpPr>
        <p:spPr>
          <a:xfrm>
            <a:off x="4684110" y="5241005"/>
            <a:ext cx="7398728" cy="961289"/>
          </a:xfrm>
          <a:prstGeom prst="rect">
            <a:avLst/>
          </a:prstGeom>
        </p:spPr>
        <p:txBody>
          <a:bodyPr wrap="square">
            <a:spAutoFit/>
          </a:bodyPr>
          <a:lstStyle/>
          <a:p>
            <a:pPr>
              <a:lnSpc>
                <a:spcPct val="150000"/>
              </a:lnSpc>
            </a:pPr>
            <a:r>
              <a:rPr lang="zh-TW"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優點：</a:t>
            </a:r>
            <a:r>
              <a:rPr lang="zh-TW" altLang="en-US"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於網路世代中能擴展本議題的觸及率並觸及更年輕的族群</a:t>
            </a:r>
            <a:r>
              <a:rPr lang="zh-TW" altLang="zh-TW" sz="2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缺點：</a:t>
            </a:r>
            <a:r>
              <a:rPr lang="zh-TW" altLang="zh-TW" sz="20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人們普遍期待網路上資訊取得迅速</a:t>
            </a:r>
            <a:r>
              <a:rPr lang="zh-TW" altLang="en-US" sz="20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，較無耐心閱讀長文</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pic>
        <p:nvPicPr>
          <p:cNvPr id="25" name="圖片 24">
            <a:extLst>
              <a:ext uri="{FF2B5EF4-FFF2-40B4-BE49-F238E27FC236}">
                <a16:creationId xmlns:a16="http://schemas.microsoft.com/office/drawing/2014/main" id="{BD7C0215-1728-489D-87CD-AFD985DBBF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8860" y="3102150"/>
            <a:ext cx="2356011" cy="2356011"/>
          </a:xfrm>
          <a:prstGeom prst="rect">
            <a:avLst/>
          </a:prstGeom>
        </p:spPr>
      </p:pic>
    </p:spTree>
    <p:custDataLst>
      <p:tags r:id="rId1"/>
    </p:custDataLst>
    <p:extLst>
      <p:ext uri="{BB962C8B-B14F-4D97-AF65-F5344CB8AC3E}">
        <p14:creationId xmlns:p14="http://schemas.microsoft.com/office/powerpoint/2010/main" val="131846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3BADED8F-1407-4B65-904D-876862A16D36}"/>
              </a:ext>
            </a:extLst>
          </p:cNvPr>
          <p:cNvSpPr/>
          <p:nvPr/>
        </p:nvSpPr>
        <p:spPr>
          <a:xfrm>
            <a:off x="1" y="589274"/>
            <a:ext cx="4051300" cy="3101343"/>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矩形 48">
            <a:extLst>
              <a:ext uri="{FF2B5EF4-FFF2-40B4-BE49-F238E27FC236}">
                <a16:creationId xmlns:a16="http://schemas.microsoft.com/office/drawing/2014/main" id="{3F22C956-86EA-4F2F-93A6-B5327724ACBD}"/>
              </a:ext>
            </a:extLst>
          </p:cNvPr>
          <p:cNvSpPr/>
          <p:nvPr/>
        </p:nvSpPr>
        <p:spPr>
          <a:xfrm>
            <a:off x="4051301" y="589274"/>
            <a:ext cx="4051300" cy="310133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矩形 49">
            <a:extLst>
              <a:ext uri="{FF2B5EF4-FFF2-40B4-BE49-F238E27FC236}">
                <a16:creationId xmlns:a16="http://schemas.microsoft.com/office/drawing/2014/main" id="{8E7B688D-8D0C-4D91-8E22-3156AA07A79F}"/>
              </a:ext>
            </a:extLst>
          </p:cNvPr>
          <p:cNvSpPr/>
          <p:nvPr/>
        </p:nvSpPr>
        <p:spPr>
          <a:xfrm>
            <a:off x="8102601" y="574025"/>
            <a:ext cx="4106778" cy="311658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50">
            <a:extLst>
              <a:ext uri="{FF2B5EF4-FFF2-40B4-BE49-F238E27FC236}">
                <a16:creationId xmlns:a16="http://schemas.microsoft.com/office/drawing/2014/main" id="{CEA92AD3-E64B-4F11-BCEC-4BA5FE43609C}"/>
              </a:ext>
            </a:extLst>
          </p:cNvPr>
          <p:cNvSpPr/>
          <p:nvPr/>
        </p:nvSpPr>
        <p:spPr>
          <a:xfrm>
            <a:off x="-12699" y="3710325"/>
            <a:ext cx="4102100" cy="3147675"/>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CD5B93DF-0166-419C-9BC5-CF2C01813364}"/>
              </a:ext>
            </a:extLst>
          </p:cNvPr>
          <p:cNvSpPr/>
          <p:nvPr/>
        </p:nvSpPr>
        <p:spPr>
          <a:xfrm>
            <a:off x="8102600" y="3690617"/>
            <a:ext cx="4106777" cy="316738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矩形 53">
            <a:extLst>
              <a:ext uri="{FF2B5EF4-FFF2-40B4-BE49-F238E27FC236}">
                <a16:creationId xmlns:a16="http://schemas.microsoft.com/office/drawing/2014/main" id="{92AD5E3B-CDA5-4A64-A218-1EB721777593}"/>
              </a:ext>
            </a:extLst>
          </p:cNvPr>
          <p:cNvSpPr/>
          <p:nvPr/>
        </p:nvSpPr>
        <p:spPr>
          <a:xfrm>
            <a:off x="4089400" y="3690612"/>
            <a:ext cx="4013197" cy="3167388"/>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文字方塊 20">
            <a:extLst>
              <a:ext uri="{FF2B5EF4-FFF2-40B4-BE49-F238E27FC236}">
                <a16:creationId xmlns:a16="http://schemas.microsoft.com/office/drawing/2014/main" id="{39A8FB16-6220-4E6D-8078-7FD4BA15955B}"/>
              </a:ext>
            </a:extLst>
          </p:cNvPr>
          <p:cNvSpPr txBox="1"/>
          <p:nvPr/>
        </p:nvSpPr>
        <p:spPr>
          <a:xfrm>
            <a:off x="391597" y="1238919"/>
            <a:ext cx="3314700" cy="1569660"/>
          </a:xfrm>
          <a:prstGeom prst="rect">
            <a:avLst/>
          </a:prstGeom>
          <a:noFill/>
        </p:spPr>
        <p:txBody>
          <a:bodyPr wrap="square" rtlCol="0">
            <a:spAutoFit/>
          </a:bodyPr>
          <a:lstStyle/>
          <a:p>
            <a:r>
              <a:rPr lang="zh-TW" altLang="en-US" sz="4800" b="1" dirty="0">
                <a:solidFill>
                  <a:srgbClr val="9AD0DC"/>
                </a:solidFill>
                <a:latin typeface="Microsoft YaHei" panose="020B0503020204020204" pitchFamily="34" charset="-122"/>
                <a:ea typeface="Microsoft YaHei" panose="020B0503020204020204" pitchFamily="34" charset="-122"/>
              </a:rPr>
              <a:t>我方已進行之行動方案</a:t>
            </a:r>
          </a:p>
        </p:txBody>
      </p:sp>
      <p:sp>
        <p:nvSpPr>
          <p:cNvPr id="55" name="矩形 54">
            <a:extLst>
              <a:ext uri="{FF2B5EF4-FFF2-40B4-BE49-F238E27FC236}">
                <a16:creationId xmlns:a16="http://schemas.microsoft.com/office/drawing/2014/main" id="{18729FFE-5F81-4A05-A884-BDA34937835F}"/>
              </a:ext>
            </a:extLst>
          </p:cNvPr>
          <p:cNvSpPr/>
          <p:nvPr/>
        </p:nvSpPr>
        <p:spPr>
          <a:xfrm>
            <a:off x="-12699" y="3686146"/>
            <a:ext cx="12222076" cy="3171853"/>
          </a:xfrm>
          <a:prstGeom prst="rect">
            <a:avLst/>
          </a:prstGeom>
          <a:solidFill>
            <a:srgbClr val="19191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矩形 55">
            <a:extLst>
              <a:ext uri="{FF2B5EF4-FFF2-40B4-BE49-F238E27FC236}">
                <a16:creationId xmlns:a16="http://schemas.microsoft.com/office/drawing/2014/main" id="{8374DC14-2312-436E-8451-3F14B8EC2938}"/>
              </a:ext>
            </a:extLst>
          </p:cNvPr>
          <p:cNvSpPr/>
          <p:nvPr/>
        </p:nvSpPr>
        <p:spPr>
          <a:xfrm>
            <a:off x="3874830" y="569554"/>
            <a:ext cx="8347247" cy="3116586"/>
          </a:xfrm>
          <a:prstGeom prst="rect">
            <a:avLst/>
          </a:prstGeom>
          <a:solidFill>
            <a:srgbClr val="19191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344573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56" name="矩形 55">
            <a:extLst>
              <a:ext uri="{FF2B5EF4-FFF2-40B4-BE49-F238E27FC236}">
                <a16:creationId xmlns:a16="http://schemas.microsoft.com/office/drawing/2014/main" id="{031F6853-345D-4684-8DA5-1517D33AE7AD}"/>
              </a:ext>
            </a:extLst>
          </p:cNvPr>
          <p:cNvSpPr/>
          <p:nvPr/>
        </p:nvSpPr>
        <p:spPr>
          <a:xfrm>
            <a:off x="414278" y="4260741"/>
            <a:ext cx="11290300" cy="2401672"/>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文字方塊 38">
            <a:extLst>
              <a:ext uri="{FF2B5EF4-FFF2-40B4-BE49-F238E27FC236}">
                <a16:creationId xmlns:a16="http://schemas.microsoft.com/office/drawing/2014/main" id="{F845ACF4-0B0B-4D60-9C5D-E6A48796CCBF}"/>
              </a:ext>
            </a:extLst>
          </p:cNvPr>
          <p:cNvSpPr txBox="1"/>
          <p:nvPr/>
        </p:nvSpPr>
        <p:spPr>
          <a:xfrm>
            <a:off x="155031" y="2624213"/>
            <a:ext cx="2591811" cy="1323439"/>
          </a:xfrm>
          <a:prstGeom prst="rect">
            <a:avLst/>
          </a:prstGeom>
          <a:noFill/>
        </p:spPr>
        <p:txBody>
          <a:bodyPr wrap="square" rtlCol="0">
            <a:spAutoFit/>
          </a:bodyPr>
          <a:lstStyle/>
          <a:p>
            <a:r>
              <a:rPr lang="zh-TW" altLang="en-US" sz="8000" b="1" dirty="0">
                <a:solidFill>
                  <a:schemeClr val="tx1">
                    <a:lumMod val="50000"/>
                    <a:lumOff val="50000"/>
                  </a:schemeClr>
                </a:solidFill>
                <a:latin typeface="Microsoft YaHei" panose="020B0503020204020204" pitchFamily="34" charset="-122"/>
                <a:ea typeface="Microsoft YaHei" panose="020B0503020204020204" pitchFamily="34" charset="-122"/>
              </a:rPr>
              <a:t>成效</a:t>
            </a:r>
          </a:p>
        </p:txBody>
      </p:sp>
      <p:sp>
        <p:nvSpPr>
          <p:cNvPr id="33" name="矩形: 圓角 32">
            <a:extLst>
              <a:ext uri="{FF2B5EF4-FFF2-40B4-BE49-F238E27FC236}">
                <a16:creationId xmlns:a16="http://schemas.microsoft.com/office/drawing/2014/main" id="{2CF3AAB6-01E2-4A21-BB42-553BAA25BF21}"/>
              </a:ext>
            </a:extLst>
          </p:cNvPr>
          <p:cNvSpPr/>
          <p:nvPr/>
        </p:nvSpPr>
        <p:spPr>
          <a:xfrm>
            <a:off x="4165600" y="1289827"/>
            <a:ext cx="7721600" cy="310347"/>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EEC5BB93-A3E2-4870-BF94-3A41F3AA8188}"/>
              </a:ext>
            </a:extLst>
          </p:cNvPr>
          <p:cNvSpPr/>
          <p:nvPr/>
        </p:nvSpPr>
        <p:spPr>
          <a:xfrm>
            <a:off x="4267201" y="953844"/>
            <a:ext cx="7847588" cy="646331"/>
          </a:xfrm>
          <a:prstGeom prst="rect">
            <a:avLst/>
          </a:prstGeom>
        </p:spPr>
        <p:txBody>
          <a:bodyPr wrap="squar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與大學</a:t>
            </a:r>
            <a:r>
              <a:rPr lang="en-US" altLang="zh-TW" sz="3600" b="1" dirty="0">
                <a:solidFill>
                  <a:srgbClr val="9AD0DC"/>
                </a:solidFill>
                <a:latin typeface="Microsoft YaHei" panose="020B0503020204020204" pitchFamily="34" charset="-122"/>
                <a:ea typeface="Microsoft YaHei" panose="020B0503020204020204" pitchFamily="34" charset="-122"/>
              </a:rPr>
              <a:t>USR</a:t>
            </a:r>
            <a:r>
              <a:rPr lang="zh-TW" altLang="en-US" sz="3600" b="1" dirty="0">
                <a:solidFill>
                  <a:srgbClr val="9AD0DC"/>
                </a:solidFill>
                <a:latin typeface="Microsoft YaHei" panose="020B0503020204020204" pitchFamily="34" charset="-122"/>
                <a:ea typeface="Microsoft YaHei" panose="020B0503020204020204" pitchFamily="34" charset="-122"/>
              </a:rPr>
              <a:t>計畫合作之米爾克工作坊</a:t>
            </a:r>
          </a:p>
        </p:txBody>
      </p:sp>
      <p:sp>
        <p:nvSpPr>
          <p:cNvPr id="20" name="矩形 19">
            <a:extLst>
              <a:ext uri="{FF2B5EF4-FFF2-40B4-BE49-F238E27FC236}">
                <a16:creationId xmlns:a16="http://schemas.microsoft.com/office/drawing/2014/main" id="{6688CFD1-DBA1-4E33-9433-6C89BC061FCE}"/>
              </a:ext>
            </a:extLst>
          </p:cNvPr>
          <p:cNvSpPr/>
          <p:nvPr/>
        </p:nvSpPr>
        <p:spPr>
          <a:xfrm>
            <a:off x="2527212" y="1847160"/>
            <a:ext cx="9118600" cy="2356537"/>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 name="直線接點 22">
            <a:extLst>
              <a:ext uri="{FF2B5EF4-FFF2-40B4-BE49-F238E27FC236}">
                <a16:creationId xmlns:a16="http://schemas.microsoft.com/office/drawing/2014/main" id="{AA778676-54BA-4C7E-A13D-B1337217538B}"/>
              </a:ext>
            </a:extLst>
          </p:cNvPr>
          <p:cNvCxnSpPr/>
          <p:nvPr/>
        </p:nvCxnSpPr>
        <p:spPr>
          <a:xfrm>
            <a:off x="213535" y="4203697"/>
            <a:ext cx="11418917"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B7E8169F-75EB-4053-9A1A-D4C1A243CCC0}"/>
              </a:ext>
            </a:extLst>
          </p:cNvPr>
          <p:cNvSpPr/>
          <p:nvPr/>
        </p:nvSpPr>
        <p:spPr>
          <a:xfrm>
            <a:off x="2520566" y="1870799"/>
            <a:ext cx="9111954" cy="2243050"/>
          </a:xfrm>
          <a:prstGeom prst="rect">
            <a:avLst/>
          </a:prstGeom>
        </p:spPr>
        <p:txBody>
          <a:bodyPr wrap="square">
            <a:spAutoFit/>
          </a:bodyPr>
          <a:lstStyle/>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接待</a:t>
            </a:r>
            <a:r>
              <a:rPr lang="zh-TW" altLang="en-US" sz="2400" b="1" dirty="0">
                <a:solidFill>
                  <a:srgbClr val="9AD0DC"/>
                </a:solidFill>
                <a:latin typeface="Microsoft YaHei" panose="020B0503020204020204" pitchFamily="34" charset="-122"/>
                <a:ea typeface="Microsoft YaHei" panose="020B0503020204020204" pitchFamily="34" charset="-122"/>
              </a:rPr>
              <a:t>超過</a:t>
            </a:r>
            <a:r>
              <a:rPr lang="en-US" altLang="zh-TW" sz="2400" b="1" dirty="0">
                <a:solidFill>
                  <a:srgbClr val="9AD0DC"/>
                </a:solidFill>
                <a:latin typeface="Microsoft YaHei" panose="020B0503020204020204" pitchFamily="34" charset="-122"/>
                <a:ea typeface="Microsoft YaHei" panose="020B0503020204020204" pitchFamily="34" charset="-122"/>
              </a:rPr>
              <a:t>50</a:t>
            </a:r>
            <a:r>
              <a:rPr lang="zh-TW" altLang="en-US" sz="2400" b="1" dirty="0">
                <a:solidFill>
                  <a:srgbClr val="9AD0DC"/>
                </a:solidFill>
                <a:latin typeface="Microsoft YaHei" panose="020B0503020204020204" pitchFamily="34" charset="-122"/>
                <a:ea typeface="Microsoft YaHei" panose="020B0503020204020204" pitchFamily="34" charset="-122"/>
              </a:rPr>
              <a:t>組</a:t>
            </a:r>
            <a:r>
              <a:rPr lang="zh-TW" altLang="en-US" sz="2400" dirty="0">
                <a:solidFill>
                  <a:srgbClr val="9AD0DC"/>
                </a:solidFill>
                <a:latin typeface="Microsoft YaHei" panose="020B0503020204020204" pitchFamily="34" charset="-122"/>
                <a:ea typeface="Microsoft YaHei" panose="020B0503020204020204" pitchFamily="34" charset="-122"/>
              </a:rPr>
              <a:t>家庭</a:t>
            </a:r>
            <a:r>
              <a:rPr lang="zh-TW" altLang="en-US" sz="2400" dirty="0">
                <a:solidFill>
                  <a:schemeClr val="bg1"/>
                </a:solidFill>
                <a:latin typeface="Microsoft YaHei" panose="020B0503020204020204" pitchFamily="34" charset="-122"/>
                <a:ea typeface="Microsoft YaHei" panose="020B0503020204020204" pitchFamily="34" charset="-122"/>
              </a:rPr>
              <a:t>、</a:t>
            </a:r>
            <a:r>
              <a:rPr lang="en-US" altLang="zh-TW" sz="2400" dirty="0">
                <a:solidFill>
                  <a:schemeClr val="bg1"/>
                </a:solidFill>
                <a:latin typeface="Microsoft YaHei" panose="020B0503020204020204" pitchFamily="34" charset="-122"/>
                <a:ea typeface="Microsoft YaHei" panose="020B0503020204020204" pitchFamily="34" charset="-122"/>
              </a:rPr>
              <a:t>57</a:t>
            </a:r>
            <a:r>
              <a:rPr lang="zh-TW" altLang="en-US" sz="2400" dirty="0">
                <a:solidFill>
                  <a:schemeClr val="bg1"/>
                </a:solidFill>
                <a:latin typeface="Microsoft YaHei" panose="020B0503020204020204" pitchFamily="34" charset="-122"/>
                <a:ea typeface="Microsoft YaHei" panose="020B0503020204020204" pitchFamily="34" charset="-122"/>
              </a:rPr>
              <a:t>份問卷</a:t>
            </a:r>
            <a:endParaRPr lang="en-US" altLang="zh-TW" sz="2400" dirty="0">
              <a:solidFill>
                <a:schemeClr val="bg1"/>
              </a:solidFill>
              <a:latin typeface="Microsoft YaHei" panose="020B0503020204020204" pitchFamily="34" charset="-122"/>
              <a:ea typeface="Microsoft YaHei" panose="020B0503020204020204" pitchFamily="34" charset="-122"/>
            </a:endParaRPr>
          </a:p>
          <a:p>
            <a:pPr marL="914400" lvl="1" indent="-457200">
              <a:lnSpc>
                <a:spcPct val="150000"/>
              </a:lnSpc>
              <a:buFont typeface="Arial" panose="020B0604020202020204" pitchFamily="34" charset="0"/>
              <a:buChar char="•"/>
            </a:pPr>
            <a:r>
              <a:rPr lang="en-US" altLang="zh-TW" sz="2400" b="1" dirty="0">
                <a:solidFill>
                  <a:srgbClr val="9AD0DC"/>
                </a:solidFill>
                <a:latin typeface="Microsoft YaHei" panose="020B0503020204020204" pitchFamily="34" charset="-122"/>
                <a:ea typeface="Microsoft YaHei" panose="020B0503020204020204" pitchFamily="34" charset="-122"/>
              </a:rPr>
              <a:t>90%</a:t>
            </a:r>
            <a:r>
              <a:rPr lang="zh-TW" altLang="en-US" sz="2400" dirty="0">
                <a:solidFill>
                  <a:schemeClr val="bg1"/>
                </a:solidFill>
                <a:latin typeface="Microsoft YaHei" panose="020B0503020204020204" pitchFamily="34" charset="-122"/>
                <a:ea typeface="Microsoft YaHei" panose="020B0503020204020204" pitchFamily="34" charset="-122"/>
              </a:rPr>
              <a:t>的家長經我方講解後對液態乳議題有更多認識</a:t>
            </a:r>
            <a:endParaRPr lang="en-US" altLang="zh-TW" sz="2400" dirty="0">
              <a:solidFill>
                <a:schemeClr val="bg1"/>
              </a:solidFill>
              <a:latin typeface="Microsoft YaHei" panose="020B0503020204020204" pitchFamily="34" charset="-122"/>
              <a:ea typeface="Microsoft YaHei" panose="020B0503020204020204" pitchFamily="34" charset="-122"/>
            </a:endParaRPr>
          </a:p>
          <a:p>
            <a:pPr marL="914400" lvl="1" indent="-457200">
              <a:lnSpc>
                <a:spcPct val="150000"/>
              </a:lnSpc>
              <a:buFont typeface="Arial" panose="020B0604020202020204" pitchFamily="34" charset="0"/>
              <a:buChar char="•"/>
            </a:pPr>
            <a:r>
              <a:rPr lang="en-US" altLang="zh-TW" sz="2400" b="1" dirty="0">
                <a:solidFill>
                  <a:srgbClr val="9AD0DC"/>
                </a:solidFill>
                <a:latin typeface="Microsoft YaHei" panose="020B0503020204020204" pitchFamily="34" charset="-122"/>
                <a:ea typeface="Microsoft YaHei" panose="020B0503020204020204" pitchFamily="34" charset="-122"/>
              </a:rPr>
              <a:t>90%</a:t>
            </a:r>
            <a:r>
              <a:rPr lang="zh-TW" altLang="en-US" sz="2400" dirty="0">
                <a:solidFill>
                  <a:schemeClr val="bg1"/>
                </a:solidFill>
                <a:latin typeface="Microsoft YaHei" panose="020B0503020204020204" pitchFamily="34" charset="-122"/>
                <a:ea typeface="Microsoft YaHei" panose="020B0503020204020204" pitchFamily="34" charset="-122"/>
              </a:rPr>
              <a:t>家長認為我方設計給孩子之活動，能讓他們從小了解牛奶的食品安全知識</a:t>
            </a:r>
            <a:endParaRPr lang="zh-TW" altLang="en-US" sz="1600" dirty="0">
              <a:solidFill>
                <a:schemeClr val="bg1"/>
              </a:solidFill>
              <a:latin typeface="Microsoft YaHei" panose="020B0503020204020204" pitchFamily="34" charset="-122"/>
              <a:ea typeface="Microsoft YaHei" panose="020B0503020204020204" pitchFamily="34" charset="-122"/>
            </a:endParaRPr>
          </a:p>
        </p:txBody>
      </p:sp>
      <p:sp>
        <p:nvSpPr>
          <p:cNvPr id="29" name="矩形 28">
            <a:extLst>
              <a:ext uri="{FF2B5EF4-FFF2-40B4-BE49-F238E27FC236}">
                <a16:creationId xmlns:a16="http://schemas.microsoft.com/office/drawing/2014/main" id="{4E3B8503-004B-4880-BE11-ED375FAD0B76}"/>
              </a:ext>
            </a:extLst>
          </p:cNvPr>
          <p:cNvSpPr/>
          <p:nvPr/>
        </p:nvSpPr>
        <p:spPr>
          <a:xfrm>
            <a:off x="220180" y="2446837"/>
            <a:ext cx="2066937" cy="1628838"/>
          </a:xfrm>
          <a:prstGeom prst="rect">
            <a:avLst/>
          </a:prstGeom>
          <a:solidFill>
            <a:srgbClr val="191919">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6" name="圖片 45">
            <a:extLst>
              <a:ext uri="{FF2B5EF4-FFF2-40B4-BE49-F238E27FC236}">
                <a16:creationId xmlns:a16="http://schemas.microsoft.com/office/drawing/2014/main" id="{512589FA-DA0B-4B92-8014-FDE9A071C67D}"/>
              </a:ext>
            </a:extLst>
          </p:cNvPr>
          <p:cNvPicPr>
            <a:picLocks noChangeAspect="1"/>
          </p:cNvPicPr>
          <p:nvPr/>
        </p:nvPicPr>
        <p:blipFill rotWithShape="1">
          <a:blip r:embed="rId4"/>
          <a:srcRect t="8353"/>
          <a:stretch/>
        </p:blipFill>
        <p:spPr>
          <a:xfrm>
            <a:off x="5569147" y="4380575"/>
            <a:ext cx="5779742" cy="2172302"/>
          </a:xfrm>
          <a:prstGeom prst="rect">
            <a:avLst/>
          </a:prstGeom>
        </p:spPr>
      </p:pic>
      <p:sp>
        <p:nvSpPr>
          <p:cNvPr id="48" name="文字方塊 47">
            <a:extLst>
              <a:ext uri="{FF2B5EF4-FFF2-40B4-BE49-F238E27FC236}">
                <a16:creationId xmlns:a16="http://schemas.microsoft.com/office/drawing/2014/main" id="{21898AA8-0001-4EB5-BE67-B1E20702DE21}"/>
              </a:ext>
            </a:extLst>
          </p:cNvPr>
          <p:cNvSpPr txBox="1"/>
          <p:nvPr/>
        </p:nvSpPr>
        <p:spPr>
          <a:xfrm>
            <a:off x="956725" y="4884239"/>
            <a:ext cx="4318000" cy="961289"/>
          </a:xfrm>
          <a:prstGeom prst="rect">
            <a:avLst/>
          </a:prstGeom>
          <a:noFill/>
        </p:spPr>
        <p:txBody>
          <a:bodyPr wrap="square" rtlCol="0">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在聽完展覽講解後，您是否對於各種液態奶的種類以及標示更為清楚</a:t>
            </a:r>
            <a:r>
              <a:rPr lang="en-US" altLang="zh-TW" sz="2000" dirty="0">
                <a:solidFill>
                  <a:schemeClr val="bg1"/>
                </a:solidFill>
                <a:latin typeface="Microsoft YaHei" panose="020B0503020204020204" pitchFamily="34" charset="-122"/>
                <a:ea typeface="Microsoft YaHei" panose="020B0503020204020204" pitchFamily="34" charset="-122"/>
              </a:rPr>
              <a:t>?</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sp>
        <p:nvSpPr>
          <p:cNvPr id="57" name="橢圓 56">
            <a:extLst>
              <a:ext uri="{FF2B5EF4-FFF2-40B4-BE49-F238E27FC236}">
                <a16:creationId xmlns:a16="http://schemas.microsoft.com/office/drawing/2014/main" id="{1A10AC14-5630-4E98-8635-66832008E855}"/>
              </a:ext>
            </a:extLst>
          </p:cNvPr>
          <p:cNvSpPr/>
          <p:nvPr/>
        </p:nvSpPr>
        <p:spPr>
          <a:xfrm>
            <a:off x="117355" y="5201916"/>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Q</a:t>
            </a:r>
            <a:endParaRPr lang="zh-TW" altLang="en-US" sz="3600" b="1" dirty="0">
              <a:latin typeface="Microsoft YaHei" panose="020B0503020204020204" pitchFamily="34" charset="-122"/>
              <a:ea typeface="Microsoft YaHei" panose="020B0503020204020204" pitchFamily="34" charset="-122"/>
            </a:endParaRPr>
          </a:p>
        </p:txBody>
      </p:sp>
      <p:sp>
        <p:nvSpPr>
          <p:cNvPr id="58" name="橢圓 57">
            <a:extLst>
              <a:ext uri="{FF2B5EF4-FFF2-40B4-BE49-F238E27FC236}">
                <a16:creationId xmlns:a16="http://schemas.microsoft.com/office/drawing/2014/main" id="{A3E7170C-2313-4F2E-8F8B-A3670405D9AC}"/>
              </a:ext>
            </a:extLst>
          </p:cNvPr>
          <p:cNvSpPr/>
          <p:nvPr/>
        </p:nvSpPr>
        <p:spPr>
          <a:xfrm>
            <a:off x="3500378" y="957216"/>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1</a:t>
            </a:r>
            <a:endParaRPr lang="zh-TW" altLang="en-US" sz="3600" b="1" dirty="0">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116750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56" name="矩形 55">
            <a:extLst>
              <a:ext uri="{FF2B5EF4-FFF2-40B4-BE49-F238E27FC236}">
                <a16:creationId xmlns:a16="http://schemas.microsoft.com/office/drawing/2014/main" id="{031F6853-345D-4684-8DA5-1517D33AE7AD}"/>
              </a:ext>
            </a:extLst>
          </p:cNvPr>
          <p:cNvSpPr/>
          <p:nvPr/>
        </p:nvSpPr>
        <p:spPr>
          <a:xfrm>
            <a:off x="414278" y="4260741"/>
            <a:ext cx="11290300" cy="2401672"/>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圓角 32">
            <a:extLst>
              <a:ext uri="{FF2B5EF4-FFF2-40B4-BE49-F238E27FC236}">
                <a16:creationId xmlns:a16="http://schemas.microsoft.com/office/drawing/2014/main" id="{2CF3AAB6-01E2-4A21-BB42-553BAA25BF21}"/>
              </a:ext>
            </a:extLst>
          </p:cNvPr>
          <p:cNvSpPr/>
          <p:nvPr/>
        </p:nvSpPr>
        <p:spPr>
          <a:xfrm>
            <a:off x="4165600" y="1289827"/>
            <a:ext cx="7721600" cy="310347"/>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EEC5BB93-A3E2-4870-BF94-3A41F3AA8188}"/>
              </a:ext>
            </a:extLst>
          </p:cNvPr>
          <p:cNvSpPr/>
          <p:nvPr/>
        </p:nvSpPr>
        <p:spPr>
          <a:xfrm>
            <a:off x="4267201" y="953844"/>
            <a:ext cx="7847588" cy="646331"/>
          </a:xfrm>
          <a:prstGeom prst="rect">
            <a:avLst/>
          </a:prstGeom>
        </p:spPr>
        <p:txBody>
          <a:bodyPr wrap="squar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與大學</a:t>
            </a:r>
            <a:r>
              <a:rPr lang="en-US" altLang="zh-TW" sz="3600" b="1" dirty="0">
                <a:solidFill>
                  <a:srgbClr val="9AD0DC"/>
                </a:solidFill>
                <a:latin typeface="Microsoft YaHei" panose="020B0503020204020204" pitchFamily="34" charset="-122"/>
                <a:ea typeface="Microsoft YaHei" panose="020B0503020204020204" pitchFamily="34" charset="-122"/>
              </a:rPr>
              <a:t>USR</a:t>
            </a:r>
            <a:r>
              <a:rPr lang="zh-TW" altLang="en-US" sz="3600" b="1" dirty="0">
                <a:solidFill>
                  <a:srgbClr val="9AD0DC"/>
                </a:solidFill>
                <a:latin typeface="Microsoft YaHei" panose="020B0503020204020204" pitchFamily="34" charset="-122"/>
                <a:ea typeface="Microsoft YaHei" panose="020B0503020204020204" pitchFamily="34" charset="-122"/>
              </a:rPr>
              <a:t>計畫合作之米爾克工作坊</a:t>
            </a:r>
          </a:p>
        </p:txBody>
      </p:sp>
      <p:sp>
        <p:nvSpPr>
          <p:cNvPr id="48" name="文字方塊 47">
            <a:extLst>
              <a:ext uri="{FF2B5EF4-FFF2-40B4-BE49-F238E27FC236}">
                <a16:creationId xmlns:a16="http://schemas.microsoft.com/office/drawing/2014/main" id="{21898AA8-0001-4EB5-BE67-B1E20702DE21}"/>
              </a:ext>
            </a:extLst>
          </p:cNvPr>
          <p:cNvSpPr txBox="1"/>
          <p:nvPr/>
        </p:nvSpPr>
        <p:spPr>
          <a:xfrm>
            <a:off x="947270" y="4599981"/>
            <a:ext cx="4318000" cy="1422954"/>
          </a:xfrm>
          <a:prstGeom prst="rect">
            <a:avLst/>
          </a:prstGeom>
          <a:noFill/>
        </p:spPr>
        <p:txBody>
          <a:bodyPr wrap="square" rtlCol="0">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請問本團隊針對兒童所設計之活動，是否能讓您的孩子從小了解牛奶的食品安全知識</a:t>
            </a:r>
            <a:r>
              <a:rPr lang="en-US" altLang="zh-TW" sz="2000" dirty="0">
                <a:solidFill>
                  <a:schemeClr val="bg1"/>
                </a:solidFill>
                <a:latin typeface="Microsoft YaHei" panose="020B0503020204020204" pitchFamily="34" charset="-122"/>
                <a:ea typeface="Microsoft YaHei" panose="020B0503020204020204" pitchFamily="34" charset="-122"/>
              </a:rPr>
              <a:t>?</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sp>
        <p:nvSpPr>
          <p:cNvPr id="57" name="橢圓 56">
            <a:extLst>
              <a:ext uri="{FF2B5EF4-FFF2-40B4-BE49-F238E27FC236}">
                <a16:creationId xmlns:a16="http://schemas.microsoft.com/office/drawing/2014/main" id="{1A10AC14-5630-4E98-8635-66832008E855}"/>
              </a:ext>
            </a:extLst>
          </p:cNvPr>
          <p:cNvSpPr/>
          <p:nvPr/>
        </p:nvSpPr>
        <p:spPr>
          <a:xfrm>
            <a:off x="117355" y="5201916"/>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Q</a:t>
            </a:r>
            <a:endParaRPr lang="zh-TW" altLang="en-US" sz="3600" b="1" dirty="0">
              <a:latin typeface="Microsoft YaHei" panose="020B0503020204020204" pitchFamily="34" charset="-122"/>
              <a:ea typeface="Microsoft YaHei" panose="020B0503020204020204" pitchFamily="34" charset="-122"/>
            </a:endParaRPr>
          </a:p>
        </p:txBody>
      </p:sp>
      <p:sp>
        <p:nvSpPr>
          <p:cNvPr id="30" name="矩形 29">
            <a:extLst>
              <a:ext uri="{FF2B5EF4-FFF2-40B4-BE49-F238E27FC236}">
                <a16:creationId xmlns:a16="http://schemas.microsoft.com/office/drawing/2014/main" id="{55B39505-86B9-4870-9AFA-7D515626464D}"/>
              </a:ext>
            </a:extLst>
          </p:cNvPr>
          <p:cNvSpPr/>
          <p:nvPr/>
        </p:nvSpPr>
        <p:spPr>
          <a:xfrm>
            <a:off x="414278" y="1749533"/>
            <a:ext cx="11290300" cy="2401672"/>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文字方塊 31">
            <a:extLst>
              <a:ext uri="{FF2B5EF4-FFF2-40B4-BE49-F238E27FC236}">
                <a16:creationId xmlns:a16="http://schemas.microsoft.com/office/drawing/2014/main" id="{22048CBF-DE44-49F3-94DE-1B8333C11B7C}"/>
              </a:ext>
            </a:extLst>
          </p:cNvPr>
          <p:cNvSpPr txBox="1"/>
          <p:nvPr/>
        </p:nvSpPr>
        <p:spPr>
          <a:xfrm>
            <a:off x="956725" y="2375229"/>
            <a:ext cx="4318000" cy="1422954"/>
          </a:xfrm>
          <a:prstGeom prst="rect">
            <a:avLst/>
          </a:prstGeom>
          <a:noFill/>
        </p:spPr>
        <p:txBody>
          <a:bodyPr wrap="square" rtlCol="0">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在聽完展覽講解後，您是否會更加注意平常購買液態奶的習慣以及液態奶的保存方式</a:t>
            </a:r>
            <a:r>
              <a:rPr lang="en-US" altLang="zh-TW" sz="2000" dirty="0">
                <a:solidFill>
                  <a:schemeClr val="bg1"/>
                </a:solidFill>
                <a:latin typeface="Microsoft YaHei" panose="020B0503020204020204" pitchFamily="34" charset="-122"/>
                <a:ea typeface="Microsoft YaHei" panose="020B0503020204020204" pitchFamily="34" charset="-122"/>
              </a:rPr>
              <a:t>?</a:t>
            </a:r>
            <a:endParaRPr lang="zh-TW" altLang="en-US" sz="2000" dirty="0">
              <a:solidFill>
                <a:schemeClr val="bg1"/>
              </a:solidFill>
              <a:latin typeface="Microsoft YaHei" panose="020B0503020204020204" pitchFamily="34" charset="-122"/>
              <a:ea typeface="Microsoft YaHei" panose="020B0503020204020204" pitchFamily="34" charset="-122"/>
            </a:endParaRPr>
          </a:p>
        </p:txBody>
      </p:sp>
      <p:sp>
        <p:nvSpPr>
          <p:cNvPr id="34" name="橢圓 33">
            <a:extLst>
              <a:ext uri="{FF2B5EF4-FFF2-40B4-BE49-F238E27FC236}">
                <a16:creationId xmlns:a16="http://schemas.microsoft.com/office/drawing/2014/main" id="{94A5AC76-91F3-4F99-9683-4601B34A4F0F}"/>
              </a:ext>
            </a:extLst>
          </p:cNvPr>
          <p:cNvSpPr/>
          <p:nvPr/>
        </p:nvSpPr>
        <p:spPr>
          <a:xfrm>
            <a:off x="117355" y="2690708"/>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Q</a:t>
            </a:r>
            <a:endParaRPr lang="zh-TW" altLang="en-US" sz="3600" b="1" dirty="0">
              <a:latin typeface="Microsoft YaHei" panose="020B0503020204020204" pitchFamily="34" charset="-122"/>
              <a:ea typeface="Microsoft YaHei" panose="020B0503020204020204" pitchFamily="34" charset="-122"/>
            </a:endParaRPr>
          </a:p>
        </p:txBody>
      </p:sp>
      <p:pic>
        <p:nvPicPr>
          <p:cNvPr id="2" name="圖片 1">
            <a:extLst>
              <a:ext uri="{FF2B5EF4-FFF2-40B4-BE49-F238E27FC236}">
                <a16:creationId xmlns:a16="http://schemas.microsoft.com/office/drawing/2014/main" id="{5A84FF0C-89FB-4860-98BA-E8BD2A70E01C}"/>
              </a:ext>
            </a:extLst>
          </p:cNvPr>
          <p:cNvPicPr>
            <a:picLocks noChangeAspect="1"/>
          </p:cNvPicPr>
          <p:nvPr/>
        </p:nvPicPr>
        <p:blipFill>
          <a:blip r:embed="rId4"/>
          <a:stretch>
            <a:fillRect/>
          </a:stretch>
        </p:blipFill>
        <p:spPr>
          <a:xfrm>
            <a:off x="5593711" y="1835097"/>
            <a:ext cx="5755178" cy="2244379"/>
          </a:xfrm>
          <a:prstGeom prst="rect">
            <a:avLst/>
          </a:prstGeom>
        </p:spPr>
      </p:pic>
      <p:pic>
        <p:nvPicPr>
          <p:cNvPr id="3" name="圖片 2">
            <a:extLst>
              <a:ext uri="{FF2B5EF4-FFF2-40B4-BE49-F238E27FC236}">
                <a16:creationId xmlns:a16="http://schemas.microsoft.com/office/drawing/2014/main" id="{1C14C0EC-A0CD-4CEF-9C49-AD2EC3463AFF}"/>
              </a:ext>
            </a:extLst>
          </p:cNvPr>
          <p:cNvPicPr>
            <a:picLocks noChangeAspect="1"/>
          </p:cNvPicPr>
          <p:nvPr/>
        </p:nvPicPr>
        <p:blipFill>
          <a:blip r:embed="rId5"/>
          <a:stretch>
            <a:fillRect/>
          </a:stretch>
        </p:blipFill>
        <p:spPr>
          <a:xfrm>
            <a:off x="5593711" y="4343032"/>
            <a:ext cx="5778008" cy="2197468"/>
          </a:xfrm>
          <a:prstGeom prst="rect">
            <a:avLst/>
          </a:prstGeom>
        </p:spPr>
      </p:pic>
      <p:sp>
        <p:nvSpPr>
          <p:cNvPr id="36" name="橢圓 35">
            <a:extLst>
              <a:ext uri="{FF2B5EF4-FFF2-40B4-BE49-F238E27FC236}">
                <a16:creationId xmlns:a16="http://schemas.microsoft.com/office/drawing/2014/main" id="{9806D6D2-114A-4C6C-A4E7-0E55D33113C7}"/>
              </a:ext>
            </a:extLst>
          </p:cNvPr>
          <p:cNvSpPr/>
          <p:nvPr/>
        </p:nvSpPr>
        <p:spPr>
          <a:xfrm>
            <a:off x="3500378" y="957216"/>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1</a:t>
            </a:r>
            <a:endParaRPr lang="zh-TW" altLang="en-US" sz="3600" b="1" dirty="0">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132507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33" name="矩形: 圓角 32">
            <a:extLst>
              <a:ext uri="{FF2B5EF4-FFF2-40B4-BE49-F238E27FC236}">
                <a16:creationId xmlns:a16="http://schemas.microsoft.com/office/drawing/2014/main" id="{2CF3AAB6-01E2-4A21-BB42-553BAA25BF21}"/>
              </a:ext>
            </a:extLst>
          </p:cNvPr>
          <p:cNvSpPr/>
          <p:nvPr/>
        </p:nvSpPr>
        <p:spPr>
          <a:xfrm>
            <a:off x="4165600" y="1289827"/>
            <a:ext cx="7721600" cy="310347"/>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EEC5BB93-A3E2-4870-BF94-3A41F3AA8188}"/>
              </a:ext>
            </a:extLst>
          </p:cNvPr>
          <p:cNvSpPr/>
          <p:nvPr/>
        </p:nvSpPr>
        <p:spPr>
          <a:xfrm>
            <a:off x="4267201" y="953844"/>
            <a:ext cx="7847588" cy="646331"/>
          </a:xfrm>
          <a:prstGeom prst="rect">
            <a:avLst/>
          </a:prstGeom>
        </p:spPr>
        <p:txBody>
          <a:bodyPr wrap="squar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與大學</a:t>
            </a:r>
            <a:r>
              <a:rPr lang="en-US" altLang="zh-TW" sz="3600" b="1" dirty="0">
                <a:solidFill>
                  <a:srgbClr val="9AD0DC"/>
                </a:solidFill>
                <a:latin typeface="Microsoft YaHei" panose="020B0503020204020204" pitchFamily="34" charset="-122"/>
                <a:ea typeface="Microsoft YaHei" panose="020B0503020204020204" pitchFamily="34" charset="-122"/>
              </a:rPr>
              <a:t>USR</a:t>
            </a:r>
            <a:r>
              <a:rPr lang="zh-TW" altLang="en-US" sz="3600" b="1" dirty="0">
                <a:solidFill>
                  <a:srgbClr val="9AD0DC"/>
                </a:solidFill>
                <a:latin typeface="Microsoft YaHei" panose="020B0503020204020204" pitchFamily="34" charset="-122"/>
                <a:ea typeface="Microsoft YaHei" panose="020B0503020204020204" pitchFamily="34" charset="-122"/>
              </a:rPr>
              <a:t>計畫合作之米爾克工作坊</a:t>
            </a:r>
          </a:p>
        </p:txBody>
      </p:sp>
      <p:cxnSp>
        <p:nvCxnSpPr>
          <p:cNvPr id="31" name="直線接點 30">
            <a:extLst>
              <a:ext uri="{FF2B5EF4-FFF2-40B4-BE49-F238E27FC236}">
                <a16:creationId xmlns:a16="http://schemas.microsoft.com/office/drawing/2014/main" id="{FA49153C-DF08-4BDA-B41B-82923B02741A}"/>
              </a:ext>
            </a:extLst>
          </p:cNvPr>
          <p:cNvCxnSpPr/>
          <p:nvPr/>
        </p:nvCxnSpPr>
        <p:spPr>
          <a:xfrm>
            <a:off x="386541" y="4148953"/>
            <a:ext cx="11418917"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32" name="文字方塊 31">
            <a:extLst>
              <a:ext uri="{FF2B5EF4-FFF2-40B4-BE49-F238E27FC236}">
                <a16:creationId xmlns:a16="http://schemas.microsoft.com/office/drawing/2014/main" id="{92F64E9E-0367-4017-8DB6-4391F21C0383}"/>
              </a:ext>
            </a:extLst>
          </p:cNvPr>
          <p:cNvSpPr txBox="1"/>
          <p:nvPr/>
        </p:nvSpPr>
        <p:spPr>
          <a:xfrm>
            <a:off x="9103990" y="2712759"/>
            <a:ext cx="2596240" cy="1323439"/>
          </a:xfrm>
          <a:prstGeom prst="rect">
            <a:avLst/>
          </a:prstGeom>
          <a:noFill/>
        </p:spPr>
        <p:txBody>
          <a:bodyPr wrap="square" rtlCol="0">
            <a:spAutoFit/>
          </a:bodyPr>
          <a:lstStyle/>
          <a:p>
            <a:r>
              <a:rPr lang="zh-TW" altLang="en-US" sz="8000" b="1" dirty="0">
                <a:solidFill>
                  <a:schemeClr val="tx1">
                    <a:lumMod val="65000"/>
                    <a:lumOff val="35000"/>
                  </a:schemeClr>
                </a:solidFill>
                <a:latin typeface="Microsoft YaHei" panose="020B0503020204020204" pitchFamily="34" charset="-122"/>
                <a:ea typeface="Microsoft YaHei" panose="020B0503020204020204" pitchFamily="34" charset="-122"/>
              </a:rPr>
              <a:t>展望</a:t>
            </a:r>
            <a:endParaRPr lang="en-US" altLang="zh-TW" sz="8000" b="1" dirty="0">
              <a:solidFill>
                <a:schemeClr val="tx1">
                  <a:lumMod val="65000"/>
                  <a:lumOff val="35000"/>
                </a:schemeClr>
              </a:solidFill>
              <a:latin typeface="Microsoft YaHei" panose="020B0503020204020204" pitchFamily="34" charset="-122"/>
              <a:ea typeface="Microsoft YaHei" panose="020B0503020204020204" pitchFamily="34" charset="-122"/>
            </a:endParaRPr>
          </a:p>
        </p:txBody>
      </p:sp>
      <p:sp>
        <p:nvSpPr>
          <p:cNvPr id="37" name="矩形 36">
            <a:extLst>
              <a:ext uri="{FF2B5EF4-FFF2-40B4-BE49-F238E27FC236}">
                <a16:creationId xmlns:a16="http://schemas.microsoft.com/office/drawing/2014/main" id="{B05A173A-3F8E-4E0E-BCBE-A912A223350E}"/>
              </a:ext>
            </a:extLst>
          </p:cNvPr>
          <p:cNvSpPr/>
          <p:nvPr/>
        </p:nvSpPr>
        <p:spPr>
          <a:xfrm>
            <a:off x="414278" y="2300721"/>
            <a:ext cx="8558182" cy="1848232"/>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3E555CB7-F676-4431-8E7D-2862557E3E97}"/>
              </a:ext>
            </a:extLst>
          </p:cNvPr>
          <p:cNvSpPr/>
          <p:nvPr/>
        </p:nvSpPr>
        <p:spPr>
          <a:xfrm>
            <a:off x="283409" y="2542876"/>
            <a:ext cx="8163002" cy="1308884"/>
          </a:xfrm>
          <a:prstGeom prst="rect">
            <a:avLst/>
          </a:prstGeom>
        </p:spPr>
        <p:txBody>
          <a:bodyPr wrap="square">
            <a:spAutoFit/>
          </a:bodyPr>
          <a:lstStyle/>
          <a:p>
            <a:pPr lvl="1">
              <a:lnSpc>
                <a:spcPct val="150000"/>
              </a:lnSpc>
            </a:pPr>
            <a:r>
              <a:rPr lang="zh-TW" altLang="en-US" sz="2800" dirty="0">
                <a:solidFill>
                  <a:schemeClr val="bg1"/>
                </a:solidFill>
                <a:latin typeface="Microsoft YaHei" panose="020B0503020204020204" pitchFamily="34" charset="-122"/>
                <a:ea typeface="Microsoft YaHei" panose="020B0503020204020204" pitchFamily="34" charset="-122"/>
              </a:rPr>
              <a:t>和</a:t>
            </a:r>
            <a:r>
              <a:rPr lang="en-US" altLang="zh-TW" sz="2800" dirty="0">
                <a:solidFill>
                  <a:srgbClr val="9AD0DC"/>
                </a:solidFill>
                <a:latin typeface="Microsoft YaHei" panose="020B0503020204020204" pitchFamily="34" charset="-122"/>
                <a:ea typeface="Microsoft YaHei" panose="020B0503020204020204" pitchFamily="34" charset="-122"/>
              </a:rPr>
              <a:t>USR</a:t>
            </a:r>
            <a:r>
              <a:rPr lang="zh-TW" altLang="en-US" sz="2800" dirty="0">
                <a:solidFill>
                  <a:srgbClr val="9AD0DC"/>
                </a:solidFill>
                <a:latin typeface="Microsoft YaHei" panose="020B0503020204020204" pitchFamily="34" charset="-122"/>
                <a:ea typeface="Microsoft YaHei" panose="020B0503020204020204" pitchFamily="34" charset="-122"/>
              </a:rPr>
              <a:t>計畫</a:t>
            </a:r>
            <a:r>
              <a:rPr lang="zh-TW" altLang="en-US" sz="2800" dirty="0">
                <a:solidFill>
                  <a:schemeClr val="bg1"/>
                </a:solidFill>
                <a:latin typeface="Microsoft YaHei" panose="020B0503020204020204" pitchFamily="34" charset="-122"/>
                <a:ea typeface="Microsoft YaHei" panose="020B0503020204020204" pitchFamily="34" charset="-122"/>
              </a:rPr>
              <a:t>爭取長期合作</a:t>
            </a:r>
            <a:endParaRPr lang="en-US" altLang="zh-TW" sz="2800" dirty="0">
              <a:solidFill>
                <a:schemeClr val="bg1"/>
              </a:solidFill>
              <a:latin typeface="Microsoft YaHei" panose="020B0503020204020204" pitchFamily="34" charset="-122"/>
              <a:ea typeface="Microsoft YaHei" panose="020B0503020204020204" pitchFamily="34" charset="-122"/>
            </a:endParaRPr>
          </a:p>
          <a:p>
            <a:pPr lvl="1">
              <a:lnSpc>
                <a:spcPct val="150000"/>
              </a:lnSpc>
            </a:pPr>
            <a:r>
              <a:rPr lang="zh-TW" altLang="en-US" sz="2800" dirty="0">
                <a:solidFill>
                  <a:schemeClr val="bg1"/>
                </a:solidFill>
                <a:latin typeface="Microsoft YaHei" panose="020B0503020204020204" pitchFamily="34" charset="-122"/>
                <a:ea typeface="Microsoft YaHei" panose="020B0503020204020204" pitchFamily="34" charset="-122"/>
              </a:rPr>
              <a:t>以</a:t>
            </a:r>
            <a:r>
              <a:rPr lang="zh-TW" altLang="en-US" sz="2800" dirty="0">
                <a:solidFill>
                  <a:srgbClr val="9AD0DC"/>
                </a:solidFill>
                <a:latin typeface="Microsoft YaHei" panose="020B0503020204020204" pitchFamily="34" charset="-122"/>
                <a:ea typeface="Microsoft YaHei" panose="020B0503020204020204" pitchFamily="34" charset="-122"/>
              </a:rPr>
              <a:t>定期演講展覽</a:t>
            </a:r>
            <a:r>
              <a:rPr lang="zh-TW" altLang="en-US" sz="2800" dirty="0">
                <a:solidFill>
                  <a:schemeClr val="bg1"/>
                </a:solidFill>
                <a:latin typeface="Microsoft YaHei" panose="020B0503020204020204" pitchFamily="34" charset="-122"/>
                <a:ea typeface="Microsoft YaHei" panose="020B0503020204020204" pitchFamily="34" charset="-122"/>
              </a:rPr>
              <a:t>的方式深耕地區性消費者</a:t>
            </a:r>
            <a:endParaRPr lang="en-US" altLang="zh-TW" sz="2800" dirty="0">
              <a:solidFill>
                <a:schemeClr val="bg1"/>
              </a:solidFill>
              <a:latin typeface="Microsoft YaHei" panose="020B0503020204020204" pitchFamily="34" charset="-122"/>
              <a:ea typeface="Microsoft YaHei" panose="020B0503020204020204" pitchFamily="34" charset="-122"/>
            </a:endParaRPr>
          </a:p>
        </p:txBody>
      </p:sp>
      <p:pic>
        <p:nvPicPr>
          <p:cNvPr id="44" name="圖片 43">
            <a:extLst>
              <a:ext uri="{FF2B5EF4-FFF2-40B4-BE49-F238E27FC236}">
                <a16:creationId xmlns:a16="http://schemas.microsoft.com/office/drawing/2014/main" id="{1AD695E5-FE9F-464A-B7EA-A7F49185C926}"/>
              </a:ext>
            </a:extLst>
          </p:cNvPr>
          <p:cNvPicPr>
            <a:picLocks noChangeAspect="1"/>
          </p:cNvPicPr>
          <p:nvPr/>
        </p:nvPicPr>
        <p:blipFill rotWithShape="1">
          <a:blip r:embed="rId4">
            <a:extLst>
              <a:ext uri="{28A0092B-C50C-407E-A947-70E740481C1C}">
                <a14:useLocalDpi xmlns:a14="http://schemas.microsoft.com/office/drawing/2010/main" val="0"/>
              </a:ext>
            </a:extLst>
          </a:blip>
          <a:srcRect b="8864"/>
          <a:stretch/>
        </p:blipFill>
        <p:spPr>
          <a:xfrm>
            <a:off x="-25400" y="4227265"/>
            <a:ext cx="4368798" cy="2654373"/>
          </a:xfrm>
          <a:prstGeom prst="rect">
            <a:avLst/>
          </a:prstGeom>
        </p:spPr>
      </p:pic>
      <p:pic>
        <p:nvPicPr>
          <p:cNvPr id="45" name="圖片 44">
            <a:extLst>
              <a:ext uri="{FF2B5EF4-FFF2-40B4-BE49-F238E27FC236}">
                <a16:creationId xmlns:a16="http://schemas.microsoft.com/office/drawing/2014/main" id="{9AC66D2C-F10E-4E09-9B15-AC6CA15688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3398" y="4227336"/>
            <a:ext cx="3924302" cy="2630664"/>
          </a:xfrm>
          <a:prstGeom prst="rect">
            <a:avLst/>
          </a:prstGeom>
        </p:spPr>
      </p:pic>
      <p:pic>
        <p:nvPicPr>
          <p:cNvPr id="46" name="圖片 45">
            <a:extLst>
              <a:ext uri="{FF2B5EF4-FFF2-40B4-BE49-F238E27FC236}">
                <a16:creationId xmlns:a16="http://schemas.microsoft.com/office/drawing/2014/main" id="{E865ACB5-0379-4E76-8869-812DB99F7F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67700" y="4227265"/>
            <a:ext cx="3924300" cy="2630806"/>
          </a:xfrm>
          <a:prstGeom prst="rect">
            <a:avLst/>
          </a:prstGeom>
        </p:spPr>
      </p:pic>
      <p:sp>
        <p:nvSpPr>
          <p:cNvPr id="40" name="矩形 39">
            <a:extLst>
              <a:ext uri="{FF2B5EF4-FFF2-40B4-BE49-F238E27FC236}">
                <a16:creationId xmlns:a16="http://schemas.microsoft.com/office/drawing/2014/main" id="{55BACF61-C9A1-41F0-B9D8-B9F3948F69A2}"/>
              </a:ext>
            </a:extLst>
          </p:cNvPr>
          <p:cNvSpPr/>
          <p:nvPr/>
        </p:nvSpPr>
        <p:spPr>
          <a:xfrm>
            <a:off x="-12700" y="4227836"/>
            <a:ext cx="12217399" cy="2654444"/>
          </a:xfrm>
          <a:prstGeom prst="rect">
            <a:avLst/>
          </a:prstGeom>
          <a:solidFill>
            <a:schemeClr val="tx1">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橢圓 46">
            <a:extLst>
              <a:ext uri="{FF2B5EF4-FFF2-40B4-BE49-F238E27FC236}">
                <a16:creationId xmlns:a16="http://schemas.microsoft.com/office/drawing/2014/main" id="{C7540D04-30B6-4007-8EE9-351DE9206194}"/>
              </a:ext>
            </a:extLst>
          </p:cNvPr>
          <p:cNvSpPr/>
          <p:nvPr/>
        </p:nvSpPr>
        <p:spPr>
          <a:xfrm>
            <a:off x="3500378" y="957216"/>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1</a:t>
            </a:r>
            <a:endParaRPr lang="zh-TW" altLang="en-US" sz="3600" b="1" dirty="0">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588827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72029F1B-A3B1-4C69-9D03-E304B256DAA8}"/>
              </a:ext>
            </a:extLst>
          </p:cNvPr>
          <p:cNvPicPr>
            <a:picLocks noChangeAspect="1"/>
          </p:cNvPicPr>
          <p:nvPr/>
        </p:nvPicPr>
        <p:blipFill rotWithShape="1">
          <a:blip r:embed="rId4">
            <a:extLst>
              <a:ext uri="{28A0092B-C50C-407E-A947-70E740481C1C}">
                <a14:useLocalDpi xmlns:a14="http://schemas.microsoft.com/office/drawing/2010/main" val="0"/>
              </a:ext>
            </a:extLst>
          </a:blip>
          <a:srcRect r="55512"/>
          <a:stretch/>
        </p:blipFill>
        <p:spPr>
          <a:xfrm rot="16200000">
            <a:off x="2165866" y="1384814"/>
            <a:ext cx="2287231" cy="6858000"/>
          </a:xfrm>
          <a:prstGeom prst="rect">
            <a:avLst/>
          </a:prstGeom>
        </p:spPr>
      </p:pic>
      <p:sp>
        <p:nvSpPr>
          <p:cNvPr id="39" name="文字方塊 38">
            <a:extLst>
              <a:ext uri="{FF2B5EF4-FFF2-40B4-BE49-F238E27FC236}">
                <a16:creationId xmlns:a16="http://schemas.microsoft.com/office/drawing/2014/main" id="{F845ACF4-0B0B-4D60-9C5D-E6A48796CCBF}"/>
              </a:ext>
            </a:extLst>
          </p:cNvPr>
          <p:cNvSpPr txBox="1"/>
          <p:nvPr/>
        </p:nvSpPr>
        <p:spPr>
          <a:xfrm>
            <a:off x="264335" y="2260051"/>
            <a:ext cx="2591811" cy="1323439"/>
          </a:xfrm>
          <a:prstGeom prst="rect">
            <a:avLst/>
          </a:prstGeom>
          <a:noFill/>
        </p:spPr>
        <p:txBody>
          <a:bodyPr wrap="square" rtlCol="0">
            <a:spAutoFit/>
          </a:bodyPr>
          <a:lstStyle/>
          <a:p>
            <a:r>
              <a:rPr lang="zh-TW" altLang="en-US" sz="8000" b="1" dirty="0">
                <a:solidFill>
                  <a:schemeClr val="tx1">
                    <a:lumMod val="50000"/>
                    <a:lumOff val="50000"/>
                  </a:schemeClr>
                </a:solidFill>
                <a:latin typeface="Microsoft YaHei" panose="020B0503020204020204" pitchFamily="34" charset="-122"/>
                <a:ea typeface="Microsoft YaHei" panose="020B0503020204020204" pitchFamily="34" charset="-122"/>
              </a:rPr>
              <a:t>成效</a:t>
            </a:r>
          </a:p>
        </p:txBody>
      </p:sp>
      <p:sp>
        <p:nvSpPr>
          <p:cNvPr id="33" name="矩形: 圓角 32">
            <a:extLst>
              <a:ext uri="{FF2B5EF4-FFF2-40B4-BE49-F238E27FC236}">
                <a16:creationId xmlns:a16="http://schemas.microsoft.com/office/drawing/2014/main" id="{2CF3AAB6-01E2-4A21-BB42-553BAA25BF21}"/>
              </a:ext>
            </a:extLst>
          </p:cNvPr>
          <p:cNvSpPr/>
          <p:nvPr/>
        </p:nvSpPr>
        <p:spPr>
          <a:xfrm>
            <a:off x="7924800" y="1289827"/>
            <a:ext cx="3962400" cy="323165"/>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EEC5BB93-A3E2-4870-BF94-3A41F3AA8188}"/>
              </a:ext>
            </a:extLst>
          </p:cNvPr>
          <p:cNvSpPr/>
          <p:nvPr/>
        </p:nvSpPr>
        <p:spPr>
          <a:xfrm>
            <a:off x="8013701" y="966661"/>
            <a:ext cx="3873499" cy="646331"/>
          </a:xfrm>
          <a:prstGeom prst="rect">
            <a:avLst/>
          </a:prstGeom>
        </p:spPr>
        <p:txBody>
          <a:bodyPr wrap="squar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進國小做教案宣導</a:t>
            </a:r>
          </a:p>
        </p:txBody>
      </p:sp>
      <p:sp>
        <p:nvSpPr>
          <p:cNvPr id="20" name="矩形 19">
            <a:extLst>
              <a:ext uri="{FF2B5EF4-FFF2-40B4-BE49-F238E27FC236}">
                <a16:creationId xmlns:a16="http://schemas.microsoft.com/office/drawing/2014/main" id="{6688CFD1-DBA1-4E33-9433-6C89BC061FCE}"/>
              </a:ext>
            </a:extLst>
          </p:cNvPr>
          <p:cNvSpPr/>
          <p:nvPr/>
        </p:nvSpPr>
        <p:spPr>
          <a:xfrm>
            <a:off x="2527212" y="1847160"/>
            <a:ext cx="9118600" cy="1800765"/>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 name="直線接點 22">
            <a:extLst>
              <a:ext uri="{FF2B5EF4-FFF2-40B4-BE49-F238E27FC236}">
                <a16:creationId xmlns:a16="http://schemas.microsoft.com/office/drawing/2014/main" id="{AA778676-54BA-4C7E-A13D-B1337217538B}"/>
              </a:ext>
            </a:extLst>
          </p:cNvPr>
          <p:cNvCxnSpPr/>
          <p:nvPr/>
        </p:nvCxnSpPr>
        <p:spPr>
          <a:xfrm>
            <a:off x="213603" y="3647925"/>
            <a:ext cx="11418917"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B7E8169F-75EB-4053-9A1A-D4C1A243CCC0}"/>
              </a:ext>
            </a:extLst>
          </p:cNvPr>
          <p:cNvSpPr/>
          <p:nvPr/>
        </p:nvSpPr>
        <p:spPr>
          <a:xfrm>
            <a:off x="2520566" y="1870799"/>
            <a:ext cx="9111954" cy="1689052"/>
          </a:xfrm>
          <a:prstGeom prst="rect">
            <a:avLst/>
          </a:prstGeom>
        </p:spPr>
        <p:txBody>
          <a:bodyPr wrap="square">
            <a:spAutoFit/>
          </a:bodyPr>
          <a:lstStyle/>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到桃子腳國小做</a:t>
            </a:r>
            <a:r>
              <a:rPr lang="zh-TW" altLang="en-US" sz="2400" dirty="0">
                <a:solidFill>
                  <a:srgbClr val="9AD0DC"/>
                </a:solidFill>
                <a:latin typeface="Microsoft YaHei" panose="020B0503020204020204" pitchFamily="34" charset="-122"/>
                <a:ea typeface="Microsoft YaHei" panose="020B0503020204020204" pitchFamily="34" charset="-122"/>
              </a:rPr>
              <a:t>兩次</a:t>
            </a:r>
            <a:r>
              <a:rPr lang="zh-TW" altLang="en-US" sz="2400" dirty="0">
                <a:solidFill>
                  <a:schemeClr val="bg1"/>
                </a:solidFill>
                <a:latin typeface="Microsoft YaHei" panose="020B0503020204020204" pitchFamily="34" charset="-122"/>
                <a:ea typeface="Microsoft YaHei" panose="020B0503020204020204" pitchFamily="34" charset="-122"/>
              </a:rPr>
              <a:t>進班宣導</a:t>
            </a:r>
          </a:p>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接觸超過</a:t>
            </a:r>
            <a:r>
              <a:rPr lang="en-US" altLang="zh-TW" sz="2400" dirty="0">
                <a:solidFill>
                  <a:schemeClr val="bg1"/>
                </a:solidFill>
                <a:latin typeface="Microsoft YaHei" panose="020B0503020204020204" pitchFamily="34" charset="-122"/>
                <a:ea typeface="Microsoft YaHei" panose="020B0503020204020204" pitchFamily="34" charset="-122"/>
              </a:rPr>
              <a:t>60</a:t>
            </a:r>
            <a:r>
              <a:rPr lang="zh-TW" altLang="en-US" sz="2400" dirty="0">
                <a:solidFill>
                  <a:schemeClr val="bg1"/>
                </a:solidFill>
                <a:latin typeface="Microsoft YaHei" panose="020B0503020204020204" pitchFamily="34" charset="-122"/>
                <a:ea typeface="Microsoft YaHei" panose="020B0503020204020204" pitchFamily="34" charset="-122"/>
              </a:rPr>
              <a:t>位同學</a:t>
            </a:r>
          </a:p>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得到老師及同學們的</a:t>
            </a:r>
            <a:r>
              <a:rPr lang="zh-TW" altLang="en-US" sz="2400" dirty="0">
                <a:solidFill>
                  <a:srgbClr val="9AD0DC"/>
                </a:solidFill>
                <a:latin typeface="Microsoft YaHei" panose="020B0503020204020204" pitchFamily="34" charset="-122"/>
                <a:ea typeface="Microsoft YaHei" panose="020B0503020204020204" pitchFamily="34" charset="-122"/>
              </a:rPr>
              <a:t>正面評價</a:t>
            </a:r>
          </a:p>
        </p:txBody>
      </p:sp>
      <p:sp>
        <p:nvSpPr>
          <p:cNvPr id="58" name="橢圓 57">
            <a:extLst>
              <a:ext uri="{FF2B5EF4-FFF2-40B4-BE49-F238E27FC236}">
                <a16:creationId xmlns:a16="http://schemas.microsoft.com/office/drawing/2014/main" id="{A3E7170C-2313-4F2E-8F8B-A3670405D9AC}"/>
              </a:ext>
            </a:extLst>
          </p:cNvPr>
          <p:cNvSpPr/>
          <p:nvPr/>
        </p:nvSpPr>
        <p:spPr>
          <a:xfrm>
            <a:off x="7304029" y="947770"/>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2</a:t>
            </a:r>
            <a:endParaRPr lang="zh-TW" altLang="en-US" sz="3600" b="1" dirty="0">
              <a:latin typeface="Microsoft YaHei" panose="020B0503020204020204" pitchFamily="34" charset="-122"/>
              <a:ea typeface="Microsoft YaHei" panose="020B0503020204020204" pitchFamily="34" charset="-122"/>
            </a:endParaRPr>
          </a:p>
        </p:txBody>
      </p:sp>
      <p:pic>
        <p:nvPicPr>
          <p:cNvPr id="3" name="圖片 2">
            <a:extLst>
              <a:ext uri="{FF2B5EF4-FFF2-40B4-BE49-F238E27FC236}">
                <a16:creationId xmlns:a16="http://schemas.microsoft.com/office/drawing/2014/main" id="{734959C6-C2AC-4639-8A4B-E0331E9845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0500" y="3670201"/>
            <a:ext cx="5651500" cy="3187799"/>
          </a:xfrm>
          <a:prstGeom prst="rect">
            <a:avLst/>
          </a:prstGeom>
        </p:spPr>
      </p:pic>
      <p:pic>
        <p:nvPicPr>
          <p:cNvPr id="21" name="圖片 20">
            <a:extLst>
              <a:ext uri="{FF2B5EF4-FFF2-40B4-BE49-F238E27FC236}">
                <a16:creationId xmlns:a16="http://schemas.microsoft.com/office/drawing/2014/main" id="{CDF025DE-F60A-45AC-B987-DB8A7C4247E7}"/>
              </a:ext>
            </a:extLst>
          </p:cNvPr>
          <p:cNvPicPr>
            <a:picLocks noChangeAspect="1"/>
          </p:cNvPicPr>
          <p:nvPr/>
        </p:nvPicPr>
        <p:blipFill rotWithShape="1">
          <a:blip r:embed="rId6">
            <a:extLst>
              <a:ext uri="{28A0092B-C50C-407E-A947-70E740481C1C}">
                <a14:useLocalDpi xmlns:a14="http://schemas.microsoft.com/office/drawing/2010/main" val="0"/>
              </a:ext>
            </a:extLst>
          </a:blip>
          <a:srcRect r="69268"/>
          <a:stretch/>
        </p:blipFill>
        <p:spPr>
          <a:xfrm rot="16200000">
            <a:off x="2486346" y="2826121"/>
            <a:ext cx="1518258" cy="6590050"/>
          </a:xfrm>
          <a:prstGeom prst="rect">
            <a:avLst/>
          </a:prstGeom>
        </p:spPr>
      </p:pic>
    </p:spTree>
    <p:custDataLst>
      <p:tags r:id="rId1"/>
    </p:custDataLst>
    <p:extLst>
      <p:ext uri="{BB962C8B-B14F-4D97-AF65-F5344CB8AC3E}">
        <p14:creationId xmlns:p14="http://schemas.microsoft.com/office/powerpoint/2010/main" val="240041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1" name="直線接點 30">
            <a:extLst>
              <a:ext uri="{FF2B5EF4-FFF2-40B4-BE49-F238E27FC236}">
                <a16:creationId xmlns:a16="http://schemas.microsoft.com/office/drawing/2014/main" id="{FA49153C-DF08-4BDA-B41B-82923B02741A}"/>
              </a:ext>
            </a:extLst>
          </p:cNvPr>
          <p:cNvCxnSpPr/>
          <p:nvPr/>
        </p:nvCxnSpPr>
        <p:spPr>
          <a:xfrm>
            <a:off x="414278" y="4148953"/>
            <a:ext cx="11418917"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32" name="文字方塊 31">
            <a:extLst>
              <a:ext uri="{FF2B5EF4-FFF2-40B4-BE49-F238E27FC236}">
                <a16:creationId xmlns:a16="http://schemas.microsoft.com/office/drawing/2014/main" id="{92F64E9E-0367-4017-8DB6-4391F21C0383}"/>
              </a:ext>
            </a:extLst>
          </p:cNvPr>
          <p:cNvSpPr txBox="1"/>
          <p:nvPr/>
        </p:nvSpPr>
        <p:spPr>
          <a:xfrm>
            <a:off x="9103990" y="2712759"/>
            <a:ext cx="2596240" cy="1323439"/>
          </a:xfrm>
          <a:prstGeom prst="rect">
            <a:avLst/>
          </a:prstGeom>
          <a:noFill/>
        </p:spPr>
        <p:txBody>
          <a:bodyPr wrap="square" rtlCol="0">
            <a:spAutoFit/>
          </a:bodyPr>
          <a:lstStyle/>
          <a:p>
            <a:r>
              <a:rPr lang="zh-TW" altLang="en-US" sz="8000" b="1" dirty="0">
                <a:solidFill>
                  <a:schemeClr val="tx1">
                    <a:lumMod val="65000"/>
                    <a:lumOff val="35000"/>
                  </a:schemeClr>
                </a:solidFill>
                <a:latin typeface="Microsoft YaHei" panose="020B0503020204020204" pitchFamily="34" charset="-122"/>
                <a:ea typeface="Microsoft YaHei" panose="020B0503020204020204" pitchFamily="34" charset="-122"/>
              </a:rPr>
              <a:t>展望</a:t>
            </a:r>
            <a:endParaRPr lang="en-US" altLang="zh-TW" sz="8000" b="1" dirty="0">
              <a:solidFill>
                <a:schemeClr val="tx1">
                  <a:lumMod val="65000"/>
                  <a:lumOff val="35000"/>
                </a:schemeClr>
              </a:solidFill>
              <a:latin typeface="Microsoft YaHei" panose="020B0503020204020204" pitchFamily="34" charset="-122"/>
              <a:ea typeface="Microsoft YaHei" panose="020B0503020204020204" pitchFamily="34" charset="-122"/>
            </a:endParaRPr>
          </a:p>
        </p:txBody>
      </p:sp>
      <p:sp>
        <p:nvSpPr>
          <p:cNvPr id="37" name="矩形 36">
            <a:extLst>
              <a:ext uri="{FF2B5EF4-FFF2-40B4-BE49-F238E27FC236}">
                <a16:creationId xmlns:a16="http://schemas.microsoft.com/office/drawing/2014/main" id="{B05A173A-3F8E-4E0E-BCBE-A912A223350E}"/>
              </a:ext>
            </a:extLst>
          </p:cNvPr>
          <p:cNvSpPr/>
          <p:nvPr/>
        </p:nvSpPr>
        <p:spPr>
          <a:xfrm>
            <a:off x="414278" y="2300721"/>
            <a:ext cx="8558182" cy="1848232"/>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3E555CB7-F676-4431-8E7D-2862557E3E97}"/>
              </a:ext>
            </a:extLst>
          </p:cNvPr>
          <p:cNvSpPr/>
          <p:nvPr/>
        </p:nvSpPr>
        <p:spPr>
          <a:xfrm>
            <a:off x="158037" y="2451392"/>
            <a:ext cx="8163002" cy="1955215"/>
          </a:xfrm>
          <a:prstGeom prst="rect">
            <a:avLst/>
          </a:prstGeom>
        </p:spPr>
        <p:txBody>
          <a:bodyPr wrap="square">
            <a:spAutoFit/>
          </a:bodyPr>
          <a:lstStyle/>
          <a:p>
            <a:pPr lvl="1">
              <a:lnSpc>
                <a:spcPct val="150000"/>
              </a:lnSpc>
            </a:pPr>
            <a:r>
              <a:rPr lang="zh-TW" altLang="en-US" sz="2800" dirty="0">
                <a:solidFill>
                  <a:schemeClr val="bg1"/>
                </a:solidFill>
                <a:latin typeface="Microsoft YaHei" panose="020B0503020204020204" pitchFamily="34" charset="-122"/>
                <a:ea typeface="Microsoft YaHei" panose="020B0503020204020204" pitchFamily="34" charset="-122"/>
              </a:rPr>
              <a:t>長期與校方合作</a:t>
            </a:r>
            <a:endParaRPr lang="en-US" altLang="zh-TW" sz="2800" dirty="0">
              <a:solidFill>
                <a:schemeClr val="bg1"/>
              </a:solidFill>
              <a:latin typeface="Microsoft YaHei" panose="020B0503020204020204" pitchFamily="34" charset="-122"/>
              <a:ea typeface="Microsoft YaHei" panose="020B0503020204020204" pitchFamily="34" charset="-122"/>
            </a:endParaRPr>
          </a:p>
          <a:p>
            <a:pPr lvl="1">
              <a:lnSpc>
                <a:spcPct val="150000"/>
              </a:lnSpc>
            </a:pPr>
            <a:r>
              <a:rPr lang="zh-TW" altLang="en-US" sz="2800" dirty="0">
                <a:solidFill>
                  <a:schemeClr val="bg1"/>
                </a:solidFill>
                <a:latin typeface="Microsoft YaHei" panose="020B0503020204020204" pitchFamily="34" charset="-122"/>
                <a:ea typeface="Microsoft YaHei" panose="020B0503020204020204" pitchFamily="34" charset="-122"/>
              </a:rPr>
              <a:t>發展成國民小學三年級的</a:t>
            </a:r>
            <a:r>
              <a:rPr lang="zh-TW" altLang="en-US" sz="2800" dirty="0">
                <a:solidFill>
                  <a:srgbClr val="9AD0DC"/>
                </a:solidFill>
                <a:latin typeface="Microsoft YaHei" panose="020B0503020204020204" pitchFamily="34" charset="-122"/>
                <a:ea typeface="Microsoft YaHei" panose="020B0503020204020204" pitchFamily="34" charset="-122"/>
              </a:rPr>
              <a:t>常設課程</a:t>
            </a:r>
            <a:endParaRPr lang="en-US" altLang="zh-TW" sz="2800" dirty="0">
              <a:solidFill>
                <a:srgbClr val="9AD0DC"/>
              </a:solidFill>
              <a:latin typeface="Microsoft YaHei" panose="020B0503020204020204" pitchFamily="34" charset="-122"/>
              <a:ea typeface="Microsoft YaHei" panose="020B0503020204020204" pitchFamily="34" charset="-122"/>
            </a:endParaRPr>
          </a:p>
          <a:p>
            <a:pPr lvl="1">
              <a:lnSpc>
                <a:spcPct val="150000"/>
              </a:lnSpc>
            </a:pPr>
            <a:endParaRPr lang="en-US" altLang="zh-TW" sz="2800" dirty="0">
              <a:solidFill>
                <a:schemeClr val="bg1"/>
              </a:solidFill>
              <a:latin typeface="Microsoft YaHei" panose="020B0503020204020204" pitchFamily="34" charset="-122"/>
              <a:ea typeface="Microsoft YaHei" panose="020B0503020204020204" pitchFamily="34" charset="-122"/>
            </a:endParaRPr>
          </a:p>
        </p:txBody>
      </p:sp>
      <p:sp>
        <p:nvSpPr>
          <p:cNvPr id="30" name="矩形: 圓角 29">
            <a:extLst>
              <a:ext uri="{FF2B5EF4-FFF2-40B4-BE49-F238E27FC236}">
                <a16:creationId xmlns:a16="http://schemas.microsoft.com/office/drawing/2014/main" id="{EDB90112-4E9F-42E6-BE6E-BC808F982637}"/>
              </a:ext>
            </a:extLst>
          </p:cNvPr>
          <p:cNvSpPr/>
          <p:nvPr/>
        </p:nvSpPr>
        <p:spPr>
          <a:xfrm>
            <a:off x="7924800" y="1289827"/>
            <a:ext cx="3962400" cy="323165"/>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35">
            <a:extLst>
              <a:ext uri="{FF2B5EF4-FFF2-40B4-BE49-F238E27FC236}">
                <a16:creationId xmlns:a16="http://schemas.microsoft.com/office/drawing/2014/main" id="{C411F0A9-E0D1-4176-A95D-378C9A7170C4}"/>
              </a:ext>
            </a:extLst>
          </p:cNvPr>
          <p:cNvSpPr/>
          <p:nvPr/>
        </p:nvSpPr>
        <p:spPr>
          <a:xfrm>
            <a:off x="8013701" y="966661"/>
            <a:ext cx="3873499" cy="646331"/>
          </a:xfrm>
          <a:prstGeom prst="rect">
            <a:avLst/>
          </a:prstGeom>
        </p:spPr>
        <p:txBody>
          <a:bodyPr wrap="squar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進國小做教案宣導</a:t>
            </a:r>
          </a:p>
        </p:txBody>
      </p:sp>
      <p:sp>
        <p:nvSpPr>
          <p:cNvPr id="38" name="橢圓 37">
            <a:extLst>
              <a:ext uri="{FF2B5EF4-FFF2-40B4-BE49-F238E27FC236}">
                <a16:creationId xmlns:a16="http://schemas.microsoft.com/office/drawing/2014/main" id="{A6996183-D487-43E5-9CE8-C5320ABD619D}"/>
              </a:ext>
            </a:extLst>
          </p:cNvPr>
          <p:cNvSpPr/>
          <p:nvPr/>
        </p:nvSpPr>
        <p:spPr>
          <a:xfrm>
            <a:off x="7304029" y="947770"/>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2</a:t>
            </a:r>
            <a:endParaRPr lang="zh-TW" altLang="en-US" sz="3600" b="1" dirty="0">
              <a:latin typeface="Microsoft YaHei" panose="020B0503020204020204" pitchFamily="34" charset="-122"/>
              <a:ea typeface="Microsoft YaHei" panose="020B0503020204020204" pitchFamily="34" charset="-122"/>
            </a:endParaRPr>
          </a:p>
        </p:txBody>
      </p:sp>
      <p:pic>
        <p:nvPicPr>
          <p:cNvPr id="10" name="圖片 9">
            <a:extLst>
              <a:ext uri="{FF2B5EF4-FFF2-40B4-BE49-F238E27FC236}">
                <a16:creationId xmlns:a16="http://schemas.microsoft.com/office/drawing/2014/main" id="{7CAAE948-478A-4029-A6D5-6789680A20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4169058"/>
            <a:ext cx="3586874" cy="2688942"/>
          </a:xfrm>
          <a:prstGeom prst="rect">
            <a:avLst/>
          </a:prstGeom>
        </p:spPr>
      </p:pic>
      <p:pic>
        <p:nvPicPr>
          <p:cNvPr id="21" name="圖片 20">
            <a:extLst>
              <a:ext uri="{FF2B5EF4-FFF2-40B4-BE49-F238E27FC236}">
                <a16:creationId xmlns:a16="http://schemas.microsoft.com/office/drawing/2014/main" id="{7F238B59-7B96-4634-87DE-6BAB35055B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6873" y="4169057"/>
            <a:ext cx="3586875" cy="2688943"/>
          </a:xfrm>
          <a:prstGeom prst="rect">
            <a:avLst/>
          </a:prstGeom>
        </p:spPr>
      </p:pic>
      <p:pic>
        <p:nvPicPr>
          <p:cNvPr id="23" name="圖片 22">
            <a:extLst>
              <a:ext uri="{FF2B5EF4-FFF2-40B4-BE49-F238E27FC236}">
                <a16:creationId xmlns:a16="http://schemas.microsoft.com/office/drawing/2014/main" id="{9A39DCE4-EDE7-4821-A79A-98C7CEE385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73747" y="4169056"/>
            <a:ext cx="5001366" cy="2821083"/>
          </a:xfrm>
          <a:prstGeom prst="rect">
            <a:avLst/>
          </a:prstGeom>
        </p:spPr>
      </p:pic>
      <p:sp>
        <p:nvSpPr>
          <p:cNvPr id="40" name="矩形 39">
            <a:extLst>
              <a:ext uri="{FF2B5EF4-FFF2-40B4-BE49-F238E27FC236}">
                <a16:creationId xmlns:a16="http://schemas.microsoft.com/office/drawing/2014/main" id="{55BACF61-C9A1-41F0-B9D8-B9F3948F69A2}"/>
              </a:ext>
            </a:extLst>
          </p:cNvPr>
          <p:cNvSpPr/>
          <p:nvPr/>
        </p:nvSpPr>
        <p:spPr>
          <a:xfrm>
            <a:off x="13602" y="4169052"/>
            <a:ext cx="12217399" cy="2700776"/>
          </a:xfrm>
          <a:prstGeom prst="rect">
            <a:avLst/>
          </a:prstGeom>
          <a:solidFill>
            <a:schemeClr val="tx1">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878811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39" name="文字方塊 38">
            <a:extLst>
              <a:ext uri="{FF2B5EF4-FFF2-40B4-BE49-F238E27FC236}">
                <a16:creationId xmlns:a16="http://schemas.microsoft.com/office/drawing/2014/main" id="{F845ACF4-0B0B-4D60-9C5D-E6A48796CCBF}"/>
              </a:ext>
            </a:extLst>
          </p:cNvPr>
          <p:cNvSpPr txBox="1"/>
          <p:nvPr/>
        </p:nvSpPr>
        <p:spPr>
          <a:xfrm>
            <a:off x="264335" y="2260051"/>
            <a:ext cx="2591811" cy="1323439"/>
          </a:xfrm>
          <a:prstGeom prst="rect">
            <a:avLst/>
          </a:prstGeom>
          <a:noFill/>
        </p:spPr>
        <p:txBody>
          <a:bodyPr wrap="square" rtlCol="0">
            <a:spAutoFit/>
          </a:bodyPr>
          <a:lstStyle/>
          <a:p>
            <a:r>
              <a:rPr lang="zh-TW" altLang="en-US" sz="8000" b="1" dirty="0">
                <a:solidFill>
                  <a:schemeClr val="tx1">
                    <a:lumMod val="50000"/>
                    <a:lumOff val="50000"/>
                  </a:schemeClr>
                </a:solidFill>
                <a:latin typeface="Microsoft YaHei" panose="020B0503020204020204" pitchFamily="34" charset="-122"/>
                <a:ea typeface="Microsoft YaHei" panose="020B0503020204020204" pitchFamily="34" charset="-122"/>
              </a:rPr>
              <a:t>成效</a:t>
            </a:r>
          </a:p>
        </p:txBody>
      </p:sp>
      <p:sp>
        <p:nvSpPr>
          <p:cNvPr id="33" name="矩形: 圓角 32">
            <a:extLst>
              <a:ext uri="{FF2B5EF4-FFF2-40B4-BE49-F238E27FC236}">
                <a16:creationId xmlns:a16="http://schemas.microsoft.com/office/drawing/2014/main" id="{2CF3AAB6-01E2-4A21-BB42-553BAA25BF21}"/>
              </a:ext>
            </a:extLst>
          </p:cNvPr>
          <p:cNvSpPr/>
          <p:nvPr/>
        </p:nvSpPr>
        <p:spPr>
          <a:xfrm>
            <a:off x="9832340" y="1289827"/>
            <a:ext cx="2054859" cy="323165"/>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EEC5BB93-A3E2-4870-BF94-3A41F3AA8188}"/>
              </a:ext>
            </a:extLst>
          </p:cNvPr>
          <p:cNvSpPr/>
          <p:nvPr/>
        </p:nvSpPr>
        <p:spPr>
          <a:xfrm>
            <a:off x="9906000" y="966661"/>
            <a:ext cx="2054859" cy="646331"/>
          </a:xfrm>
          <a:prstGeom prst="rect">
            <a:avLst/>
          </a:prstGeom>
        </p:spPr>
        <p:txBody>
          <a:bodyPr wrap="squar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變溫貼紙</a:t>
            </a:r>
          </a:p>
        </p:txBody>
      </p:sp>
      <p:sp>
        <p:nvSpPr>
          <p:cNvPr id="20" name="矩形 19">
            <a:extLst>
              <a:ext uri="{FF2B5EF4-FFF2-40B4-BE49-F238E27FC236}">
                <a16:creationId xmlns:a16="http://schemas.microsoft.com/office/drawing/2014/main" id="{6688CFD1-DBA1-4E33-9433-6C89BC061FCE}"/>
              </a:ext>
            </a:extLst>
          </p:cNvPr>
          <p:cNvSpPr/>
          <p:nvPr/>
        </p:nvSpPr>
        <p:spPr>
          <a:xfrm>
            <a:off x="2527212" y="1847160"/>
            <a:ext cx="9118600" cy="2188200"/>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 name="直線接點 22">
            <a:extLst>
              <a:ext uri="{FF2B5EF4-FFF2-40B4-BE49-F238E27FC236}">
                <a16:creationId xmlns:a16="http://schemas.microsoft.com/office/drawing/2014/main" id="{AA778676-54BA-4C7E-A13D-B1337217538B}"/>
              </a:ext>
            </a:extLst>
          </p:cNvPr>
          <p:cNvCxnSpPr/>
          <p:nvPr/>
        </p:nvCxnSpPr>
        <p:spPr>
          <a:xfrm>
            <a:off x="226895" y="4026918"/>
            <a:ext cx="11418917"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B7E8169F-75EB-4053-9A1A-D4C1A243CCC0}"/>
              </a:ext>
            </a:extLst>
          </p:cNvPr>
          <p:cNvSpPr/>
          <p:nvPr/>
        </p:nvSpPr>
        <p:spPr>
          <a:xfrm>
            <a:off x="2413783" y="1767322"/>
            <a:ext cx="9111954" cy="2243050"/>
          </a:xfrm>
          <a:prstGeom prst="rect">
            <a:avLst/>
          </a:prstGeom>
        </p:spPr>
        <p:txBody>
          <a:bodyPr wrap="square">
            <a:spAutoFit/>
          </a:bodyPr>
          <a:lstStyle/>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事前調查過消費者的使用意願高達 </a:t>
            </a:r>
            <a:r>
              <a:rPr lang="en-US" altLang="zh-TW" sz="2400" dirty="0">
                <a:solidFill>
                  <a:srgbClr val="9AD0DC"/>
                </a:solidFill>
                <a:latin typeface="Microsoft YaHei" panose="020B0503020204020204" pitchFamily="34" charset="-122"/>
                <a:ea typeface="Microsoft YaHei" panose="020B0503020204020204" pitchFamily="34" charset="-122"/>
              </a:rPr>
              <a:t>90%</a:t>
            </a:r>
            <a:endParaRPr lang="zh-TW" altLang="en-US" sz="2400" dirty="0">
              <a:solidFill>
                <a:srgbClr val="9AD0DC"/>
              </a:solidFill>
              <a:latin typeface="Microsoft YaHei" panose="020B0503020204020204" pitchFamily="34" charset="-122"/>
              <a:ea typeface="Microsoft YaHei" panose="020B0503020204020204" pitchFamily="34" charset="-122"/>
            </a:endParaRPr>
          </a:p>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事後實測結果有無法單純藉由感測顯乳瓶身的低溫而變色，以及拿出冰箱後貼紙顏色回復速度過快兩大問題尚待解決</a:t>
            </a:r>
          </a:p>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事後問卷結果仍有</a:t>
            </a:r>
            <a:r>
              <a:rPr lang="zh-TW" altLang="en-US" sz="2400" dirty="0">
                <a:solidFill>
                  <a:srgbClr val="9AD0DC"/>
                </a:solidFill>
                <a:latin typeface="Microsoft YaHei" panose="020B0503020204020204" pitchFamily="34" charset="-122"/>
                <a:ea typeface="Microsoft YaHei" panose="020B0503020204020204" pitchFamily="34" charset="-122"/>
              </a:rPr>
              <a:t>幾近</a:t>
            </a:r>
            <a:r>
              <a:rPr lang="en-US" altLang="zh-TW" sz="2400" dirty="0">
                <a:solidFill>
                  <a:srgbClr val="9AD0DC"/>
                </a:solidFill>
                <a:latin typeface="Microsoft YaHei" panose="020B0503020204020204" pitchFamily="34" charset="-122"/>
                <a:ea typeface="Microsoft YaHei" panose="020B0503020204020204" pitchFamily="34" charset="-122"/>
              </a:rPr>
              <a:t>100</a:t>
            </a:r>
            <a:r>
              <a:rPr lang="zh-TW" altLang="en-US" sz="2400" dirty="0">
                <a:solidFill>
                  <a:srgbClr val="9AD0DC"/>
                </a:solidFill>
                <a:latin typeface="Microsoft YaHei" panose="020B0503020204020204" pitchFamily="34" charset="-122"/>
                <a:ea typeface="Microsoft YaHei" panose="020B0503020204020204" pitchFamily="34" charset="-122"/>
              </a:rPr>
              <a:t>％</a:t>
            </a:r>
            <a:r>
              <a:rPr lang="zh-TW" altLang="en-US" sz="2400" dirty="0">
                <a:solidFill>
                  <a:schemeClr val="bg1"/>
                </a:solidFill>
                <a:latin typeface="Microsoft YaHei" panose="020B0503020204020204" pitchFamily="34" charset="-122"/>
                <a:ea typeface="Microsoft YaHei" panose="020B0503020204020204" pitchFamily="34" charset="-122"/>
              </a:rPr>
              <a:t>民眾願意嘗試改良後產品</a:t>
            </a:r>
          </a:p>
        </p:txBody>
      </p:sp>
      <p:sp>
        <p:nvSpPr>
          <p:cNvPr id="58" name="橢圓 57">
            <a:extLst>
              <a:ext uri="{FF2B5EF4-FFF2-40B4-BE49-F238E27FC236}">
                <a16:creationId xmlns:a16="http://schemas.microsoft.com/office/drawing/2014/main" id="{A3E7170C-2313-4F2E-8F8B-A3670405D9AC}"/>
              </a:ext>
            </a:extLst>
          </p:cNvPr>
          <p:cNvSpPr/>
          <p:nvPr/>
        </p:nvSpPr>
        <p:spPr>
          <a:xfrm>
            <a:off x="9226279" y="989345"/>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3</a:t>
            </a:r>
            <a:endParaRPr lang="zh-TW" altLang="en-US" sz="3600" b="1" dirty="0">
              <a:latin typeface="Microsoft YaHei" panose="020B0503020204020204" pitchFamily="34" charset="-122"/>
              <a:ea typeface="Microsoft YaHei" panose="020B0503020204020204" pitchFamily="34" charset="-122"/>
            </a:endParaRPr>
          </a:p>
        </p:txBody>
      </p:sp>
      <p:sp>
        <p:nvSpPr>
          <p:cNvPr id="29" name="矩形 28">
            <a:extLst>
              <a:ext uri="{FF2B5EF4-FFF2-40B4-BE49-F238E27FC236}">
                <a16:creationId xmlns:a16="http://schemas.microsoft.com/office/drawing/2014/main" id="{6A8AB13E-4F75-43C5-842F-DABE3A0DD870}"/>
              </a:ext>
            </a:extLst>
          </p:cNvPr>
          <p:cNvSpPr/>
          <p:nvPr/>
        </p:nvSpPr>
        <p:spPr>
          <a:xfrm>
            <a:off x="320420" y="4042910"/>
            <a:ext cx="2191528" cy="242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30" name="圖片 29" descr="14.pdf">
            <a:extLst>
              <a:ext uri="{FF2B5EF4-FFF2-40B4-BE49-F238E27FC236}">
                <a16:creationId xmlns:a16="http://schemas.microsoft.com/office/drawing/2014/main" id="{2C623FDF-3770-43E8-8436-265C9CB85EF3}"/>
              </a:ext>
            </a:extLst>
          </p:cNvPr>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12605" t="15975" r="24880" b="25123"/>
          <a:stretch/>
        </p:blipFill>
        <p:spPr>
          <a:xfrm>
            <a:off x="623921" y="4079056"/>
            <a:ext cx="1547716" cy="1129815"/>
          </a:xfrm>
          <a:prstGeom prst="rect">
            <a:avLst/>
          </a:prstGeom>
        </p:spPr>
      </p:pic>
      <p:pic>
        <p:nvPicPr>
          <p:cNvPr id="31" name="圖片 30" descr="羽恩6.pdf">
            <a:extLst>
              <a:ext uri="{FF2B5EF4-FFF2-40B4-BE49-F238E27FC236}">
                <a16:creationId xmlns:a16="http://schemas.microsoft.com/office/drawing/2014/main" id="{39F83440-4D99-4BFD-A767-FD07DC833E81}"/>
              </a:ext>
            </a:extLst>
          </p:cNvPr>
          <p:cNvPicPr>
            <a:picLocks noChangeAspect="1"/>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25805" t="19375" r="34591" b="21839"/>
          <a:stretch/>
        </p:blipFill>
        <p:spPr>
          <a:xfrm>
            <a:off x="852366" y="5228013"/>
            <a:ext cx="997236" cy="1146819"/>
          </a:xfrm>
          <a:prstGeom prst="rect">
            <a:avLst/>
          </a:prstGeom>
        </p:spPr>
      </p:pic>
      <p:cxnSp>
        <p:nvCxnSpPr>
          <p:cNvPr id="32" name="直線接點 31">
            <a:extLst>
              <a:ext uri="{FF2B5EF4-FFF2-40B4-BE49-F238E27FC236}">
                <a16:creationId xmlns:a16="http://schemas.microsoft.com/office/drawing/2014/main" id="{3C01D6EB-D742-4AC6-A4EB-5A29A00E5757}"/>
              </a:ext>
            </a:extLst>
          </p:cNvPr>
          <p:cNvCxnSpPr>
            <a:cxnSpLocks/>
          </p:cNvCxnSpPr>
          <p:nvPr/>
        </p:nvCxnSpPr>
        <p:spPr>
          <a:xfrm>
            <a:off x="3718564" y="6458064"/>
            <a:ext cx="8077196" cy="7548"/>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34" name="文字方塊 33">
            <a:extLst>
              <a:ext uri="{FF2B5EF4-FFF2-40B4-BE49-F238E27FC236}">
                <a16:creationId xmlns:a16="http://schemas.microsoft.com/office/drawing/2014/main" id="{49EA7DC1-B982-4622-BED6-BAB0ACFFC77F}"/>
              </a:ext>
            </a:extLst>
          </p:cNvPr>
          <p:cNvSpPr txBox="1"/>
          <p:nvPr/>
        </p:nvSpPr>
        <p:spPr>
          <a:xfrm>
            <a:off x="9278017" y="5021870"/>
            <a:ext cx="2609182" cy="1323439"/>
          </a:xfrm>
          <a:prstGeom prst="rect">
            <a:avLst/>
          </a:prstGeom>
          <a:noFill/>
        </p:spPr>
        <p:txBody>
          <a:bodyPr wrap="square" rtlCol="0">
            <a:spAutoFit/>
          </a:bodyPr>
          <a:lstStyle/>
          <a:p>
            <a:r>
              <a:rPr lang="zh-TW" altLang="en-US" sz="8000" b="1" dirty="0">
                <a:solidFill>
                  <a:schemeClr val="bg2">
                    <a:lumMod val="50000"/>
                  </a:schemeClr>
                </a:solidFill>
                <a:latin typeface="Microsoft YaHei" panose="020B0503020204020204" pitchFamily="34" charset="-122"/>
                <a:ea typeface="Microsoft YaHei" panose="020B0503020204020204" pitchFamily="34" charset="-122"/>
              </a:rPr>
              <a:t>展望</a:t>
            </a:r>
            <a:endParaRPr lang="en-US" altLang="zh-TW" sz="8000" b="1" dirty="0">
              <a:solidFill>
                <a:schemeClr val="bg2">
                  <a:lumMod val="50000"/>
                </a:schemeClr>
              </a:solidFill>
              <a:latin typeface="Microsoft YaHei" panose="020B0503020204020204" pitchFamily="34" charset="-122"/>
              <a:ea typeface="Microsoft YaHei" panose="020B0503020204020204" pitchFamily="34" charset="-122"/>
            </a:endParaRPr>
          </a:p>
        </p:txBody>
      </p:sp>
      <p:sp>
        <p:nvSpPr>
          <p:cNvPr id="36" name="矩形 35">
            <a:extLst>
              <a:ext uri="{FF2B5EF4-FFF2-40B4-BE49-F238E27FC236}">
                <a16:creationId xmlns:a16="http://schemas.microsoft.com/office/drawing/2014/main" id="{E8512E74-229C-4ABC-BF8A-C25249CA5C52}"/>
              </a:ext>
            </a:extLst>
          </p:cNvPr>
          <p:cNvSpPr/>
          <p:nvPr/>
        </p:nvSpPr>
        <p:spPr>
          <a:xfrm>
            <a:off x="2703583" y="4609832"/>
            <a:ext cx="6440417" cy="1848232"/>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27">
            <a:extLst>
              <a:ext uri="{FF2B5EF4-FFF2-40B4-BE49-F238E27FC236}">
                <a16:creationId xmlns:a16="http://schemas.microsoft.com/office/drawing/2014/main" id="{583848E4-C9E4-416C-8AE0-D851BDD1A1D8}"/>
              </a:ext>
            </a:extLst>
          </p:cNvPr>
          <p:cNvSpPr/>
          <p:nvPr/>
        </p:nvSpPr>
        <p:spPr>
          <a:xfrm>
            <a:off x="2875061" y="4746601"/>
            <a:ext cx="6096000" cy="1569660"/>
          </a:xfrm>
          <a:prstGeom prst="rect">
            <a:avLst/>
          </a:prstGeom>
        </p:spPr>
        <p:txBody>
          <a:bodyPr>
            <a:spAutoFit/>
          </a:bodyPr>
          <a:lstStyle/>
          <a:p>
            <a:pPr marL="342900" indent="-342900">
              <a:buFont typeface="Arial" panose="020B0604020202020204" pitchFamily="34" charset="0"/>
              <a:buChar char="•"/>
            </a:pPr>
            <a:r>
              <a:rPr lang="zh-TW" altLang="en-US" sz="2400" dirty="0">
                <a:solidFill>
                  <a:srgbClr val="9AD0DC"/>
                </a:solidFill>
                <a:latin typeface="Microsoft YaHei" panose="020B0503020204020204" pitchFamily="34" charset="-122"/>
                <a:ea typeface="Microsoft YaHei" panose="020B0503020204020204" pitchFamily="34" charset="-122"/>
              </a:rPr>
              <a:t>嘗試其他顏料材質</a:t>
            </a:r>
            <a:r>
              <a:rPr lang="zh-TW" altLang="en-US" sz="2400" dirty="0">
                <a:solidFill>
                  <a:schemeClr val="bg1"/>
                </a:solidFill>
                <a:latin typeface="Microsoft YaHei" panose="020B0503020204020204" pitchFamily="34" charset="-122"/>
                <a:ea typeface="Microsoft YaHei" panose="020B0503020204020204" pitchFamily="34" charset="-122"/>
              </a:rPr>
              <a:t>以解決目前面臨的技術性問題</a:t>
            </a:r>
          </a:p>
          <a:p>
            <a:pPr marL="342900" indent="-342900">
              <a:buFont typeface="Arial" panose="020B0604020202020204" pitchFamily="34" charset="0"/>
              <a:buChar char="•"/>
            </a:pPr>
            <a:r>
              <a:rPr lang="zh-TW" altLang="en-US" sz="2400" dirty="0">
                <a:solidFill>
                  <a:srgbClr val="9AD0DC"/>
                </a:solidFill>
                <a:latin typeface="Microsoft YaHei" panose="020B0503020204020204" pitchFamily="34" charset="-122"/>
                <a:ea typeface="Microsoft YaHei" panose="020B0503020204020204" pitchFamily="34" charset="-122"/>
              </a:rPr>
              <a:t>取得通路商的同意</a:t>
            </a:r>
            <a:r>
              <a:rPr lang="zh-TW" altLang="en-US" sz="2400" dirty="0">
                <a:solidFill>
                  <a:schemeClr val="bg1"/>
                </a:solidFill>
                <a:latin typeface="Microsoft YaHei" panose="020B0503020204020204" pitchFamily="34" charset="-122"/>
                <a:ea typeface="Microsoft YaHei" panose="020B0503020204020204" pitchFamily="34" charset="-122"/>
              </a:rPr>
              <a:t>，將變溫貼紙寄於冷藏架上供消費者索取</a:t>
            </a:r>
          </a:p>
        </p:txBody>
      </p:sp>
    </p:spTree>
    <p:custDataLst>
      <p:tags r:id="rId1"/>
    </p:custDataLst>
    <p:extLst>
      <p:ext uri="{BB962C8B-B14F-4D97-AF65-F5344CB8AC3E}">
        <p14:creationId xmlns:p14="http://schemas.microsoft.com/office/powerpoint/2010/main" val="42739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sp>
        <p:nvSpPr>
          <p:cNvPr id="39" name="文字方塊 38">
            <a:extLst>
              <a:ext uri="{FF2B5EF4-FFF2-40B4-BE49-F238E27FC236}">
                <a16:creationId xmlns:a16="http://schemas.microsoft.com/office/drawing/2014/main" id="{F845ACF4-0B0B-4D60-9C5D-E6A48796CCBF}"/>
              </a:ext>
            </a:extLst>
          </p:cNvPr>
          <p:cNvSpPr txBox="1"/>
          <p:nvPr/>
        </p:nvSpPr>
        <p:spPr>
          <a:xfrm>
            <a:off x="264335" y="2260051"/>
            <a:ext cx="2591811" cy="1323439"/>
          </a:xfrm>
          <a:prstGeom prst="rect">
            <a:avLst/>
          </a:prstGeom>
          <a:noFill/>
        </p:spPr>
        <p:txBody>
          <a:bodyPr wrap="square" rtlCol="0">
            <a:spAutoFit/>
          </a:bodyPr>
          <a:lstStyle/>
          <a:p>
            <a:r>
              <a:rPr lang="zh-TW" altLang="en-US" sz="8000" b="1" dirty="0">
                <a:solidFill>
                  <a:schemeClr val="tx1">
                    <a:lumMod val="50000"/>
                    <a:lumOff val="50000"/>
                  </a:schemeClr>
                </a:solidFill>
                <a:latin typeface="Microsoft YaHei" panose="020B0503020204020204" pitchFamily="34" charset="-122"/>
                <a:ea typeface="Microsoft YaHei" panose="020B0503020204020204" pitchFamily="34" charset="-122"/>
              </a:rPr>
              <a:t>成效</a:t>
            </a:r>
          </a:p>
        </p:txBody>
      </p:sp>
      <p:sp>
        <p:nvSpPr>
          <p:cNvPr id="33" name="矩形: 圓角 32">
            <a:extLst>
              <a:ext uri="{FF2B5EF4-FFF2-40B4-BE49-F238E27FC236}">
                <a16:creationId xmlns:a16="http://schemas.microsoft.com/office/drawing/2014/main" id="{2CF3AAB6-01E2-4A21-BB42-553BAA25BF21}"/>
              </a:ext>
            </a:extLst>
          </p:cNvPr>
          <p:cNvSpPr/>
          <p:nvPr/>
        </p:nvSpPr>
        <p:spPr>
          <a:xfrm>
            <a:off x="1879600" y="1314232"/>
            <a:ext cx="10237941" cy="322398"/>
          </a:xfrm>
          <a:prstGeom prst="roundRect">
            <a:avLst/>
          </a:prstGeom>
          <a:solidFill>
            <a:srgbClr val="4A7A84">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24">
            <a:extLst>
              <a:ext uri="{FF2B5EF4-FFF2-40B4-BE49-F238E27FC236}">
                <a16:creationId xmlns:a16="http://schemas.microsoft.com/office/drawing/2014/main" id="{EEC5BB93-A3E2-4870-BF94-3A41F3AA8188}"/>
              </a:ext>
            </a:extLst>
          </p:cNvPr>
          <p:cNvSpPr/>
          <p:nvPr/>
        </p:nvSpPr>
        <p:spPr>
          <a:xfrm>
            <a:off x="1993432" y="966660"/>
            <a:ext cx="10363668" cy="646331"/>
          </a:xfrm>
          <a:prstGeom prst="rect">
            <a:avLst/>
          </a:prstGeom>
        </p:spPr>
        <p:txBody>
          <a:bodyPr wrap="square">
            <a:spAutoFit/>
          </a:bodyPr>
          <a:lstStyle/>
          <a:p>
            <a:r>
              <a:rPr lang="zh-TW" altLang="en-US" sz="3600" b="1" dirty="0">
                <a:solidFill>
                  <a:srgbClr val="9AD0DC"/>
                </a:solidFill>
                <a:latin typeface="Microsoft YaHei" panose="020B0503020204020204" pitchFamily="34" charset="-122"/>
                <a:ea typeface="Microsoft YaHei" panose="020B0503020204020204" pitchFamily="34" charset="-122"/>
              </a:rPr>
              <a:t>粉絲專頁──牛奶總動員，你所不知的奶類小祕密</a:t>
            </a:r>
          </a:p>
        </p:txBody>
      </p:sp>
      <p:sp>
        <p:nvSpPr>
          <p:cNvPr id="20" name="矩形 19">
            <a:extLst>
              <a:ext uri="{FF2B5EF4-FFF2-40B4-BE49-F238E27FC236}">
                <a16:creationId xmlns:a16="http://schemas.microsoft.com/office/drawing/2014/main" id="{6688CFD1-DBA1-4E33-9433-6C89BC061FCE}"/>
              </a:ext>
            </a:extLst>
          </p:cNvPr>
          <p:cNvSpPr/>
          <p:nvPr/>
        </p:nvSpPr>
        <p:spPr>
          <a:xfrm>
            <a:off x="2527212" y="1847160"/>
            <a:ext cx="9118600" cy="1800765"/>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3" name="直線接點 22">
            <a:extLst>
              <a:ext uri="{FF2B5EF4-FFF2-40B4-BE49-F238E27FC236}">
                <a16:creationId xmlns:a16="http://schemas.microsoft.com/office/drawing/2014/main" id="{AA778676-54BA-4C7E-A13D-B1337217538B}"/>
              </a:ext>
            </a:extLst>
          </p:cNvPr>
          <p:cNvCxnSpPr/>
          <p:nvPr/>
        </p:nvCxnSpPr>
        <p:spPr>
          <a:xfrm>
            <a:off x="213603" y="3647925"/>
            <a:ext cx="11418917"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B7E8169F-75EB-4053-9A1A-D4C1A243CCC0}"/>
              </a:ext>
            </a:extLst>
          </p:cNvPr>
          <p:cNvSpPr/>
          <p:nvPr/>
        </p:nvSpPr>
        <p:spPr>
          <a:xfrm>
            <a:off x="2383304" y="2117887"/>
            <a:ext cx="9111954" cy="1135054"/>
          </a:xfrm>
          <a:prstGeom prst="rect">
            <a:avLst/>
          </a:prstGeom>
        </p:spPr>
        <p:txBody>
          <a:bodyPr wrap="square">
            <a:spAutoFit/>
          </a:bodyPr>
          <a:lstStyle/>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截至目前已累計 </a:t>
            </a:r>
            <a:r>
              <a:rPr lang="en-US" altLang="zh-TW" sz="2400" dirty="0">
                <a:solidFill>
                  <a:schemeClr val="bg1"/>
                </a:solidFill>
                <a:latin typeface="Microsoft YaHei" panose="020B0503020204020204" pitchFamily="34" charset="-122"/>
                <a:ea typeface="Microsoft YaHei" panose="020B0503020204020204" pitchFamily="34" charset="-122"/>
              </a:rPr>
              <a:t>20 </a:t>
            </a:r>
            <a:r>
              <a:rPr lang="zh-TW" altLang="en-US" sz="2400" dirty="0">
                <a:solidFill>
                  <a:schemeClr val="bg1"/>
                </a:solidFill>
                <a:latin typeface="Microsoft YaHei" panose="020B0503020204020204" pitchFamily="34" charset="-122"/>
                <a:ea typeface="Microsoft YaHei" panose="020B0503020204020204" pitchFamily="34" charset="-122"/>
              </a:rPr>
              <a:t>篇貼文，按讚數達 </a:t>
            </a:r>
            <a:r>
              <a:rPr lang="en-US" altLang="zh-TW" sz="2400" dirty="0">
                <a:solidFill>
                  <a:schemeClr val="bg1"/>
                </a:solidFill>
                <a:latin typeface="Microsoft YaHei" panose="020B0503020204020204" pitchFamily="34" charset="-122"/>
                <a:ea typeface="Microsoft YaHei" panose="020B0503020204020204" pitchFamily="34" charset="-122"/>
              </a:rPr>
              <a:t>284</a:t>
            </a:r>
            <a:r>
              <a:rPr lang="zh-TW" altLang="en-US" sz="2400" dirty="0">
                <a:solidFill>
                  <a:schemeClr val="bg1"/>
                </a:solidFill>
                <a:latin typeface="Microsoft YaHei" panose="020B0503020204020204" pitchFamily="34" charset="-122"/>
                <a:ea typeface="Microsoft YaHei" panose="020B0503020204020204" pitchFamily="34" charset="-122"/>
              </a:rPr>
              <a:t>人</a:t>
            </a:r>
            <a:endParaRPr lang="en-US" altLang="zh-TW" sz="2400" dirty="0">
              <a:solidFill>
                <a:schemeClr val="bg1"/>
              </a:solidFill>
              <a:latin typeface="Microsoft YaHei" panose="020B0503020204020204" pitchFamily="34" charset="-122"/>
              <a:ea typeface="Microsoft YaHei" panose="020B0503020204020204" pitchFamily="34" charset="-122"/>
            </a:endParaRPr>
          </a:p>
          <a:p>
            <a:pPr marL="914400" lvl="1" indent="-4572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貼文最高觸及人數達</a:t>
            </a:r>
            <a:r>
              <a:rPr lang="en-US" altLang="zh-TW" sz="2400" dirty="0">
                <a:solidFill>
                  <a:schemeClr val="bg1"/>
                </a:solidFill>
                <a:latin typeface="Microsoft YaHei" panose="020B0503020204020204" pitchFamily="34" charset="-122"/>
                <a:ea typeface="Microsoft YaHei" panose="020B0503020204020204" pitchFamily="34" charset="-122"/>
              </a:rPr>
              <a:t> 1500</a:t>
            </a:r>
            <a:r>
              <a:rPr lang="zh-TW" altLang="en-US" sz="2400" dirty="0">
                <a:solidFill>
                  <a:schemeClr val="bg1"/>
                </a:solidFill>
                <a:latin typeface="Microsoft YaHei" panose="020B0503020204020204" pitchFamily="34" charset="-122"/>
                <a:ea typeface="Microsoft YaHei" panose="020B0503020204020204" pitchFamily="34" charset="-122"/>
              </a:rPr>
              <a:t> 人</a:t>
            </a:r>
            <a:endParaRPr lang="en-US" altLang="zh-TW" sz="2400" dirty="0">
              <a:solidFill>
                <a:schemeClr val="bg1"/>
              </a:solidFill>
              <a:latin typeface="Microsoft YaHei" panose="020B0503020204020204" pitchFamily="34" charset="-122"/>
              <a:ea typeface="Microsoft YaHei" panose="020B0503020204020204" pitchFamily="34" charset="-122"/>
            </a:endParaRPr>
          </a:p>
        </p:txBody>
      </p:sp>
      <p:sp>
        <p:nvSpPr>
          <p:cNvPr id="58" name="橢圓 57">
            <a:extLst>
              <a:ext uri="{FF2B5EF4-FFF2-40B4-BE49-F238E27FC236}">
                <a16:creationId xmlns:a16="http://schemas.microsoft.com/office/drawing/2014/main" id="{A3E7170C-2313-4F2E-8F8B-A3670405D9AC}"/>
              </a:ext>
            </a:extLst>
          </p:cNvPr>
          <p:cNvSpPr/>
          <p:nvPr/>
        </p:nvSpPr>
        <p:spPr>
          <a:xfrm>
            <a:off x="1293815" y="935176"/>
            <a:ext cx="665222" cy="665222"/>
          </a:xfrm>
          <a:prstGeom prst="ellipse">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b="1" dirty="0">
                <a:latin typeface="Microsoft YaHei" panose="020B0503020204020204" pitchFamily="34" charset="-122"/>
                <a:ea typeface="Microsoft YaHei" panose="020B0503020204020204" pitchFamily="34" charset="-122"/>
              </a:rPr>
              <a:t>4</a:t>
            </a:r>
            <a:endParaRPr lang="zh-TW" altLang="en-US" sz="3600" b="1" dirty="0">
              <a:latin typeface="Microsoft YaHei" panose="020B0503020204020204" pitchFamily="34" charset="-122"/>
              <a:ea typeface="Microsoft YaHei" panose="020B0503020204020204" pitchFamily="34" charset="-122"/>
            </a:endParaRPr>
          </a:p>
        </p:txBody>
      </p:sp>
      <p:pic>
        <p:nvPicPr>
          <p:cNvPr id="3" name="圖片 2">
            <a:extLst>
              <a:ext uri="{FF2B5EF4-FFF2-40B4-BE49-F238E27FC236}">
                <a16:creationId xmlns:a16="http://schemas.microsoft.com/office/drawing/2014/main" id="{D4E99D67-203F-49C3-8C45-E018B3257CA0}"/>
              </a:ext>
            </a:extLst>
          </p:cNvPr>
          <p:cNvPicPr>
            <a:picLocks noChangeAspect="1"/>
          </p:cNvPicPr>
          <p:nvPr/>
        </p:nvPicPr>
        <p:blipFill rotWithShape="1">
          <a:blip r:embed="rId4"/>
          <a:srcRect t="2116"/>
          <a:stretch/>
        </p:blipFill>
        <p:spPr>
          <a:xfrm>
            <a:off x="6760693" y="3918652"/>
            <a:ext cx="4871827" cy="2784754"/>
          </a:xfrm>
          <a:prstGeom prst="rect">
            <a:avLst/>
          </a:prstGeom>
        </p:spPr>
      </p:pic>
      <p:pic>
        <p:nvPicPr>
          <p:cNvPr id="10" name="圖片 9">
            <a:extLst>
              <a:ext uri="{FF2B5EF4-FFF2-40B4-BE49-F238E27FC236}">
                <a16:creationId xmlns:a16="http://schemas.microsoft.com/office/drawing/2014/main" id="{E5451A2D-91AD-483A-BFC1-229AAC0AB462}"/>
              </a:ext>
            </a:extLst>
          </p:cNvPr>
          <p:cNvPicPr>
            <a:picLocks noChangeAspect="1"/>
          </p:cNvPicPr>
          <p:nvPr/>
        </p:nvPicPr>
        <p:blipFill>
          <a:blip r:embed="rId5"/>
          <a:stretch>
            <a:fillRect/>
          </a:stretch>
        </p:blipFill>
        <p:spPr>
          <a:xfrm>
            <a:off x="6617527" y="5605220"/>
            <a:ext cx="2137066" cy="57223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effectLst>
        </p:spPr>
      </p:pic>
      <p:cxnSp>
        <p:nvCxnSpPr>
          <p:cNvPr id="41" name="直線接點 40">
            <a:extLst>
              <a:ext uri="{FF2B5EF4-FFF2-40B4-BE49-F238E27FC236}">
                <a16:creationId xmlns:a16="http://schemas.microsoft.com/office/drawing/2014/main" id="{6CB78E0C-34FA-488F-9986-D827974CFA5A}"/>
              </a:ext>
            </a:extLst>
          </p:cNvPr>
          <p:cNvCxnSpPr>
            <a:cxnSpLocks/>
          </p:cNvCxnSpPr>
          <p:nvPr/>
        </p:nvCxnSpPr>
        <p:spPr>
          <a:xfrm>
            <a:off x="1228584" y="6372806"/>
            <a:ext cx="5235716"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42" name="文字方塊 41">
            <a:extLst>
              <a:ext uri="{FF2B5EF4-FFF2-40B4-BE49-F238E27FC236}">
                <a16:creationId xmlns:a16="http://schemas.microsoft.com/office/drawing/2014/main" id="{9DFDCC0D-8ABE-4BEF-BA88-E1FEA6443C19}"/>
              </a:ext>
            </a:extLst>
          </p:cNvPr>
          <p:cNvSpPr txBox="1"/>
          <p:nvPr/>
        </p:nvSpPr>
        <p:spPr>
          <a:xfrm>
            <a:off x="4151511" y="5049367"/>
            <a:ext cx="2609182" cy="1323439"/>
          </a:xfrm>
          <a:prstGeom prst="rect">
            <a:avLst/>
          </a:prstGeom>
          <a:noFill/>
        </p:spPr>
        <p:txBody>
          <a:bodyPr wrap="square" rtlCol="0">
            <a:spAutoFit/>
          </a:bodyPr>
          <a:lstStyle/>
          <a:p>
            <a:r>
              <a:rPr lang="zh-TW" altLang="en-US" sz="8000" b="1" dirty="0">
                <a:solidFill>
                  <a:schemeClr val="bg2">
                    <a:lumMod val="50000"/>
                  </a:schemeClr>
                </a:solidFill>
                <a:latin typeface="Microsoft YaHei" panose="020B0503020204020204" pitchFamily="34" charset="-122"/>
                <a:ea typeface="Microsoft YaHei" panose="020B0503020204020204" pitchFamily="34" charset="-122"/>
              </a:rPr>
              <a:t>展望</a:t>
            </a:r>
            <a:endParaRPr lang="en-US" altLang="zh-TW" sz="8000" b="1" dirty="0">
              <a:solidFill>
                <a:schemeClr val="bg2">
                  <a:lumMod val="50000"/>
                </a:schemeClr>
              </a:solidFill>
              <a:latin typeface="Microsoft YaHei" panose="020B0503020204020204" pitchFamily="34" charset="-122"/>
              <a:ea typeface="Microsoft YaHei" panose="020B0503020204020204" pitchFamily="34" charset="-122"/>
            </a:endParaRPr>
          </a:p>
        </p:txBody>
      </p:sp>
      <p:sp>
        <p:nvSpPr>
          <p:cNvPr id="43" name="矩形 42">
            <a:extLst>
              <a:ext uri="{FF2B5EF4-FFF2-40B4-BE49-F238E27FC236}">
                <a16:creationId xmlns:a16="http://schemas.microsoft.com/office/drawing/2014/main" id="{70BE7FA3-773E-4672-9905-C11A0FCD56A3}"/>
              </a:ext>
            </a:extLst>
          </p:cNvPr>
          <p:cNvSpPr/>
          <p:nvPr/>
        </p:nvSpPr>
        <p:spPr>
          <a:xfrm>
            <a:off x="213603" y="4524574"/>
            <a:ext cx="3888497" cy="1848232"/>
          </a:xfrm>
          <a:prstGeom prst="rect">
            <a:avLst/>
          </a:prstGeom>
          <a:noFill/>
          <a:ln w="28575">
            <a:solidFill>
              <a:srgbClr val="9AD0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0D4CDFC6-A7A2-42FB-8E1D-E747AF566C36}"/>
              </a:ext>
            </a:extLst>
          </p:cNvPr>
          <p:cNvSpPr/>
          <p:nvPr/>
        </p:nvSpPr>
        <p:spPr>
          <a:xfrm>
            <a:off x="385081" y="4576380"/>
            <a:ext cx="3717019" cy="1689052"/>
          </a:xfrm>
          <a:prstGeom prst="rect">
            <a:avLst/>
          </a:prstGeom>
        </p:spPr>
        <p:txBody>
          <a:bodyPr wrap="square">
            <a:spAutoFit/>
          </a:bodyPr>
          <a:lstStyle/>
          <a:p>
            <a:pPr marL="342900"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持續以液態乳食安主題為推廣標的</a:t>
            </a:r>
          </a:p>
          <a:p>
            <a:pPr marL="342900"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持續經營</a:t>
            </a:r>
          </a:p>
        </p:txBody>
      </p:sp>
    </p:spTree>
    <p:custDataLst>
      <p:tags r:id="rId1"/>
    </p:custDataLst>
    <p:extLst>
      <p:ext uri="{BB962C8B-B14F-4D97-AF65-F5344CB8AC3E}">
        <p14:creationId xmlns:p14="http://schemas.microsoft.com/office/powerpoint/2010/main" val="15667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3BADED8F-1407-4B65-904D-876862A16D36}"/>
              </a:ext>
            </a:extLst>
          </p:cNvPr>
          <p:cNvSpPr/>
          <p:nvPr/>
        </p:nvSpPr>
        <p:spPr>
          <a:xfrm>
            <a:off x="1" y="589274"/>
            <a:ext cx="4051300" cy="3101343"/>
          </a:xfrm>
          <a:prstGeom prst="rect">
            <a:avLst/>
          </a:prstGeom>
          <a:solidFill>
            <a:srgbClr val="19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矩形 48">
            <a:extLst>
              <a:ext uri="{FF2B5EF4-FFF2-40B4-BE49-F238E27FC236}">
                <a16:creationId xmlns:a16="http://schemas.microsoft.com/office/drawing/2014/main" id="{3F22C956-86EA-4F2F-93A6-B5327724ACBD}"/>
              </a:ext>
            </a:extLst>
          </p:cNvPr>
          <p:cNvSpPr/>
          <p:nvPr/>
        </p:nvSpPr>
        <p:spPr>
          <a:xfrm>
            <a:off x="4051301" y="589274"/>
            <a:ext cx="4051300" cy="310133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矩形 49">
            <a:extLst>
              <a:ext uri="{FF2B5EF4-FFF2-40B4-BE49-F238E27FC236}">
                <a16:creationId xmlns:a16="http://schemas.microsoft.com/office/drawing/2014/main" id="{8E7B688D-8D0C-4D91-8E22-3156AA07A79F}"/>
              </a:ext>
            </a:extLst>
          </p:cNvPr>
          <p:cNvSpPr/>
          <p:nvPr/>
        </p:nvSpPr>
        <p:spPr>
          <a:xfrm>
            <a:off x="8102601" y="574025"/>
            <a:ext cx="4106778" cy="311658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矩形 50">
            <a:extLst>
              <a:ext uri="{FF2B5EF4-FFF2-40B4-BE49-F238E27FC236}">
                <a16:creationId xmlns:a16="http://schemas.microsoft.com/office/drawing/2014/main" id="{CEA92AD3-E64B-4F11-BCEC-4BA5FE43609C}"/>
              </a:ext>
            </a:extLst>
          </p:cNvPr>
          <p:cNvSpPr/>
          <p:nvPr/>
        </p:nvSpPr>
        <p:spPr>
          <a:xfrm>
            <a:off x="-12699" y="3710325"/>
            <a:ext cx="4102100" cy="3147675"/>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52">
            <a:extLst>
              <a:ext uri="{FF2B5EF4-FFF2-40B4-BE49-F238E27FC236}">
                <a16:creationId xmlns:a16="http://schemas.microsoft.com/office/drawing/2014/main" id="{CD5B93DF-0166-419C-9BC5-CF2C01813364}"/>
              </a:ext>
            </a:extLst>
          </p:cNvPr>
          <p:cNvSpPr/>
          <p:nvPr/>
        </p:nvSpPr>
        <p:spPr>
          <a:xfrm>
            <a:off x="8102600" y="3690617"/>
            <a:ext cx="4106777" cy="316738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矩形 53">
            <a:extLst>
              <a:ext uri="{FF2B5EF4-FFF2-40B4-BE49-F238E27FC236}">
                <a16:creationId xmlns:a16="http://schemas.microsoft.com/office/drawing/2014/main" id="{92AD5E3B-CDA5-4A64-A218-1EB721777593}"/>
              </a:ext>
            </a:extLst>
          </p:cNvPr>
          <p:cNvSpPr/>
          <p:nvPr/>
        </p:nvSpPr>
        <p:spPr>
          <a:xfrm>
            <a:off x="4089400" y="3690612"/>
            <a:ext cx="4013197" cy="3167388"/>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文字方塊 20">
            <a:extLst>
              <a:ext uri="{FF2B5EF4-FFF2-40B4-BE49-F238E27FC236}">
                <a16:creationId xmlns:a16="http://schemas.microsoft.com/office/drawing/2014/main" id="{39A8FB16-6220-4E6D-8078-7FD4BA15955B}"/>
              </a:ext>
            </a:extLst>
          </p:cNvPr>
          <p:cNvSpPr txBox="1"/>
          <p:nvPr/>
        </p:nvSpPr>
        <p:spPr>
          <a:xfrm>
            <a:off x="391597" y="1238919"/>
            <a:ext cx="3314700" cy="1569660"/>
          </a:xfrm>
          <a:prstGeom prst="rect">
            <a:avLst/>
          </a:prstGeom>
          <a:noFill/>
        </p:spPr>
        <p:txBody>
          <a:bodyPr wrap="square" rtlCol="0">
            <a:spAutoFit/>
          </a:bodyPr>
          <a:lstStyle/>
          <a:p>
            <a:r>
              <a:rPr lang="zh-TW" altLang="en-US" sz="4800" b="1" dirty="0">
                <a:solidFill>
                  <a:srgbClr val="9AD0DC"/>
                </a:solidFill>
                <a:latin typeface="Microsoft YaHei" panose="020B0503020204020204" pitchFamily="34" charset="-122"/>
                <a:ea typeface="Microsoft YaHei" panose="020B0503020204020204" pitchFamily="34" charset="-122"/>
              </a:rPr>
              <a:t>我方未來欲達成之方案 </a:t>
            </a:r>
          </a:p>
        </p:txBody>
      </p:sp>
      <p:sp>
        <p:nvSpPr>
          <p:cNvPr id="55" name="矩形 54">
            <a:extLst>
              <a:ext uri="{FF2B5EF4-FFF2-40B4-BE49-F238E27FC236}">
                <a16:creationId xmlns:a16="http://schemas.microsoft.com/office/drawing/2014/main" id="{18729FFE-5F81-4A05-A884-BDA34937835F}"/>
              </a:ext>
            </a:extLst>
          </p:cNvPr>
          <p:cNvSpPr/>
          <p:nvPr/>
        </p:nvSpPr>
        <p:spPr>
          <a:xfrm>
            <a:off x="-12699" y="3686146"/>
            <a:ext cx="12222076" cy="3171853"/>
          </a:xfrm>
          <a:prstGeom prst="rect">
            <a:avLst/>
          </a:prstGeom>
          <a:solidFill>
            <a:srgbClr val="19191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矩形 55">
            <a:extLst>
              <a:ext uri="{FF2B5EF4-FFF2-40B4-BE49-F238E27FC236}">
                <a16:creationId xmlns:a16="http://schemas.microsoft.com/office/drawing/2014/main" id="{8374DC14-2312-436E-8451-3F14B8EC2938}"/>
              </a:ext>
            </a:extLst>
          </p:cNvPr>
          <p:cNvSpPr/>
          <p:nvPr/>
        </p:nvSpPr>
        <p:spPr>
          <a:xfrm>
            <a:off x="3874830" y="569554"/>
            <a:ext cx="8347247" cy="3116586"/>
          </a:xfrm>
          <a:prstGeom prst="rect">
            <a:avLst/>
          </a:prstGeom>
          <a:solidFill>
            <a:srgbClr val="191919">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ustDataLst>
      <p:tags r:id="rId1"/>
    </p:custDataLst>
    <p:extLst>
      <p:ext uri="{BB962C8B-B14F-4D97-AF65-F5344CB8AC3E}">
        <p14:creationId xmlns:p14="http://schemas.microsoft.com/office/powerpoint/2010/main" val="1647266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9C95BCC3-2358-4470-8963-D2CEB770C9E9}"/>
              </a:ext>
            </a:extLst>
          </p:cNvPr>
          <p:cNvSpPr/>
          <p:nvPr/>
        </p:nvSpPr>
        <p:spPr>
          <a:xfrm>
            <a:off x="0" y="589274"/>
            <a:ext cx="12192000" cy="589280"/>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接點 19">
            <a:extLst>
              <a:ext uri="{FF2B5EF4-FFF2-40B4-BE49-F238E27FC236}">
                <a16:creationId xmlns:a16="http://schemas.microsoft.com/office/drawing/2014/main" id="{EACEB1E0-DB7D-4177-9B34-06B8AE8C0B28}"/>
              </a:ext>
            </a:extLst>
          </p:cNvPr>
          <p:cNvCxnSpPr>
            <a:stCxn id="3" idx="0"/>
            <a:endCxn id="3" idx="2"/>
          </p:cNvCxnSpPr>
          <p:nvPr/>
        </p:nvCxnSpPr>
        <p:spPr>
          <a:xfrm>
            <a:off x="6096000" y="589274"/>
            <a:ext cx="0" cy="589280"/>
          </a:xfrm>
          <a:prstGeom prst="line">
            <a:avLst/>
          </a:prstGeom>
          <a:ln>
            <a:solidFill>
              <a:srgbClr val="8F8F8F"/>
            </a:solidFill>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38A6511A-E8AF-4B17-8636-C41EDFEDFDEC}"/>
              </a:ext>
            </a:extLst>
          </p:cNvPr>
          <p:cNvSpPr txBox="1"/>
          <p:nvPr/>
        </p:nvSpPr>
        <p:spPr>
          <a:xfrm>
            <a:off x="2349500" y="675621"/>
            <a:ext cx="2144558"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風險管理</a:t>
            </a:r>
            <a:r>
              <a:rPr lang="en-US" altLang="zh-TW" sz="2400" dirty="0">
                <a:solidFill>
                  <a:schemeClr val="bg1"/>
                </a:solidFill>
                <a:latin typeface="Microsoft YaHei" panose="020B0503020204020204" pitchFamily="34" charset="-122"/>
                <a:ea typeface="Microsoft YaHei" panose="020B0503020204020204" pitchFamily="34" charset="-122"/>
              </a:rPr>
              <a:t>(</a:t>
            </a:r>
            <a:r>
              <a:rPr lang="zh-TW" altLang="en-US" sz="2400" dirty="0">
                <a:solidFill>
                  <a:schemeClr val="bg1"/>
                </a:solidFill>
                <a:latin typeface="Microsoft YaHei" panose="020B0503020204020204" pitchFamily="34" charset="-122"/>
                <a:ea typeface="Microsoft YaHei" panose="020B0503020204020204" pitchFamily="34" charset="-122"/>
              </a:rPr>
              <a:t>一</a:t>
            </a:r>
            <a:r>
              <a:rPr lang="en-US" altLang="zh-TW" sz="2400" dirty="0">
                <a:solidFill>
                  <a:schemeClr val="bg1"/>
                </a:solidFill>
                <a:latin typeface="Microsoft YaHei" panose="020B0503020204020204" pitchFamily="34" charset="-122"/>
                <a:ea typeface="Microsoft YaHei" panose="020B0503020204020204" pitchFamily="34" charset="-122"/>
              </a:rPr>
              <a:t>)</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31" name="文字方塊 30">
            <a:extLst>
              <a:ext uri="{FF2B5EF4-FFF2-40B4-BE49-F238E27FC236}">
                <a16:creationId xmlns:a16="http://schemas.microsoft.com/office/drawing/2014/main" id="{9F315B28-516B-41DB-9045-064507905E3B}"/>
              </a:ext>
            </a:extLst>
          </p:cNvPr>
          <p:cNvSpPr txBox="1"/>
          <p:nvPr/>
        </p:nvSpPr>
        <p:spPr>
          <a:xfrm>
            <a:off x="8445500" y="670551"/>
            <a:ext cx="1612899"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風險溝通</a:t>
            </a:r>
          </a:p>
        </p:txBody>
      </p:sp>
      <p:sp>
        <p:nvSpPr>
          <p:cNvPr id="32" name="矩形 31">
            <a:extLst>
              <a:ext uri="{FF2B5EF4-FFF2-40B4-BE49-F238E27FC236}">
                <a16:creationId xmlns:a16="http://schemas.microsoft.com/office/drawing/2014/main" id="{F912AD59-D385-4B1E-8AEA-633DB40F9CF4}"/>
              </a:ext>
            </a:extLst>
          </p:cNvPr>
          <p:cNvSpPr/>
          <p:nvPr/>
        </p:nvSpPr>
        <p:spPr>
          <a:xfrm>
            <a:off x="8445500" y="625450"/>
            <a:ext cx="1612899" cy="461665"/>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B727B9FA-840D-4A4F-A9AF-202F4FD217EB}"/>
              </a:ext>
            </a:extLst>
          </p:cNvPr>
          <p:cNvSpPr/>
          <p:nvPr/>
        </p:nvSpPr>
        <p:spPr>
          <a:xfrm>
            <a:off x="2515532" y="1397647"/>
            <a:ext cx="7160935" cy="584775"/>
          </a:xfrm>
          <a:prstGeom prst="rect">
            <a:avLst/>
          </a:prstGeom>
        </p:spPr>
        <p:txBody>
          <a:bodyPr wrap="none">
            <a:spAutoFit/>
          </a:bodyPr>
          <a:lstStyle/>
          <a:p>
            <a:r>
              <a:rPr lang="zh-TW" altLang="en-US" sz="3200" b="1" dirty="0">
                <a:solidFill>
                  <a:srgbClr val="9AD0DC"/>
                </a:solidFill>
                <a:latin typeface="Microsoft YaHei" panose="020B0503020204020204" pitchFamily="34" charset="-122"/>
                <a:ea typeface="Microsoft YaHei" panose="020B0503020204020204" pitchFamily="34" charset="-122"/>
              </a:rPr>
              <a:t>說服商家與我方保存液態乳計畫之合作</a:t>
            </a:r>
          </a:p>
        </p:txBody>
      </p:sp>
      <p:sp>
        <p:nvSpPr>
          <p:cNvPr id="36" name="矩形 35">
            <a:extLst>
              <a:ext uri="{FF2B5EF4-FFF2-40B4-BE49-F238E27FC236}">
                <a16:creationId xmlns:a16="http://schemas.microsoft.com/office/drawing/2014/main" id="{BF925878-124E-4C0C-B667-917FA100095A}"/>
              </a:ext>
            </a:extLst>
          </p:cNvPr>
          <p:cNvSpPr/>
          <p:nvPr/>
        </p:nvSpPr>
        <p:spPr>
          <a:xfrm>
            <a:off x="148186" y="247894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C0D9A7B0-70CD-46BE-BF80-742C29A976CC}"/>
              </a:ext>
            </a:extLst>
          </p:cNvPr>
          <p:cNvSpPr/>
          <p:nvPr/>
        </p:nvSpPr>
        <p:spPr>
          <a:xfrm>
            <a:off x="933987" y="220151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871BEDA3-4D4C-4129-A333-5C8FDDCE34A7}"/>
              </a:ext>
            </a:extLst>
          </p:cNvPr>
          <p:cNvSpPr txBox="1"/>
          <p:nvPr/>
        </p:nvSpPr>
        <p:spPr>
          <a:xfrm>
            <a:off x="1345164" y="224811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預期目標</a:t>
            </a:r>
          </a:p>
        </p:txBody>
      </p:sp>
      <p:sp>
        <p:nvSpPr>
          <p:cNvPr id="27" name="矩形 26">
            <a:extLst>
              <a:ext uri="{FF2B5EF4-FFF2-40B4-BE49-F238E27FC236}">
                <a16:creationId xmlns:a16="http://schemas.microsoft.com/office/drawing/2014/main" id="{FFBA75DA-E5B5-4B2D-B811-8CA21C6A3289}"/>
              </a:ext>
            </a:extLst>
          </p:cNvPr>
          <p:cNvSpPr/>
          <p:nvPr/>
        </p:nvSpPr>
        <p:spPr>
          <a:xfrm>
            <a:off x="-247111" y="3167816"/>
            <a:ext cx="4113670" cy="2797048"/>
          </a:xfrm>
          <a:prstGeom prst="rect">
            <a:avLst/>
          </a:prstGeom>
        </p:spPr>
        <p:txBody>
          <a:bodyPr wrap="square">
            <a:spAutoFit/>
          </a:bodyPr>
          <a:lstStyle/>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在各販賣鮮乳的區域以看版或橫幅提醒消費者</a:t>
            </a:r>
            <a:endParaRPr lang="en-US" altLang="zh-TW" sz="2400" dirty="0">
              <a:solidFill>
                <a:schemeClr val="bg1"/>
              </a:solidFill>
              <a:latin typeface="Microsoft YaHei" panose="020B0503020204020204" pitchFamily="34" charset="-122"/>
              <a:ea typeface="Microsoft YaHei" panose="020B0503020204020204" pitchFamily="34" charset="-122"/>
            </a:endParaRP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提供保冷袋</a:t>
            </a:r>
            <a:endParaRPr lang="en-US" altLang="zh-TW" sz="2400" dirty="0">
              <a:solidFill>
                <a:schemeClr val="bg1"/>
              </a:solidFill>
              <a:latin typeface="Microsoft YaHei" panose="020B0503020204020204" pitchFamily="34" charset="-122"/>
              <a:ea typeface="Microsoft YaHei" panose="020B0503020204020204" pitchFamily="34" charset="-122"/>
            </a:endParaRP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將本組變溫貼紙置於貨架上以便消費者索取。</a:t>
            </a:r>
            <a:endParaRPr lang="en-US" altLang="zh-TW" sz="2400" dirty="0">
              <a:solidFill>
                <a:schemeClr val="bg1"/>
              </a:solidFill>
              <a:latin typeface="Microsoft YaHei" panose="020B0503020204020204" pitchFamily="34" charset="-122"/>
              <a:ea typeface="Microsoft YaHei" panose="020B0503020204020204" pitchFamily="34" charset="-122"/>
            </a:endParaRPr>
          </a:p>
        </p:txBody>
      </p:sp>
      <p:sp>
        <p:nvSpPr>
          <p:cNvPr id="39" name="矩形 38">
            <a:extLst>
              <a:ext uri="{FF2B5EF4-FFF2-40B4-BE49-F238E27FC236}">
                <a16:creationId xmlns:a16="http://schemas.microsoft.com/office/drawing/2014/main" id="{AB723C10-171F-4C62-A259-D619F14A99B1}"/>
              </a:ext>
            </a:extLst>
          </p:cNvPr>
          <p:cNvSpPr/>
          <p:nvPr/>
        </p:nvSpPr>
        <p:spPr>
          <a:xfrm>
            <a:off x="4167197" y="248259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a:extLst>
              <a:ext uri="{FF2B5EF4-FFF2-40B4-BE49-F238E27FC236}">
                <a16:creationId xmlns:a16="http://schemas.microsoft.com/office/drawing/2014/main" id="{CB9C994D-57B7-40A0-BACB-3E9D4B44B999}"/>
              </a:ext>
            </a:extLst>
          </p:cNvPr>
          <p:cNvSpPr/>
          <p:nvPr/>
        </p:nvSpPr>
        <p:spPr>
          <a:xfrm>
            <a:off x="4952998" y="220516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文字方塊 40">
            <a:extLst>
              <a:ext uri="{FF2B5EF4-FFF2-40B4-BE49-F238E27FC236}">
                <a16:creationId xmlns:a16="http://schemas.microsoft.com/office/drawing/2014/main" id="{638F050C-1478-4CD0-93F4-48D9B9F34ED1}"/>
              </a:ext>
            </a:extLst>
          </p:cNvPr>
          <p:cNvSpPr txBox="1"/>
          <p:nvPr/>
        </p:nvSpPr>
        <p:spPr>
          <a:xfrm>
            <a:off x="5364175" y="225176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預期困難</a:t>
            </a:r>
          </a:p>
        </p:txBody>
      </p:sp>
      <p:sp>
        <p:nvSpPr>
          <p:cNvPr id="43" name="矩形 42">
            <a:extLst>
              <a:ext uri="{FF2B5EF4-FFF2-40B4-BE49-F238E27FC236}">
                <a16:creationId xmlns:a16="http://schemas.microsoft.com/office/drawing/2014/main" id="{722C8FC9-0590-4997-BDB0-244399992C5D}"/>
              </a:ext>
            </a:extLst>
          </p:cNvPr>
          <p:cNvSpPr/>
          <p:nvPr/>
        </p:nvSpPr>
        <p:spPr>
          <a:xfrm>
            <a:off x="8164030" y="247894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F40C0D7C-BA78-4C66-BB08-E3D6730C5D2A}"/>
              </a:ext>
            </a:extLst>
          </p:cNvPr>
          <p:cNvSpPr/>
          <p:nvPr/>
        </p:nvSpPr>
        <p:spPr>
          <a:xfrm>
            <a:off x="8949831" y="220151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文字方塊 44">
            <a:extLst>
              <a:ext uri="{FF2B5EF4-FFF2-40B4-BE49-F238E27FC236}">
                <a16:creationId xmlns:a16="http://schemas.microsoft.com/office/drawing/2014/main" id="{91871F50-7FBD-4759-800A-086506CFD458}"/>
              </a:ext>
            </a:extLst>
          </p:cNvPr>
          <p:cNvSpPr txBox="1"/>
          <p:nvPr/>
        </p:nvSpPr>
        <p:spPr>
          <a:xfrm>
            <a:off x="9361008" y="224811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如何改善</a:t>
            </a:r>
          </a:p>
        </p:txBody>
      </p:sp>
      <p:sp>
        <p:nvSpPr>
          <p:cNvPr id="46" name="矩形 45">
            <a:extLst>
              <a:ext uri="{FF2B5EF4-FFF2-40B4-BE49-F238E27FC236}">
                <a16:creationId xmlns:a16="http://schemas.microsoft.com/office/drawing/2014/main" id="{B36D308A-67F8-4212-8E94-B0E8A8857B08}"/>
              </a:ext>
            </a:extLst>
          </p:cNvPr>
          <p:cNvSpPr/>
          <p:nvPr/>
        </p:nvSpPr>
        <p:spPr>
          <a:xfrm>
            <a:off x="7839381" y="3133941"/>
            <a:ext cx="4113670" cy="1689052"/>
          </a:xfrm>
          <a:prstGeom prst="rect">
            <a:avLst/>
          </a:prstGeom>
        </p:spPr>
        <p:txBody>
          <a:bodyPr wrap="square">
            <a:spAutoFit/>
          </a:bodyPr>
          <a:lstStyle/>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從小型店家開始推廣</a:t>
            </a: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在門口進行宣導保冷袋及適用變溫貼紙</a:t>
            </a:r>
          </a:p>
        </p:txBody>
      </p:sp>
      <p:sp>
        <p:nvSpPr>
          <p:cNvPr id="28" name="矩形 27">
            <a:extLst>
              <a:ext uri="{FF2B5EF4-FFF2-40B4-BE49-F238E27FC236}">
                <a16:creationId xmlns:a16="http://schemas.microsoft.com/office/drawing/2014/main" id="{6BE597E1-27D2-4533-8EA8-342EF50D9093}"/>
              </a:ext>
            </a:extLst>
          </p:cNvPr>
          <p:cNvSpPr/>
          <p:nvPr/>
        </p:nvSpPr>
        <p:spPr>
          <a:xfrm>
            <a:off x="4398151" y="3142349"/>
            <a:ext cx="3302000" cy="2797048"/>
          </a:xfrm>
          <a:prstGeom prst="rect">
            <a:avLst/>
          </a:prstGeom>
        </p:spPr>
        <p:txBody>
          <a:bodyPr wrap="square">
            <a:spAutoFit/>
          </a:bodyPr>
          <a:lstStyle/>
          <a:p>
            <a:pPr marL="342900"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加裝橫幅看板等標示可能增加店家的成本</a:t>
            </a:r>
          </a:p>
          <a:p>
            <a:pPr marL="342900"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貼紙可能暴露放置液態乳的冷藏架保冷不足的缺點</a:t>
            </a:r>
          </a:p>
        </p:txBody>
      </p:sp>
    </p:spTree>
    <p:custDataLst>
      <p:tags r:id="rId1"/>
    </p:custDataLst>
    <p:extLst>
      <p:ext uri="{BB962C8B-B14F-4D97-AF65-F5344CB8AC3E}">
        <p14:creationId xmlns:p14="http://schemas.microsoft.com/office/powerpoint/2010/main" val="2130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9C95BCC3-2358-4470-8963-D2CEB770C9E9}"/>
              </a:ext>
            </a:extLst>
          </p:cNvPr>
          <p:cNvSpPr/>
          <p:nvPr/>
        </p:nvSpPr>
        <p:spPr>
          <a:xfrm>
            <a:off x="0" y="589274"/>
            <a:ext cx="12192000" cy="589280"/>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接點 19">
            <a:extLst>
              <a:ext uri="{FF2B5EF4-FFF2-40B4-BE49-F238E27FC236}">
                <a16:creationId xmlns:a16="http://schemas.microsoft.com/office/drawing/2014/main" id="{EACEB1E0-DB7D-4177-9B34-06B8AE8C0B28}"/>
              </a:ext>
            </a:extLst>
          </p:cNvPr>
          <p:cNvCxnSpPr>
            <a:stCxn id="3" idx="0"/>
            <a:endCxn id="3" idx="2"/>
          </p:cNvCxnSpPr>
          <p:nvPr/>
        </p:nvCxnSpPr>
        <p:spPr>
          <a:xfrm>
            <a:off x="6096000" y="589274"/>
            <a:ext cx="0" cy="589280"/>
          </a:xfrm>
          <a:prstGeom prst="line">
            <a:avLst/>
          </a:prstGeom>
          <a:ln>
            <a:solidFill>
              <a:srgbClr val="8F8F8F"/>
            </a:solidFill>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38A6511A-E8AF-4B17-8636-C41EDFEDFDEC}"/>
              </a:ext>
            </a:extLst>
          </p:cNvPr>
          <p:cNvSpPr txBox="1"/>
          <p:nvPr/>
        </p:nvSpPr>
        <p:spPr>
          <a:xfrm>
            <a:off x="2349500" y="675621"/>
            <a:ext cx="2144558"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風險管理</a:t>
            </a:r>
            <a:r>
              <a:rPr lang="en-US" altLang="zh-TW" sz="2400" dirty="0">
                <a:solidFill>
                  <a:schemeClr val="bg1"/>
                </a:solidFill>
                <a:latin typeface="Microsoft YaHei" panose="020B0503020204020204" pitchFamily="34" charset="-122"/>
                <a:ea typeface="Microsoft YaHei" panose="020B0503020204020204" pitchFamily="34" charset="-122"/>
              </a:rPr>
              <a:t>(</a:t>
            </a:r>
            <a:r>
              <a:rPr lang="zh-TW" altLang="en-US" sz="2400" dirty="0">
                <a:solidFill>
                  <a:schemeClr val="bg1"/>
                </a:solidFill>
                <a:latin typeface="Microsoft YaHei" panose="020B0503020204020204" pitchFamily="34" charset="-122"/>
                <a:ea typeface="Microsoft YaHei" panose="020B0503020204020204" pitchFamily="34" charset="-122"/>
              </a:rPr>
              <a:t>二</a:t>
            </a:r>
            <a:r>
              <a:rPr lang="en-US" altLang="zh-TW" sz="2400" dirty="0">
                <a:solidFill>
                  <a:schemeClr val="bg1"/>
                </a:solidFill>
                <a:latin typeface="Microsoft YaHei" panose="020B0503020204020204" pitchFamily="34" charset="-122"/>
                <a:ea typeface="Microsoft YaHei" panose="020B0503020204020204" pitchFamily="34" charset="-122"/>
              </a:rPr>
              <a:t>)</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31" name="文字方塊 30">
            <a:extLst>
              <a:ext uri="{FF2B5EF4-FFF2-40B4-BE49-F238E27FC236}">
                <a16:creationId xmlns:a16="http://schemas.microsoft.com/office/drawing/2014/main" id="{9F315B28-516B-41DB-9045-064507905E3B}"/>
              </a:ext>
            </a:extLst>
          </p:cNvPr>
          <p:cNvSpPr txBox="1"/>
          <p:nvPr/>
        </p:nvSpPr>
        <p:spPr>
          <a:xfrm>
            <a:off x="8445500" y="670551"/>
            <a:ext cx="1612899"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風險溝通</a:t>
            </a:r>
          </a:p>
        </p:txBody>
      </p:sp>
      <p:sp>
        <p:nvSpPr>
          <p:cNvPr id="32" name="矩形 31">
            <a:extLst>
              <a:ext uri="{FF2B5EF4-FFF2-40B4-BE49-F238E27FC236}">
                <a16:creationId xmlns:a16="http://schemas.microsoft.com/office/drawing/2014/main" id="{F912AD59-D385-4B1E-8AEA-633DB40F9CF4}"/>
              </a:ext>
            </a:extLst>
          </p:cNvPr>
          <p:cNvSpPr/>
          <p:nvPr/>
        </p:nvSpPr>
        <p:spPr>
          <a:xfrm>
            <a:off x="8445500" y="625450"/>
            <a:ext cx="1612899" cy="461665"/>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B727B9FA-840D-4A4F-A9AF-202F4FD217EB}"/>
              </a:ext>
            </a:extLst>
          </p:cNvPr>
          <p:cNvSpPr/>
          <p:nvPr/>
        </p:nvSpPr>
        <p:spPr>
          <a:xfrm>
            <a:off x="5182930" y="1397647"/>
            <a:ext cx="1826141" cy="584775"/>
          </a:xfrm>
          <a:prstGeom prst="rect">
            <a:avLst/>
          </a:prstGeom>
        </p:spPr>
        <p:txBody>
          <a:bodyPr wrap="none">
            <a:spAutoFit/>
          </a:bodyPr>
          <a:lstStyle/>
          <a:p>
            <a:r>
              <a:rPr lang="zh-TW" altLang="en-US" sz="3200" b="1" dirty="0">
                <a:solidFill>
                  <a:srgbClr val="9AD0DC"/>
                </a:solidFill>
                <a:latin typeface="Microsoft YaHei" panose="020B0503020204020204" pitchFamily="34" charset="-122"/>
                <a:ea typeface="Microsoft YaHei" panose="020B0503020204020204" pitchFamily="34" charset="-122"/>
              </a:rPr>
              <a:t>遊說政府</a:t>
            </a:r>
          </a:p>
        </p:txBody>
      </p:sp>
      <p:sp>
        <p:nvSpPr>
          <p:cNvPr id="36" name="矩形 35">
            <a:extLst>
              <a:ext uri="{FF2B5EF4-FFF2-40B4-BE49-F238E27FC236}">
                <a16:creationId xmlns:a16="http://schemas.microsoft.com/office/drawing/2014/main" id="{BF925878-124E-4C0C-B667-917FA100095A}"/>
              </a:ext>
            </a:extLst>
          </p:cNvPr>
          <p:cNvSpPr/>
          <p:nvPr/>
        </p:nvSpPr>
        <p:spPr>
          <a:xfrm>
            <a:off x="148186" y="247894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C0D9A7B0-70CD-46BE-BF80-742C29A976CC}"/>
              </a:ext>
            </a:extLst>
          </p:cNvPr>
          <p:cNvSpPr/>
          <p:nvPr/>
        </p:nvSpPr>
        <p:spPr>
          <a:xfrm>
            <a:off x="933987" y="220151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871BEDA3-4D4C-4129-A333-5C8FDDCE34A7}"/>
              </a:ext>
            </a:extLst>
          </p:cNvPr>
          <p:cNvSpPr txBox="1"/>
          <p:nvPr/>
        </p:nvSpPr>
        <p:spPr>
          <a:xfrm>
            <a:off x="1345164" y="224811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預期目標</a:t>
            </a:r>
          </a:p>
        </p:txBody>
      </p:sp>
      <p:sp>
        <p:nvSpPr>
          <p:cNvPr id="27" name="矩形 26">
            <a:extLst>
              <a:ext uri="{FF2B5EF4-FFF2-40B4-BE49-F238E27FC236}">
                <a16:creationId xmlns:a16="http://schemas.microsoft.com/office/drawing/2014/main" id="{FFBA75DA-E5B5-4B2D-B811-8CA21C6A3289}"/>
              </a:ext>
            </a:extLst>
          </p:cNvPr>
          <p:cNvSpPr/>
          <p:nvPr/>
        </p:nvSpPr>
        <p:spPr>
          <a:xfrm>
            <a:off x="-353765" y="2697755"/>
            <a:ext cx="4586297" cy="3905043"/>
          </a:xfrm>
          <a:prstGeom prst="rect">
            <a:avLst/>
          </a:prstGeom>
        </p:spPr>
        <p:txBody>
          <a:bodyPr wrap="square">
            <a:spAutoFit/>
          </a:bodyPr>
          <a:lstStyle/>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進行教案的普及</a:t>
            </a: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促使賣場廠商張貼標語、提供保冷袋、使用封閉式冰櫃</a:t>
            </a: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訂立相關法規使液態乳廠商將包裝標示用淺顯直觀的方式使民眾容易辨別</a:t>
            </a:r>
          </a:p>
        </p:txBody>
      </p:sp>
      <p:sp>
        <p:nvSpPr>
          <p:cNvPr id="39" name="矩形 38">
            <a:extLst>
              <a:ext uri="{FF2B5EF4-FFF2-40B4-BE49-F238E27FC236}">
                <a16:creationId xmlns:a16="http://schemas.microsoft.com/office/drawing/2014/main" id="{AB723C10-171F-4C62-A259-D619F14A99B1}"/>
              </a:ext>
            </a:extLst>
          </p:cNvPr>
          <p:cNvSpPr/>
          <p:nvPr/>
        </p:nvSpPr>
        <p:spPr>
          <a:xfrm>
            <a:off x="4167197" y="248259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a:extLst>
              <a:ext uri="{FF2B5EF4-FFF2-40B4-BE49-F238E27FC236}">
                <a16:creationId xmlns:a16="http://schemas.microsoft.com/office/drawing/2014/main" id="{CB9C994D-57B7-40A0-BACB-3E9D4B44B999}"/>
              </a:ext>
            </a:extLst>
          </p:cNvPr>
          <p:cNvSpPr/>
          <p:nvPr/>
        </p:nvSpPr>
        <p:spPr>
          <a:xfrm>
            <a:off x="4952998" y="220516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文字方塊 40">
            <a:extLst>
              <a:ext uri="{FF2B5EF4-FFF2-40B4-BE49-F238E27FC236}">
                <a16:creationId xmlns:a16="http://schemas.microsoft.com/office/drawing/2014/main" id="{638F050C-1478-4CD0-93F4-48D9B9F34ED1}"/>
              </a:ext>
            </a:extLst>
          </p:cNvPr>
          <p:cNvSpPr txBox="1"/>
          <p:nvPr/>
        </p:nvSpPr>
        <p:spPr>
          <a:xfrm>
            <a:off x="5364175" y="225176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預期困難</a:t>
            </a:r>
          </a:p>
        </p:txBody>
      </p:sp>
      <p:sp>
        <p:nvSpPr>
          <p:cNvPr id="43" name="矩形 42">
            <a:extLst>
              <a:ext uri="{FF2B5EF4-FFF2-40B4-BE49-F238E27FC236}">
                <a16:creationId xmlns:a16="http://schemas.microsoft.com/office/drawing/2014/main" id="{722C8FC9-0590-4997-BDB0-244399992C5D}"/>
              </a:ext>
            </a:extLst>
          </p:cNvPr>
          <p:cNvSpPr/>
          <p:nvPr/>
        </p:nvSpPr>
        <p:spPr>
          <a:xfrm>
            <a:off x="8164030" y="247894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F40C0D7C-BA78-4C66-BB08-E3D6730C5D2A}"/>
              </a:ext>
            </a:extLst>
          </p:cNvPr>
          <p:cNvSpPr/>
          <p:nvPr/>
        </p:nvSpPr>
        <p:spPr>
          <a:xfrm>
            <a:off x="8949831" y="220151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文字方塊 44">
            <a:extLst>
              <a:ext uri="{FF2B5EF4-FFF2-40B4-BE49-F238E27FC236}">
                <a16:creationId xmlns:a16="http://schemas.microsoft.com/office/drawing/2014/main" id="{91871F50-7FBD-4759-800A-086506CFD458}"/>
              </a:ext>
            </a:extLst>
          </p:cNvPr>
          <p:cNvSpPr txBox="1"/>
          <p:nvPr/>
        </p:nvSpPr>
        <p:spPr>
          <a:xfrm>
            <a:off x="9361008" y="224811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如何改善</a:t>
            </a:r>
          </a:p>
        </p:txBody>
      </p:sp>
      <p:sp>
        <p:nvSpPr>
          <p:cNvPr id="46" name="矩形 45">
            <a:extLst>
              <a:ext uri="{FF2B5EF4-FFF2-40B4-BE49-F238E27FC236}">
                <a16:creationId xmlns:a16="http://schemas.microsoft.com/office/drawing/2014/main" id="{B36D308A-67F8-4212-8E94-B0E8A8857B08}"/>
              </a:ext>
            </a:extLst>
          </p:cNvPr>
          <p:cNvSpPr/>
          <p:nvPr/>
        </p:nvSpPr>
        <p:spPr>
          <a:xfrm>
            <a:off x="7839381" y="2812395"/>
            <a:ext cx="4113670" cy="1689052"/>
          </a:xfrm>
          <a:prstGeom prst="rect">
            <a:avLst/>
          </a:prstGeom>
        </p:spPr>
        <p:txBody>
          <a:bodyPr wrap="square">
            <a:spAutoFit/>
          </a:bodyPr>
          <a:lstStyle/>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從遊說立委以及各縣市地方政府開始</a:t>
            </a: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再逐步遊說中央政府</a:t>
            </a:r>
          </a:p>
        </p:txBody>
      </p:sp>
      <p:sp>
        <p:nvSpPr>
          <p:cNvPr id="28" name="矩形 27">
            <a:extLst>
              <a:ext uri="{FF2B5EF4-FFF2-40B4-BE49-F238E27FC236}">
                <a16:creationId xmlns:a16="http://schemas.microsoft.com/office/drawing/2014/main" id="{6BE597E1-27D2-4533-8EA8-342EF50D9093}"/>
              </a:ext>
            </a:extLst>
          </p:cNvPr>
          <p:cNvSpPr/>
          <p:nvPr/>
        </p:nvSpPr>
        <p:spPr>
          <a:xfrm>
            <a:off x="4537381" y="2816045"/>
            <a:ext cx="3302000" cy="581057"/>
          </a:xfrm>
          <a:prstGeom prst="rect">
            <a:avLst/>
          </a:prstGeom>
        </p:spPr>
        <p:txBody>
          <a:bodyPr wrap="square">
            <a:spAutoFit/>
          </a:bodyPr>
          <a:lstStyle/>
          <a:p>
            <a:pPr marL="342900"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學生的力量不足</a:t>
            </a:r>
          </a:p>
        </p:txBody>
      </p:sp>
    </p:spTree>
    <p:custDataLst>
      <p:tags r:id="rId1"/>
    </p:custDataLst>
    <p:extLst>
      <p:ext uri="{BB962C8B-B14F-4D97-AF65-F5344CB8AC3E}">
        <p14:creationId xmlns:p14="http://schemas.microsoft.com/office/powerpoint/2010/main" val="424275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9C95BCC3-2358-4470-8963-D2CEB770C9E9}"/>
              </a:ext>
            </a:extLst>
          </p:cNvPr>
          <p:cNvSpPr/>
          <p:nvPr/>
        </p:nvSpPr>
        <p:spPr>
          <a:xfrm>
            <a:off x="0" y="589274"/>
            <a:ext cx="12192000" cy="589280"/>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接點 19">
            <a:extLst>
              <a:ext uri="{FF2B5EF4-FFF2-40B4-BE49-F238E27FC236}">
                <a16:creationId xmlns:a16="http://schemas.microsoft.com/office/drawing/2014/main" id="{EACEB1E0-DB7D-4177-9B34-06B8AE8C0B28}"/>
              </a:ext>
            </a:extLst>
          </p:cNvPr>
          <p:cNvCxnSpPr>
            <a:stCxn id="3" idx="0"/>
            <a:endCxn id="3" idx="2"/>
          </p:cNvCxnSpPr>
          <p:nvPr/>
        </p:nvCxnSpPr>
        <p:spPr>
          <a:xfrm>
            <a:off x="6096000" y="589274"/>
            <a:ext cx="0" cy="589280"/>
          </a:xfrm>
          <a:prstGeom prst="line">
            <a:avLst/>
          </a:prstGeom>
          <a:ln>
            <a:solidFill>
              <a:srgbClr val="8F8F8F"/>
            </a:solidFill>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38A6511A-E8AF-4B17-8636-C41EDFEDFDEC}"/>
              </a:ext>
            </a:extLst>
          </p:cNvPr>
          <p:cNvSpPr txBox="1"/>
          <p:nvPr/>
        </p:nvSpPr>
        <p:spPr>
          <a:xfrm>
            <a:off x="2349500" y="675621"/>
            <a:ext cx="2144558"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風險管理</a:t>
            </a:r>
            <a:r>
              <a:rPr lang="en-US" altLang="zh-TW" sz="2400" dirty="0">
                <a:solidFill>
                  <a:schemeClr val="bg1"/>
                </a:solidFill>
                <a:latin typeface="Microsoft YaHei" panose="020B0503020204020204" pitchFamily="34" charset="-122"/>
                <a:ea typeface="Microsoft YaHei" panose="020B0503020204020204" pitchFamily="34" charset="-122"/>
              </a:rPr>
              <a:t>(</a:t>
            </a:r>
            <a:r>
              <a:rPr lang="zh-TW" altLang="en-US" sz="2400" dirty="0">
                <a:solidFill>
                  <a:schemeClr val="bg1"/>
                </a:solidFill>
                <a:latin typeface="Microsoft YaHei" panose="020B0503020204020204" pitchFamily="34" charset="-122"/>
                <a:ea typeface="Microsoft YaHei" panose="020B0503020204020204" pitchFamily="34" charset="-122"/>
              </a:rPr>
              <a:t>三</a:t>
            </a:r>
            <a:r>
              <a:rPr lang="en-US" altLang="zh-TW" sz="2400" dirty="0">
                <a:solidFill>
                  <a:schemeClr val="bg1"/>
                </a:solidFill>
                <a:latin typeface="Microsoft YaHei" panose="020B0503020204020204" pitchFamily="34" charset="-122"/>
                <a:ea typeface="Microsoft YaHei" panose="020B0503020204020204" pitchFamily="34" charset="-122"/>
              </a:rPr>
              <a:t>)</a:t>
            </a:r>
            <a:endParaRPr lang="zh-TW" altLang="en-US" sz="2400" dirty="0">
              <a:solidFill>
                <a:schemeClr val="bg1"/>
              </a:solidFill>
              <a:latin typeface="Microsoft YaHei" panose="020B0503020204020204" pitchFamily="34" charset="-122"/>
              <a:ea typeface="Microsoft YaHei" panose="020B0503020204020204" pitchFamily="34" charset="-122"/>
            </a:endParaRPr>
          </a:p>
        </p:txBody>
      </p:sp>
      <p:sp>
        <p:nvSpPr>
          <p:cNvPr id="31" name="文字方塊 30">
            <a:extLst>
              <a:ext uri="{FF2B5EF4-FFF2-40B4-BE49-F238E27FC236}">
                <a16:creationId xmlns:a16="http://schemas.microsoft.com/office/drawing/2014/main" id="{9F315B28-516B-41DB-9045-064507905E3B}"/>
              </a:ext>
            </a:extLst>
          </p:cNvPr>
          <p:cNvSpPr txBox="1"/>
          <p:nvPr/>
        </p:nvSpPr>
        <p:spPr>
          <a:xfrm>
            <a:off x="8445500" y="670551"/>
            <a:ext cx="2285999"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風險溝通</a:t>
            </a:r>
          </a:p>
        </p:txBody>
      </p:sp>
      <p:sp>
        <p:nvSpPr>
          <p:cNvPr id="32" name="矩形 31">
            <a:extLst>
              <a:ext uri="{FF2B5EF4-FFF2-40B4-BE49-F238E27FC236}">
                <a16:creationId xmlns:a16="http://schemas.microsoft.com/office/drawing/2014/main" id="{F912AD59-D385-4B1E-8AEA-633DB40F9CF4}"/>
              </a:ext>
            </a:extLst>
          </p:cNvPr>
          <p:cNvSpPr/>
          <p:nvPr/>
        </p:nvSpPr>
        <p:spPr>
          <a:xfrm>
            <a:off x="8502663" y="704784"/>
            <a:ext cx="1612899" cy="461665"/>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B727B9FA-840D-4A4F-A9AF-202F4FD217EB}"/>
              </a:ext>
            </a:extLst>
          </p:cNvPr>
          <p:cNvSpPr/>
          <p:nvPr/>
        </p:nvSpPr>
        <p:spPr>
          <a:xfrm>
            <a:off x="4772561" y="1397647"/>
            <a:ext cx="2646878" cy="584775"/>
          </a:xfrm>
          <a:prstGeom prst="rect">
            <a:avLst/>
          </a:prstGeom>
        </p:spPr>
        <p:txBody>
          <a:bodyPr wrap="none">
            <a:spAutoFit/>
          </a:bodyPr>
          <a:lstStyle/>
          <a:p>
            <a:r>
              <a:rPr lang="zh-TW" altLang="en-US" sz="3200" b="1" dirty="0">
                <a:solidFill>
                  <a:srgbClr val="9AD0DC"/>
                </a:solidFill>
                <a:latin typeface="Microsoft YaHei" panose="020B0503020204020204" pitchFamily="34" charset="-122"/>
                <a:ea typeface="Microsoft YaHei" panose="020B0503020204020204" pitchFamily="34" charset="-122"/>
              </a:rPr>
              <a:t>改善變溫貼紙</a:t>
            </a:r>
          </a:p>
        </p:txBody>
      </p:sp>
      <p:sp>
        <p:nvSpPr>
          <p:cNvPr id="36" name="矩形 35">
            <a:extLst>
              <a:ext uri="{FF2B5EF4-FFF2-40B4-BE49-F238E27FC236}">
                <a16:creationId xmlns:a16="http://schemas.microsoft.com/office/drawing/2014/main" id="{BF925878-124E-4C0C-B667-917FA100095A}"/>
              </a:ext>
            </a:extLst>
          </p:cNvPr>
          <p:cNvSpPr/>
          <p:nvPr/>
        </p:nvSpPr>
        <p:spPr>
          <a:xfrm>
            <a:off x="148186" y="247894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C0D9A7B0-70CD-46BE-BF80-742C29A976CC}"/>
              </a:ext>
            </a:extLst>
          </p:cNvPr>
          <p:cNvSpPr/>
          <p:nvPr/>
        </p:nvSpPr>
        <p:spPr>
          <a:xfrm>
            <a:off x="933987" y="220151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871BEDA3-4D4C-4129-A333-5C8FDDCE34A7}"/>
              </a:ext>
            </a:extLst>
          </p:cNvPr>
          <p:cNvSpPr txBox="1"/>
          <p:nvPr/>
        </p:nvSpPr>
        <p:spPr>
          <a:xfrm>
            <a:off x="1345164" y="224811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預期目標</a:t>
            </a:r>
          </a:p>
        </p:txBody>
      </p:sp>
      <p:sp>
        <p:nvSpPr>
          <p:cNvPr id="27" name="矩形 26">
            <a:extLst>
              <a:ext uri="{FF2B5EF4-FFF2-40B4-BE49-F238E27FC236}">
                <a16:creationId xmlns:a16="http://schemas.microsoft.com/office/drawing/2014/main" id="{FFBA75DA-E5B5-4B2D-B811-8CA21C6A3289}"/>
              </a:ext>
            </a:extLst>
          </p:cNvPr>
          <p:cNvSpPr/>
          <p:nvPr/>
        </p:nvSpPr>
        <p:spPr>
          <a:xfrm>
            <a:off x="-73356" y="2697755"/>
            <a:ext cx="3857604" cy="3905043"/>
          </a:xfrm>
          <a:prstGeom prst="rect">
            <a:avLst/>
          </a:prstGeom>
        </p:spPr>
        <p:txBody>
          <a:bodyPr wrap="square">
            <a:spAutoFit/>
          </a:bodyPr>
          <a:lstStyle/>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尋求合適變溫顏料材質來改善貼紙</a:t>
            </a: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提高貼紙對於溫度的敏感度</a:t>
            </a: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改變變色溫度區間以解決貼紙從冰箱取出後太快變色之問題</a:t>
            </a:r>
          </a:p>
        </p:txBody>
      </p:sp>
      <p:sp>
        <p:nvSpPr>
          <p:cNvPr id="39" name="矩形 38">
            <a:extLst>
              <a:ext uri="{FF2B5EF4-FFF2-40B4-BE49-F238E27FC236}">
                <a16:creationId xmlns:a16="http://schemas.microsoft.com/office/drawing/2014/main" id="{AB723C10-171F-4C62-A259-D619F14A99B1}"/>
              </a:ext>
            </a:extLst>
          </p:cNvPr>
          <p:cNvSpPr/>
          <p:nvPr/>
        </p:nvSpPr>
        <p:spPr>
          <a:xfrm>
            <a:off x="4167197" y="248259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a:extLst>
              <a:ext uri="{FF2B5EF4-FFF2-40B4-BE49-F238E27FC236}">
                <a16:creationId xmlns:a16="http://schemas.microsoft.com/office/drawing/2014/main" id="{CB9C994D-57B7-40A0-BACB-3E9D4B44B999}"/>
              </a:ext>
            </a:extLst>
          </p:cNvPr>
          <p:cNvSpPr/>
          <p:nvPr/>
        </p:nvSpPr>
        <p:spPr>
          <a:xfrm>
            <a:off x="4952998" y="220516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文字方塊 40">
            <a:extLst>
              <a:ext uri="{FF2B5EF4-FFF2-40B4-BE49-F238E27FC236}">
                <a16:creationId xmlns:a16="http://schemas.microsoft.com/office/drawing/2014/main" id="{638F050C-1478-4CD0-93F4-48D9B9F34ED1}"/>
              </a:ext>
            </a:extLst>
          </p:cNvPr>
          <p:cNvSpPr txBox="1"/>
          <p:nvPr/>
        </p:nvSpPr>
        <p:spPr>
          <a:xfrm>
            <a:off x="5364175" y="225176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預期困難</a:t>
            </a:r>
          </a:p>
        </p:txBody>
      </p:sp>
      <p:sp>
        <p:nvSpPr>
          <p:cNvPr id="43" name="矩形 42">
            <a:extLst>
              <a:ext uri="{FF2B5EF4-FFF2-40B4-BE49-F238E27FC236}">
                <a16:creationId xmlns:a16="http://schemas.microsoft.com/office/drawing/2014/main" id="{722C8FC9-0590-4997-BDB0-244399992C5D}"/>
              </a:ext>
            </a:extLst>
          </p:cNvPr>
          <p:cNvSpPr/>
          <p:nvPr/>
        </p:nvSpPr>
        <p:spPr>
          <a:xfrm>
            <a:off x="8164030" y="247894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F40C0D7C-BA78-4C66-BB08-E3D6730C5D2A}"/>
              </a:ext>
            </a:extLst>
          </p:cNvPr>
          <p:cNvSpPr/>
          <p:nvPr/>
        </p:nvSpPr>
        <p:spPr>
          <a:xfrm>
            <a:off x="8949831" y="220151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文字方塊 44">
            <a:extLst>
              <a:ext uri="{FF2B5EF4-FFF2-40B4-BE49-F238E27FC236}">
                <a16:creationId xmlns:a16="http://schemas.microsoft.com/office/drawing/2014/main" id="{91871F50-7FBD-4759-800A-086506CFD458}"/>
              </a:ext>
            </a:extLst>
          </p:cNvPr>
          <p:cNvSpPr txBox="1"/>
          <p:nvPr/>
        </p:nvSpPr>
        <p:spPr>
          <a:xfrm>
            <a:off x="9361008" y="224811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如何改善</a:t>
            </a:r>
          </a:p>
        </p:txBody>
      </p:sp>
      <p:sp>
        <p:nvSpPr>
          <p:cNvPr id="46" name="矩形 45">
            <a:extLst>
              <a:ext uri="{FF2B5EF4-FFF2-40B4-BE49-F238E27FC236}">
                <a16:creationId xmlns:a16="http://schemas.microsoft.com/office/drawing/2014/main" id="{B36D308A-67F8-4212-8E94-B0E8A8857B08}"/>
              </a:ext>
            </a:extLst>
          </p:cNvPr>
          <p:cNvSpPr/>
          <p:nvPr/>
        </p:nvSpPr>
        <p:spPr>
          <a:xfrm>
            <a:off x="7839381" y="2812395"/>
            <a:ext cx="4113670" cy="2243050"/>
          </a:xfrm>
          <a:prstGeom prst="rect">
            <a:avLst/>
          </a:prstGeom>
        </p:spPr>
        <p:txBody>
          <a:bodyPr wrap="square">
            <a:spAutoFit/>
          </a:bodyPr>
          <a:lstStyle/>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諮詢化工、材料方面的專家學者</a:t>
            </a: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探訪現行產業界的溫度監控方法</a:t>
            </a:r>
          </a:p>
        </p:txBody>
      </p:sp>
      <p:sp>
        <p:nvSpPr>
          <p:cNvPr id="28" name="矩形 27">
            <a:extLst>
              <a:ext uri="{FF2B5EF4-FFF2-40B4-BE49-F238E27FC236}">
                <a16:creationId xmlns:a16="http://schemas.microsoft.com/office/drawing/2014/main" id="{6BE597E1-27D2-4533-8EA8-342EF50D9093}"/>
              </a:ext>
            </a:extLst>
          </p:cNvPr>
          <p:cNvSpPr/>
          <p:nvPr/>
        </p:nvSpPr>
        <p:spPr>
          <a:xfrm>
            <a:off x="4537381" y="2816045"/>
            <a:ext cx="3302000" cy="1135054"/>
          </a:xfrm>
          <a:prstGeom prst="rect">
            <a:avLst/>
          </a:prstGeom>
        </p:spPr>
        <p:txBody>
          <a:bodyPr wrap="square">
            <a:spAutoFit/>
          </a:bodyPr>
          <a:lstStyle/>
          <a:p>
            <a:pPr marL="342900"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非專業科系學生</a:t>
            </a:r>
          </a:p>
          <a:p>
            <a:pPr marL="342900"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貼紙成本偏高</a:t>
            </a:r>
          </a:p>
        </p:txBody>
      </p:sp>
    </p:spTree>
    <p:custDataLst>
      <p:tags r:id="rId1"/>
    </p:custDataLst>
    <p:extLst>
      <p:ext uri="{BB962C8B-B14F-4D97-AF65-F5344CB8AC3E}">
        <p14:creationId xmlns:p14="http://schemas.microsoft.com/office/powerpoint/2010/main" val="2890005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alpha val="89000"/>
          </a:schemeClr>
        </a:solidFill>
        <a:effectLst/>
      </p:bgPr>
    </p:bg>
    <p:spTree>
      <p:nvGrpSpPr>
        <p:cNvPr id="1" name=""/>
        <p:cNvGrpSpPr/>
        <p:nvPr/>
      </p:nvGrpSpPr>
      <p:grpSpPr>
        <a:xfrm>
          <a:off x="0" y="0"/>
          <a:ext cx="0" cy="0"/>
          <a:chOff x="0" y="0"/>
          <a:chExt cx="0" cy="0"/>
        </a:xfrm>
      </p:grpSpPr>
      <p:grpSp>
        <p:nvGrpSpPr>
          <p:cNvPr id="6" name="群組 5">
            <a:extLst>
              <a:ext uri="{FF2B5EF4-FFF2-40B4-BE49-F238E27FC236}">
                <a16:creationId xmlns:a16="http://schemas.microsoft.com/office/drawing/2014/main" id="{1AA84C33-432A-4D7F-BA79-3D2269FE1A57}"/>
              </a:ext>
            </a:extLst>
          </p:cNvPr>
          <p:cNvGrpSpPr/>
          <p:nvPr/>
        </p:nvGrpSpPr>
        <p:grpSpPr>
          <a:xfrm>
            <a:off x="-1" y="0"/>
            <a:ext cx="1879601" cy="589280"/>
            <a:chOff x="1828800" y="1046480"/>
            <a:chExt cx="2489200" cy="589280"/>
          </a:xfrm>
        </p:grpSpPr>
        <p:sp>
          <p:nvSpPr>
            <p:cNvPr id="4" name="矩形 3">
              <a:extLst>
                <a:ext uri="{FF2B5EF4-FFF2-40B4-BE49-F238E27FC236}">
                  <a16:creationId xmlns:a16="http://schemas.microsoft.com/office/drawing/2014/main" id="{E4C4E7F6-74B6-43EA-B0FE-D9304305B0F1}"/>
                </a:ext>
              </a:extLst>
            </p:cNvPr>
            <p:cNvSpPr/>
            <p:nvPr/>
          </p:nvSpPr>
          <p:spPr>
            <a:xfrm>
              <a:off x="1828800" y="104648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06F207A1-2778-4622-9265-A91F3E3DDA47}"/>
                </a:ext>
              </a:extLst>
            </p:cNvPr>
            <p:cNvSpPr txBox="1"/>
            <p:nvPr/>
          </p:nvSpPr>
          <p:spPr>
            <a:xfrm>
              <a:off x="2377440" y="1092812"/>
              <a:ext cx="1391920" cy="461665"/>
            </a:xfrm>
            <a:prstGeom prst="rect">
              <a:avLst/>
            </a:prstGeom>
            <a:noFill/>
            <a:ln>
              <a:noFill/>
            </a:ln>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摘要</a:t>
              </a:r>
            </a:p>
          </p:txBody>
        </p:sp>
      </p:grpSp>
      <p:grpSp>
        <p:nvGrpSpPr>
          <p:cNvPr id="7" name="群組 6">
            <a:extLst>
              <a:ext uri="{FF2B5EF4-FFF2-40B4-BE49-F238E27FC236}">
                <a16:creationId xmlns:a16="http://schemas.microsoft.com/office/drawing/2014/main" id="{9FE8C1B1-DF6E-4ADF-9724-D591E322B69B}"/>
              </a:ext>
            </a:extLst>
          </p:cNvPr>
          <p:cNvGrpSpPr/>
          <p:nvPr/>
        </p:nvGrpSpPr>
        <p:grpSpPr>
          <a:xfrm>
            <a:off x="1879601" y="0"/>
            <a:ext cx="2591811" cy="589280"/>
            <a:chOff x="1213908" y="2580640"/>
            <a:chExt cx="2489200" cy="589280"/>
          </a:xfrm>
        </p:grpSpPr>
        <p:sp>
          <p:nvSpPr>
            <p:cNvPr id="8" name="矩形 7">
              <a:extLst>
                <a:ext uri="{FF2B5EF4-FFF2-40B4-BE49-F238E27FC236}">
                  <a16:creationId xmlns:a16="http://schemas.microsoft.com/office/drawing/2014/main" id="{2AC59AD9-A513-4511-A2DF-EE556DAF963E}"/>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a:extLst>
                <a:ext uri="{FF2B5EF4-FFF2-40B4-BE49-F238E27FC236}">
                  <a16:creationId xmlns:a16="http://schemas.microsoft.com/office/drawing/2014/main" id="{32E405F8-D6DD-4F4F-81E4-8ADD0EBB3413}"/>
                </a:ext>
              </a:extLst>
            </p:cNvPr>
            <p:cNvSpPr txBox="1"/>
            <p:nvPr/>
          </p:nvSpPr>
          <p:spPr>
            <a:xfrm>
              <a:off x="1323232" y="2644445"/>
              <a:ext cx="2379876"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確認公共議題</a:t>
              </a:r>
            </a:p>
          </p:txBody>
        </p:sp>
      </p:grpSp>
      <p:grpSp>
        <p:nvGrpSpPr>
          <p:cNvPr id="11" name="群組 10">
            <a:extLst>
              <a:ext uri="{FF2B5EF4-FFF2-40B4-BE49-F238E27FC236}">
                <a16:creationId xmlns:a16="http://schemas.microsoft.com/office/drawing/2014/main" id="{5BA0BFFB-8A99-4FDE-916B-E0D30344D7E1}"/>
              </a:ext>
            </a:extLst>
          </p:cNvPr>
          <p:cNvGrpSpPr/>
          <p:nvPr/>
        </p:nvGrpSpPr>
        <p:grpSpPr>
          <a:xfrm>
            <a:off x="4267201" y="-1"/>
            <a:ext cx="2702559" cy="589280"/>
            <a:chOff x="1213908" y="2580640"/>
            <a:chExt cx="2489200" cy="589280"/>
          </a:xfrm>
        </p:grpSpPr>
        <p:sp>
          <p:nvSpPr>
            <p:cNvPr id="12" name="矩形 11">
              <a:extLst>
                <a:ext uri="{FF2B5EF4-FFF2-40B4-BE49-F238E27FC236}">
                  <a16:creationId xmlns:a16="http://schemas.microsoft.com/office/drawing/2014/main" id="{71399107-E7A0-42C9-8F28-4522024FE973}"/>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1516334B-11EC-4357-916F-2D0F9E24C767}"/>
                </a:ext>
              </a:extLst>
            </p:cNvPr>
            <p:cNvSpPr txBox="1"/>
            <p:nvPr/>
          </p:nvSpPr>
          <p:spPr>
            <a:xfrm>
              <a:off x="1422856" y="2644447"/>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各項可行政策</a:t>
              </a:r>
            </a:p>
          </p:txBody>
        </p:sp>
      </p:grpSp>
      <p:grpSp>
        <p:nvGrpSpPr>
          <p:cNvPr id="14" name="群組 13">
            <a:extLst>
              <a:ext uri="{FF2B5EF4-FFF2-40B4-BE49-F238E27FC236}">
                <a16:creationId xmlns:a16="http://schemas.microsoft.com/office/drawing/2014/main" id="{69803EB5-B2C9-4F4F-A6FC-16BF1AD49EB7}"/>
              </a:ext>
            </a:extLst>
          </p:cNvPr>
          <p:cNvGrpSpPr/>
          <p:nvPr/>
        </p:nvGrpSpPr>
        <p:grpSpPr>
          <a:xfrm>
            <a:off x="6939281" y="0"/>
            <a:ext cx="2702559" cy="589280"/>
            <a:chOff x="1213908" y="2580640"/>
            <a:chExt cx="2489200" cy="589280"/>
          </a:xfrm>
        </p:grpSpPr>
        <p:sp>
          <p:nvSpPr>
            <p:cNvPr id="15" name="矩形 14">
              <a:extLst>
                <a:ext uri="{FF2B5EF4-FFF2-40B4-BE49-F238E27FC236}">
                  <a16:creationId xmlns:a16="http://schemas.microsoft.com/office/drawing/2014/main" id="{B0EF73CD-AFF1-40C7-97DA-01E9F6D89567}"/>
                </a:ext>
              </a:extLst>
            </p:cNvPr>
            <p:cNvSpPr/>
            <p:nvPr/>
          </p:nvSpPr>
          <p:spPr>
            <a:xfrm>
              <a:off x="1213908" y="2580640"/>
              <a:ext cx="2489200"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a:extLst>
                <a:ext uri="{FF2B5EF4-FFF2-40B4-BE49-F238E27FC236}">
                  <a16:creationId xmlns:a16="http://schemas.microsoft.com/office/drawing/2014/main" id="{88A8B932-8452-412A-AA5D-5E30FE46EEDD}"/>
                </a:ext>
              </a:extLst>
            </p:cNvPr>
            <p:cNvSpPr txBox="1"/>
            <p:nvPr/>
          </p:nvSpPr>
          <p:spPr>
            <a:xfrm>
              <a:off x="1346455" y="2644444"/>
              <a:ext cx="2280252"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提出解決方案</a:t>
              </a:r>
            </a:p>
          </p:txBody>
        </p:sp>
      </p:grpSp>
      <p:grpSp>
        <p:nvGrpSpPr>
          <p:cNvPr id="17" name="群組 16">
            <a:extLst>
              <a:ext uri="{FF2B5EF4-FFF2-40B4-BE49-F238E27FC236}">
                <a16:creationId xmlns:a16="http://schemas.microsoft.com/office/drawing/2014/main" id="{7C93C672-ABA5-4421-AFC3-2ACB2EABE349}"/>
              </a:ext>
            </a:extLst>
          </p:cNvPr>
          <p:cNvGrpSpPr/>
          <p:nvPr/>
        </p:nvGrpSpPr>
        <p:grpSpPr>
          <a:xfrm>
            <a:off x="9558891" y="-3"/>
            <a:ext cx="2633109" cy="589280"/>
            <a:chOff x="1213909" y="2580640"/>
            <a:chExt cx="2353012" cy="589280"/>
          </a:xfrm>
        </p:grpSpPr>
        <p:sp>
          <p:nvSpPr>
            <p:cNvPr id="18" name="矩形 17">
              <a:extLst>
                <a:ext uri="{FF2B5EF4-FFF2-40B4-BE49-F238E27FC236}">
                  <a16:creationId xmlns:a16="http://schemas.microsoft.com/office/drawing/2014/main" id="{4BAAA35D-2BF8-4133-B8F1-C6CED668DA92}"/>
                </a:ext>
              </a:extLst>
            </p:cNvPr>
            <p:cNvSpPr/>
            <p:nvPr/>
          </p:nvSpPr>
          <p:spPr>
            <a:xfrm>
              <a:off x="1213909" y="2580640"/>
              <a:ext cx="2353012" cy="589280"/>
            </a:xfrm>
            <a:prstGeom prst="rect">
              <a:avLst/>
            </a:prstGeom>
            <a:solidFill>
              <a:srgbClr val="9AD0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文字方塊 18">
              <a:extLst>
                <a:ext uri="{FF2B5EF4-FFF2-40B4-BE49-F238E27FC236}">
                  <a16:creationId xmlns:a16="http://schemas.microsoft.com/office/drawing/2014/main" id="{6F3E3F6C-F961-4F0B-A291-8DB45CC9F32A}"/>
                </a:ext>
              </a:extLst>
            </p:cNvPr>
            <p:cNvSpPr txBox="1"/>
            <p:nvPr/>
          </p:nvSpPr>
          <p:spPr>
            <a:xfrm>
              <a:off x="1375967" y="2644447"/>
              <a:ext cx="2124415"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提出行動方案</a:t>
              </a:r>
            </a:p>
          </p:txBody>
        </p:sp>
      </p:grpSp>
      <p:sp>
        <p:nvSpPr>
          <p:cNvPr id="35" name="矩形 34">
            <a:extLst>
              <a:ext uri="{FF2B5EF4-FFF2-40B4-BE49-F238E27FC236}">
                <a16:creationId xmlns:a16="http://schemas.microsoft.com/office/drawing/2014/main" id="{59AE533E-4453-4B1D-81AF-AFED3C5516EB}"/>
              </a:ext>
            </a:extLst>
          </p:cNvPr>
          <p:cNvSpPr/>
          <p:nvPr/>
        </p:nvSpPr>
        <p:spPr>
          <a:xfrm>
            <a:off x="0" y="-27633"/>
            <a:ext cx="9558890" cy="616907"/>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a:extLst>
              <a:ext uri="{FF2B5EF4-FFF2-40B4-BE49-F238E27FC236}">
                <a16:creationId xmlns:a16="http://schemas.microsoft.com/office/drawing/2014/main" id="{9C95BCC3-2358-4470-8963-D2CEB770C9E9}"/>
              </a:ext>
            </a:extLst>
          </p:cNvPr>
          <p:cNvSpPr/>
          <p:nvPr/>
        </p:nvSpPr>
        <p:spPr>
          <a:xfrm>
            <a:off x="0" y="589274"/>
            <a:ext cx="12192000" cy="589280"/>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接點 19">
            <a:extLst>
              <a:ext uri="{FF2B5EF4-FFF2-40B4-BE49-F238E27FC236}">
                <a16:creationId xmlns:a16="http://schemas.microsoft.com/office/drawing/2014/main" id="{EACEB1E0-DB7D-4177-9B34-06B8AE8C0B28}"/>
              </a:ext>
            </a:extLst>
          </p:cNvPr>
          <p:cNvCxnSpPr>
            <a:stCxn id="3" idx="0"/>
            <a:endCxn id="3" idx="2"/>
          </p:cNvCxnSpPr>
          <p:nvPr/>
        </p:nvCxnSpPr>
        <p:spPr>
          <a:xfrm>
            <a:off x="6096000" y="589274"/>
            <a:ext cx="0" cy="589280"/>
          </a:xfrm>
          <a:prstGeom prst="line">
            <a:avLst/>
          </a:prstGeom>
          <a:ln>
            <a:solidFill>
              <a:srgbClr val="8F8F8F"/>
            </a:solidFill>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38A6511A-E8AF-4B17-8636-C41EDFEDFDEC}"/>
              </a:ext>
            </a:extLst>
          </p:cNvPr>
          <p:cNvSpPr txBox="1"/>
          <p:nvPr/>
        </p:nvSpPr>
        <p:spPr>
          <a:xfrm>
            <a:off x="2349500" y="675621"/>
            <a:ext cx="2144558"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風險管理</a:t>
            </a:r>
          </a:p>
        </p:txBody>
      </p:sp>
      <p:sp>
        <p:nvSpPr>
          <p:cNvPr id="31" name="文字方塊 30">
            <a:extLst>
              <a:ext uri="{FF2B5EF4-FFF2-40B4-BE49-F238E27FC236}">
                <a16:creationId xmlns:a16="http://schemas.microsoft.com/office/drawing/2014/main" id="{9F315B28-516B-41DB-9045-064507905E3B}"/>
              </a:ext>
            </a:extLst>
          </p:cNvPr>
          <p:cNvSpPr txBox="1"/>
          <p:nvPr/>
        </p:nvSpPr>
        <p:spPr>
          <a:xfrm>
            <a:off x="8445500" y="670551"/>
            <a:ext cx="2285999" cy="461665"/>
          </a:xfrm>
          <a:prstGeom prst="rect">
            <a:avLst/>
          </a:prstGeom>
          <a:noFill/>
        </p:spPr>
        <p:txBody>
          <a:bodyPr wrap="square" rtlCol="0">
            <a:spAutoFit/>
          </a:bodyPr>
          <a:lstStyle/>
          <a:p>
            <a:r>
              <a:rPr lang="zh-TW" altLang="en-US" sz="2400" dirty="0">
                <a:solidFill>
                  <a:schemeClr val="bg1"/>
                </a:solidFill>
                <a:latin typeface="Microsoft YaHei" panose="020B0503020204020204" pitchFamily="34" charset="-122"/>
                <a:ea typeface="Microsoft YaHei" panose="020B0503020204020204" pitchFamily="34" charset="-122"/>
              </a:rPr>
              <a:t>風險溝通</a:t>
            </a:r>
          </a:p>
        </p:txBody>
      </p:sp>
      <p:sp>
        <p:nvSpPr>
          <p:cNvPr id="32" name="矩形 31">
            <a:extLst>
              <a:ext uri="{FF2B5EF4-FFF2-40B4-BE49-F238E27FC236}">
                <a16:creationId xmlns:a16="http://schemas.microsoft.com/office/drawing/2014/main" id="{F912AD59-D385-4B1E-8AEA-633DB40F9CF4}"/>
              </a:ext>
            </a:extLst>
          </p:cNvPr>
          <p:cNvSpPr/>
          <p:nvPr/>
        </p:nvSpPr>
        <p:spPr>
          <a:xfrm>
            <a:off x="2206132" y="677446"/>
            <a:ext cx="1612899" cy="461665"/>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a:extLst>
              <a:ext uri="{FF2B5EF4-FFF2-40B4-BE49-F238E27FC236}">
                <a16:creationId xmlns:a16="http://schemas.microsoft.com/office/drawing/2014/main" id="{B727B9FA-840D-4A4F-A9AF-202F4FD217EB}"/>
              </a:ext>
            </a:extLst>
          </p:cNvPr>
          <p:cNvSpPr/>
          <p:nvPr/>
        </p:nvSpPr>
        <p:spPr>
          <a:xfrm>
            <a:off x="3320240" y="1397647"/>
            <a:ext cx="5551520" cy="584775"/>
          </a:xfrm>
          <a:prstGeom prst="rect">
            <a:avLst/>
          </a:prstGeom>
        </p:spPr>
        <p:txBody>
          <a:bodyPr wrap="none">
            <a:spAutoFit/>
          </a:bodyPr>
          <a:lstStyle/>
          <a:p>
            <a:r>
              <a:rPr lang="zh-TW" altLang="en-US" sz="3200" b="1" dirty="0">
                <a:solidFill>
                  <a:srgbClr val="9AD0DC"/>
                </a:solidFill>
                <a:latin typeface="Microsoft YaHei" panose="020B0503020204020204" pitchFamily="34" charset="-122"/>
                <a:ea typeface="Microsoft YaHei" panose="020B0503020204020204" pitchFamily="34" charset="-122"/>
              </a:rPr>
              <a:t>與大學</a:t>
            </a:r>
            <a:r>
              <a:rPr lang="en-US" altLang="zh-TW" sz="3200" b="1" dirty="0">
                <a:solidFill>
                  <a:srgbClr val="9AD0DC"/>
                </a:solidFill>
                <a:latin typeface="Microsoft YaHei" panose="020B0503020204020204" pitchFamily="34" charset="-122"/>
                <a:ea typeface="Microsoft YaHei" panose="020B0503020204020204" pitchFamily="34" charset="-122"/>
              </a:rPr>
              <a:t>USR</a:t>
            </a:r>
            <a:r>
              <a:rPr lang="zh-TW" altLang="en-US" sz="3200" b="1" dirty="0">
                <a:solidFill>
                  <a:srgbClr val="9AD0DC"/>
                </a:solidFill>
                <a:latin typeface="Microsoft YaHei" panose="020B0503020204020204" pitchFamily="34" charset="-122"/>
                <a:ea typeface="Microsoft YaHei" panose="020B0503020204020204" pitchFamily="34" charset="-122"/>
              </a:rPr>
              <a:t>計畫取得長期合作</a:t>
            </a:r>
          </a:p>
        </p:txBody>
      </p:sp>
      <p:sp>
        <p:nvSpPr>
          <p:cNvPr id="36" name="矩形 35">
            <a:extLst>
              <a:ext uri="{FF2B5EF4-FFF2-40B4-BE49-F238E27FC236}">
                <a16:creationId xmlns:a16="http://schemas.microsoft.com/office/drawing/2014/main" id="{BF925878-124E-4C0C-B667-917FA100095A}"/>
              </a:ext>
            </a:extLst>
          </p:cNvPr>
          <p:cNvSpPr/>
          <p:nvPr/>
        </p:nvSpPr>
        <p:spPr>
          <a:xfrm>
            <a:off x="148186" y="247894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a:extLst>
              <a:ext uri="{FF2B5EF4-FFF2-40B4-BE49-F238E27FC236}">
                <a16:creationId xmlns:a16="http://schemas.microsoft.com/office/drawing/2014/main" id="{C0D9A7B0-70CD-46BE-BF80-742C29A976CC}"/>
              </a:ext>
            </a:extLst>
          </p:cNvPr>
          <p:cNvSpPr/>
          <p:nvPr/>
        </p:nvSpPr>
        <p:spPr>
          <a:xfrm>
            <a:off x="933987" y="220151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文字方塊 25">
            <a:extLst>
              <a:ext uri="{FF2B5EF4-FFF2-40B4-BE49-F238E27FC236}">
                <a16:creationId xmlns:a16="http://schemas.microsoft.com/office/drawing/2014/main" id="{871BEDA3-4D4C-4129-A333-5C8FDDCE34A7}"/>
              </a:ext>
            </a:extLst>
          </p:cNvPr>
          <p:cNvSpPr txBox="1"/>
          <p:nvPr/>
        </p:nvSpPr>
        <p:spPr>
          <a:xfrm>
            <a:off x="1345164" y="224811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預期目標</a:t>
            </a:r>
          </a:p>
        </p:txBody>
      </p:sp>
      <p:sp>
        <p:nvSpPr>
          <p:cNvPr id="27" name="矩形 26">
            <a:extLst>
              <a:ext uri="{FF2B5EF4-FFF2-40B4-BE49-F238E27FC236}">
                <a16:creationId xmlns:a16="http://schemas.microsoft.com/office/drawing/2014/main" id="{FFBA75DA-E5B5-4B2D-B811-8CA21C6A3289}"/>
              </a:ext>
            </a:extLst>
          </p:cNvPr>
          <p:cNvSpPr/>
          <p:nvPr/>
        </p:nvSpPr>
        <p:spPr>
          <a:xfrm>
            <a:off x="170367" y="2940614"/>
            <a:ext cx="3497909" cy="2797048"/>
          </a:xfrm>
          <a:prstGeom prst="rect">
            <a:avLst/>
          </a:prstGeom>
        </p:spPr>
        <p:txBody>
          <a:bodyPr wrap="square">
            <a:spAutoFit/>
          </a:bodyPr>
          <a:lstStyle/>
          <a:p>
            <a:pPr lvl="1">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定期舉辦演講展覽以及親子互動式活動，深耕三峽本地消費者的液態乳認知及液態乳保鮮意識</a:t>
            </a:r>
          </a:p>
        </p:txBody>
      </p:sp>
      <p:sp>
        <p:nvSpPr>
          <p:cNvPr id="39" name="矩形 38">
            <a:extLst>
              <a:ext uri="{FF2B5EF4-FFF2-40B4-BE49-F238E27FC236}">
                <a16:creationId xmlns:a16="http://schemas.microsoft.com/office/drawing/2014/main" id="{AB723C10-171F-4C62-A259-D619F14A99B1}"/>
              </a:ext>
            </a:extLst>
          </p:cNvPr>
          <p:cNvSpPr/>
          <p:nvPr/>
        </p:nvSpPr>
        <p:spPr>
          <a:xfrm>
            <a:off x="4167197" y="248259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矩形 39">
            <a:extLst>
              <a:ext uri="{FF2B5EF4-FFF2-40B4-BE49-F238E27FC236}">
                <a16:creationId xmlns:a16="http://schemas.microsoft.com/office/drawing/2014/main" id="{CB9C994D-57B7-40A0-BACB-3E9D4B44B999}"/>
              </a:ext>
            </a:extLst>
          </p:cNvPr>
          <p:cNvSpPr/>
          <p:nvPr/>
        </p:nvSpPr>
        <p:spPr>
          <a:xfrm>
            <a:off x="4952998" y="220516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文字方塊 40">
            <a:extLst>
              <a:ext uri="{FF2B5EF4-FFF2-40B4-BE49-F238E27FC236}">
                <a16:creationId xmlns:a16="http://schemas.microsoft.com/office/drawing/2014/main" id="{638F050C-1478-4CD0-93F4-48D9B9F34ED1}"/>
              </a:ext>
            </a:extLst>
          </p:cNvPr>
          <p:cNvSpPr txBox="1"/>
          <p:nvPr/>
        </p:nvSpPr>
        <p:spPr>
          <a:xfrm>
            <a:off x="5364175" y="225176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預期困難</a:t>
            </a:r>
          </a:p>
        </p:txBody>
      </p:sp>
      <p:sp>
        <p:nvSpPr>
          <p:cNvPr id="43" name="矩形 42">
            <a:extLst>
              <a:ext uri="{FF2B5EF4-FFF2-40B4-BE49-F238E27FC236}">
                <a16:creationId xmlns:a16="http://schemas.microsoft.com/office/drawing/2014/main" id="{722C8FC9-0590-4997-BDB0-244399992C5D}"/>
              </a:ext>
            </a:extLst>
          </p:cNvPr>
          <p:cNvSpPr/>
          <p:nvPr/>
        </p:nvSpPr>
        <p:spPr>
          <a:xfrm>
            <a:off x="8164030" y="2478949"/>
            <a:ext cx="3857603" cy="4123849"/>
          </a:xfrm>
          <a:prstGeom prst="rect">
            <a:avLst/>
          </a:prstGeom>
          <a:noFill/>
          <a:ln>
            <a:solidFill>
              <a:srgbClr val="8F8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43">
            <a:extLst>
              <a:ext uri="{FF2B5EF4-FFF2-40B4-BE49-F238E27FC236}">
                <a16:creationId xmlns:a16="http://schemas.microsoft.com/office/drawing/2014/main" id="{F40C0D7C-BA78-4C66-BB08-E3D6730C5D2A}"/>
              </a:ext>
            </a:extLst>
          </p:cNvPr>
          <p:cNvSpPr/>
          <p:nvPr/>
        </p:nvSpPr>
        <p:spPr>
          <a:xfrm>
            <a:off x="8949831" y="2201515"/>
            <a:ext cx="2286001" cy="584775"/>
          </a:xfrm>
          <a:prstGeom prst="rect">
            <a:avLst/>
          </a:prstGeom>
          <a:solidFill>
            <a:srgbClr val="9AD0D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文字方塊 44">
            <a:extLst>
              <a:ext uri="{FF2B5EF4-FFF2-40B4-BE49-F238E27FC236}">
                <a16:creationId xmlns:a16="http://schemas.microsoft.com/office/drawing/2014/main" id="{91871F50-7FBD-4759-800A-086506CFD458}"/>
              </a:ext>
            </a:extLst>
          </p:cNvPr>
          <p:cNvSpPr txBox="1"/>
          <p:nvPr/>
        </p:nvSpPr>
        <p:spPr>
          <a:xfrm>
            <a:off x="9361008" y="2248116"/>
            <a:ext cx="2079389" cy="461665"/>
          </a:xfrm>
          <a:prstGeom prst="rect">
            <a:avLst/>
          </a:prstGeom>
          <a:noFill/>
        </p:spPr>
        <p:txBody>
          <a:bodyPr wrap="square" rtlCol="0">
            <a:spAutoFit/>
          </a:bodyPr>
          <a:lstStyle/>
          <a:p>
            <a:r>
              <a:rPr lang="zh-TW" altLang="en-US" sz="2400" dirty="0">
                <a:solidFill>
                  <a:schemeClr val="bg2">
                    <a:lumMod val="10000"/>
                  </a:schemeClr>
                </a:solidFill>
                <a:latin typeface="Microsoft YaHei" panose="020B0503020204020204" pitchFamily="34" charset="-122"/>
                <a:ea typeface="Microsoft YaHei" panose="020B0503020204020204" pitchFamily="34" charset="-122"/>
              </a:rPr>
              <a:t>如何改善</a:t>
            </a:r>
          </a:p>
        </p:txBody>
      </p:sp>
      <p:sp>
        <p:nvSpPr>
          <p:cNvPr id="46" name="矩形 45">
            <a:extLst>
              <a:ext uri="{FF2B5EF4-FFF2-40B4-BE49-F238E27FC236}">
                <a16:creationId xmlns:a16="http://schemas.microsoft.com/office/drawing/2014/main" id="{B36D308A-67F8-4212-8E94-B0E8A8857B08}"/>
              </a:ext>
            </a:extLst>
          </p:cNvPr>
          <p:cNvSpPr/>
          <p:nvPr/>
        </p:nvSpPr>
        <p:spPr>
          <a:xfrm>
            <a:off x="7839381" y="2812395"/>
            <a:ext cx="4113670" cy="2243050"/>
          </a:xfrm>
          <a:prstGeom prst="rect">
            <a:avLst/>
          </a:prstGeom>
        </p:spPr>
        <p:txBody>
          <a:bodyPr wrap="square">
            <a:spAutoFit/>
          </a:bodyPr>
          <a:lstStyle/>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撰寫企畫書</a:t>
            </a:r>
          </a:p>
          <a:p>
            <a:pPr marL="800100" lvl="1" indent="-342900">
              <a:lnSpc>
                <a:spcPct val="150000"/>
              </a:lnSpc>
              <a:buFont typeface="Arial" panose="020B0604020202020204" pitchFamily="34" charset="0"/>
              <a:buChar char="•"/>
            </a:pPr>
            <a:r>
              <a:rPr lang="zh-TW" altLang="en-US" sz="2400" dirty="0">
                <a:solidFill>
                  <a:schemeClr val="bg1"/>
                </a:solidFill>
                <a:latin typeface="Microsoft YaHei" panose="020B0503020204020204" pitchFamily="34" charset="-122"/>
                <a:ea typeface="Microsoft YaHei" panose="020B0503020204020204" pitchFamily="34" charset="-122"/>
              </a:rPr>
              <a:t>提出我方在玩具節以及果小教案宣導的成果證明成效</a:t>
            </a:r>
          </a:p>
        </p:txBody>
      </p:sp>
      <p:sp>
        <p:nvSpPr>
          <p:cNvPr id="28" name="矩形 27">
            <a:extLst>
              <a:ext uri="{FF2B5EF4-FFF2-40B4-BE49-F238E27FC236}">
                <a16:creationId xmlns:a16="http://schemas.microsoft.com/office/drawing/2014/main" id="{6BE597E1-27D2-4533-8EA8-342EF50D9093}"/>
              </a:ext>
            </a:extLst>
          </p:cNvPr>
          <p:cNvSpPr/>
          <p:nvPr/>
        </p:nvSpPr>
        <p:spPr>
          <a:xfrm>
            <a:off x="4501797" y="2954193"/>
            <a:ext cx="3302000" cy="1135054"/>
          </a:xfrm>
          <a:prstGeom prst="rect">
            <a:avLst/>
          </a:prstGeom>
        </p:spPr>
        <p:txBody>
          <a:bodyPr wrap="square">
            <a:spAutoFit/>
          </a:bodyPr>
          <a:lstStyle/>
          <a:p>
            <a:pPr>
              <a:lnSpc>
                <a:spcPct val="150000"/>
              </a:lnSpc>
            </a:pPr>
            <a:r>
              <a:rPr lang="zh-TW" altLang="en-US" sz="2400" dirty="0">
                <a:solidFill>
                  <a:schemeClr val="bg1"/>
                </a:solidFill>
                <a:latin typeface="Microsoft YaHei" panose="020B0503020204020204" pitchFamily="34" charset="-122"/>
                <a:ea typeface="Microsoft YaHei" panose="020B0503020204020204" pitchFamily="34" charset="-122"/>
              </a:rPr>
              <a:t>取得</a:t>
            </a:r>
            <a:r>
              <a:rPr lang="en-US" altLang="zh-TW" sz="2400" dirty="0">
                <a:solidFill>
                  <a:schemeClr val="bg1"/>
                </a:solidFill>
                <a:latin typeface="Microsoft YaHei" panose="020B0503020204020204" pitchFamily="34" charset="-122"/>
                <a:ea typeface="Microsoft YaHei" panose="020B0503020204020204" pitchFamily="34" charset="-122"/>
              </a:rPr>
              <a:t>USR</a:t>
            </a:r>
            <a:r>
              <a:rPr lang="zh-TW" altLang="en-US" sz="2400" dirty="0">
                <a:solidFill>
                  <a:schemeClr val="bg1"/>
                </a:solidFill>
                <a:latin typeface="Microsoft YaHei" panose="020B0503020204020204" pitchFamily="34" charset="-122"/>
                <a:ea typeface="Microsoft YaHei" panose="020B0503020204020204" pitchFamily="34" charset="-122"/>
              </a:rPr>
              <a:t>計畫長期合作的承諾</a:t>
            </a:r>
          </a:p>
        </p:txBody>
      </p:sp>
    </p:spTree>
    <p:custDataLst>
      <p:tags r:id="rId1"/>
    </p:custDataLst>
    <p:extLst>
      <p:ext uri="{BB962C8B-B14F-4D97-AF65-F5344CB8AC3E}">
        <p14:creationId xmlns:p14="http://schemas.microsoft.com/office/powerpoint/2010/main" val="344806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圖片 22">
            <a:extLst>
              <a:ext uri="{FF2B5EF4-FFF2-40B4-BE49-F238E27FC236}">
                <a16:creationId xmlns:a16="http://schemas.microsoft.com/office/drawing/2014/main" id="{D194B7BF-B65E-472A-A9FE-3B3EC359733E}"/>
              </a:ext>
            </a:extLst>
          </p:cNvPr>
          <p:cNvPicPr>
            <a:picLocks noChangeAspect="1"/>
          </p:cNvPicPr>
          <p:nvPr/>
        </p:nvPicPr>
        <p:blipFill rotWithShape="1">
          <a:blip r:embed="rId3">
            <a:extLst>
              <a:ext uri="{28A0092B-C50C-407E-A947-70E740481C1C}">
                <a14:useLocalDpi xmlns:a14="http://schemas.microsoft.com/office/drawing/2010/main" val="0"/>
              </a:ext>
            </a:extLst>
          </a:blip>
          <a:srcRect l="7963" t="16079" r="13374" b="16975"/>
          <a:stretch/>
        </p:blipFill>
        <p:spPr>
          <a:xfrm>
            <a:off x="4211495" y="1347895"/>
            <a:ext cx="4109544" cy="4517733"/>
          </a:xfrm>
          <a:prstGeom prst="rect">
            <a:avLst/>
          </a:prstGeom>
        </p:spPr>
      </p:pic>
      <p:sp>
        <p:nvSpPr>
          <p:cNvPr id="24" name="矩形 23">
            <a:extLst>
              <a:ext uri="{FF2B5EF4-FFF2-40B4-BE49-F238E27FC236}">
                <a16:creationId xmlns:a16="http://schemas.microsoft.com/office/drawing/2014/main" id="{8845795E-0B73-4D2E-8CE5-DB453393BB1A}"/>
              </a:ext>
            </a:extLst>
          </p:cNvPr>
          <p:cNvSpPr/>
          <p:nvPr/>
        </p:nvSpPr>
        <p:spPr>
          <a:xfrm>
            <a:off x="230959" y="3959215"/>
            <a:ext cx="4801314" cy="707886"/>
          </a:xfrm>
          <a:prstGeom prst="rect">
            <a:avLst/>
          </a:prstGeom>
        </p:spPr>
        <p:txBody>
          <a:bodyPr wrap="none">
            <a:spAutoFit/>
          </a:bodyPr>
          <a:lstStyle/>
          <a:p>
            <a:pPr algn="r"/>
            <a:r>
              <a:rPr lang="zh-TW" altLang="zh-TW" sz="40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食安風險管理及溝通</a:t>
            </a:r>
            <a:endParaRPr lang="zh-TW" altLang="en-US" sz="4000" dirty="0">
              <a:solidFill>
                <a:schemeClr val="bg1"/>
              </a:solidFill>
              <a:latin typeface="Microsoft YaHei" panose="020B0503020204020204" pitchFamily="34" charset="-122"/>
              <a:ea typeface="Microsoft YaHei" panose="020B0503020204020204" pitchFamily="34" charset="-122"/>
            </a:endParaRPr>
          </a:p>
        </p:txBody>
      </p:sp>
      <p:grpSp>
        <p:nvGrpSpPr>
          <p:cNvPr id="33" name="群組 32">
            <a:extLst>
              <a:ext uri="{FF2B5EF4-FFF2-40B4-BE49-F238E27FC236}">
                <a16:creationId xmlns:a16="http://schemas.microsoft.com/office/drawing/2014/main" id="{DF2EF11B-6718-414A-B461-712070AC14F6}"/>
              </a:ext>
            </a:extLst>
          </p:cNvPr>
          <p:cNvGrpSpPr/>
          <p:nvPr/>
        </p:nvGrpSpPr>
        <p:grpSpPr>
          <a:xfrm>
            <a:off x="7858273" y="1711331"/>
            <a:ext cx="3850024" cy="1734843"/>
            <a:chOff x="3692902" y="4657351"/>
            <a:chExt cx="3850024" cy="1734843"/>
          </a:xfrm>
        </p:grpSpPr>
        <p:sp>
          <p:nvSpPr>
            <p:cNvPr id="25" name="文字方塊 24">
              <a:extLst>
                <a:ext uri="{FF2B5EF4-FFF2-40B4-BE49-F238E27FC236}">
                  <a16:creationId xmlns:a16="http://schemas.microsoft.com/office/drawing/2014/main" id="{7457F93E-AFFC-4131-AA54-7BE8A32F6C3A}"/>
                </a:ext>
              </a:extLst>
            </p:cNvPr>
            <p:cNvSpPr txBox="1"/>
            <p:nvPr/>
          </p:nvSpPr>
          <p:spPr>
            <a:xfrm>
              <a:off x="3692902" y="4657351"/>
              <a:ext cx="3302644" cy="584775"/>
            </a:xfrm>
            <a:prstGeom prst="rect">
              <a:avLst/>
            </a:prstGeom>
            <a:noFill/>
          </p:spPr>
          <p:txBody>
            <a:bodyPr vert="horz" wrap="square" rtlCol="0">
              <a:spAutoFit/>
            </a:bodyPr>
            <a:lstStyle/>
            <a:p>
              <a:r>
                <a:rPr lang="zh-TW" altLang="en-US" sz="3200" dirty="0">
                  <a:solidFill>
                    <a:srgbClr val="9AD0DC"/>
                  </a:solidFill>
                  <a:latin typeface="Microsoft YaHei" panose="020B0503020204020204" pitchFamily="34" charset="-122"/>
                  <a:ea typeface="Microsoft YaHei" panose="020B0503020204020204" pitchFamily="34" charset="-122"/>
                </a:rPr>
                <a:t>已獨立完成</a:t>
              </a:r>
            </a:p>
          </p:txBody>
        </p:sp>
        <p:cxnSp>
          <p:nvCxnSpPr>
            <p:cNvPr id="27" name="直線接點 26">
              <a:extLst>
                <a:ext uri="{FF2B5EF4-FFF2-40B4-BE49-F238E27FC236}">
                  <a16:creationId xmlns:a16="http://schemas.microsoft.com/office/drawing/2014/main" id="{10D97CEE-2F94-4304-9355-6FBF98708F9A}"/>
                </a:ext>
              </a:extLst>
            </p:cNvPr>
            <p:cNvCxnSpPr>
              <a:cxnSpLocks/>
            </p:cNvCxnSpPr>
            <p:nvPr/>
          </p:nvCxnSpPr>
          <p:spPr>
            <a:xfrm>
              <a:off x="3799756" y="5319070"/>
              <a:ext cx="3368299"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28" name="文字方塊 27">
              <a:extLst>
                <a:ext uri="{FF2B5EF4-FFF2-40B4-BE49-F238E27FC236}">
                  <a16:creationId xmlns:a16="http://schemas.microsoft.com/office/drawing/2014/main" id="{512EF740-6F0E-44D3-8FAD-AFA5014F28B5}"/>
                </a:ext>
              </a:extLst>
            </p:cNvPr>
            <p:cNvSpPr txBox="1"/>
            <p:nvPr/>
          </p:nvSpPr>
          <p:spPr>
            <a:xfrm>
              <a:off x="3692902" y="5430905"/>
              <a:ext cx="3850024" cy="961289"/>
            </a:xfrm>
            <a:prstGeom prst="rect">
              <a:avLst/>
            </a:prstGeom>
            <a:noFill/>
          </p:spPr>
          <p:txBody>
            <a:bodyPr wrap="square" rtlCol="0">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變溫貼紙、</a:t>
              </a:r>
              <a:r>
                <a:rPr lang="zh-TW" altLang="zh-TW" sz="2000" dirty="0">
                  <a:solidFill>
                    <a:schemeClr val="bg1"/>
                  </a:solidFill>
                  <a:latin typeface="Microsoft YaHei" panose="020B0503020204020204" pitchFamily="34" charset="-122"/>
                  <a:ea typeface="Microsoft YaHei" panose="020B0503020204020204" pitchFamily="34" charset="-122"/>
                </a:rPr>
                <a:t>米爾克工作坊</a:t>
              </a:r>
              <a:r>
                <a:rPr lang="zh-TW" altLang="en-US" sz="2000" dirty="0">
                  <a:solidFill>
                    <a:schemeClr val="bg1"/>
                  </a:solidFill>
                  <a:latin typeface="Microsoft YaHei" panose="020B0503020204020204" pitchFamily="34" charset="-122"/>
                  <a:ea typeface="Microsoft YaHei" panose="020B0503020204020204" pitchFamily="34" charset="-122"/>
                </a:rPr>
                <a:t>、</a:t>
              </a:r>
              <a:endParaRPr lang="en-US" altLang="zh-TW" sz="2000" dirty="0">
                <a:solidFill>
                  <a:schemeClr val="bg1"/>
                </a:solidFill>
                <a:latin typeface="Microsoft YaHei" panose="020B0503020204020204" pitchFamily="34" charset="-122"/>
                <a:ea typeface="Microsoft YaHei" panose="020B0503020204020204" pitchFamily="34" charset="-122"/>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國小教案宣導、建立粉專</a:t>
              </a:r>
              <a:endParaRPr lang="en-US" altLang="zh-TW" sz="2000" dirty="0">
                <a:solidFill>
                  <a:schemeClr val="bg1"/>
                </a:solidFill>
                <a:latin typeface="Microsoft YaHei" panose="020B0503020204020204" pitchFamily="34" charset="-122"/>
                <a:ea typeface="Microsoft YaHei" panose="020B0503020204020204" pitchFamily="34" charset="-122"/>
              </a:endParaRPr>
            </a:p>
          </p:txBody>
        </p:sp>
      </p:grpSp>
      <p:grpSp>
        <p:nvGrpSpPr>
          <p:cNvPr id="34" name="群組 33">
            <a:extLst>
              <a:ext uri="{FF2B5EF4-FFF2-40B4-BE49-F238E27FC236}">
                <a16:creationId xmlns:a16="http://schemas.microsoft.com/office/drawing/2014/main" id="{C480DC7B-95E6-47BE-ABC7-BC8EAF750FC8}"/>
              </a:ext>
            </a:extLst>
          </p:cNvPr>
          <p:cNvGrpSpPr/>
          <p:nvPr/>
        </p:nvGrpSpPr>
        <p:grpSpPr>
          <a:xfrm>
            <a:off x="7858273" y="3959215"/>
            <a:ext cx="3850024" cy="2196508"/>
            <a:chOff x="7732297" y="4657350"/>
            <a:chExt cx="3850024" cy="2196508"/>
          </a:xfrm>
        </p:grpSpPr>
        <p:sp>
          <p:nvSpPr>
            <p:cNvPr id="30" name="文字方塊 29">
              <a:extLst>
                <a:ext uri="{FF2B5EF4-FFF2-40B4-BE49-F238E27FC236}">
                  <a16:creationId xmlns:a16="http://schemas.microsoft.com/office/drawing/2014/main" id="{7491FEBB-CA77-42CE-AE49-9D796022D1C8}"/>
                </a:ext>
              </a:extLst>
            </p:cNvPr>
            <p:cNvSpPr txBox="1"/>
            <p:nvPr/>
          </p:nvSpPr>
          <p:spPr>
            <a:xfrm>
              <a:off x="7732297" y="4657350"/>
              <a:ext cx="3302644" cy="584775"/>
            </a:xfrm>
            <a:prstGeom prst="rect">
              <a:avLst/>
            </a:prstGeom>
            <a:noFill/>
          </p:spPr>
          <p:txBody>
            <a:bodyPr vert="horz" wrap="square" rtlCol="0">
              <a:spAutoFit/>
            </a:bodyPr>
            <a:lstStyle/>
            <a:p>
              <a:r>
                <a:rPr lang="zh-TW" altLang="en-US" sz="3200" dirty="0">
                  <a:solidFill>
                    <a:srgbClr val="9AD0DC"/>
                  </a:solidFill>
                  <a:latin typeface="Microsoft YaHei" panose="020B0503020204020204" pitchFamily="34" charset="-122"/>
                  <a:ea typeface="Microsoft YaHei" panose="020B0503020204020204" pitchFamily="34" charset="-122"/>
                </a:rPr>
                <a:t>未來展望</a:t>
              </a:r>
            </a:p>
          </p:txBody>
        </p:sp>
        <p:cxnSp>
          <p:nvCxnSpPr>
            <p:cNvPr id="31" name="直線接點 30">
              <a:extLst>
                <a:ext uri="{FF2B5EF4-FFF2-40B4-BE49-F238E27FC236}">
                  <a16:creationId xmlns:a16="http://schemas.microsoft.com/office/drawing/2014/main" id="{C1E45D9D-8DAF-42B9-9030-5B34B6031620}"/>
                </a:ext>
              </a:extLst>
            </p:cNvPr>
            <p:cNvCxnSpPr>
              <a:cxnSpLocks/>
            </p:cNvCxnSpPr>
            <p:nvPr/>
          </p:nvCxnSpPr>
          <p:spPr>
            <a:xfrm>
              <a:off x="7839151" y="5319069"/>
              <a:ext cx="3368299" cy="0"/>
            </a:xfrm>
            <a:prstGeom prst="line">
              <a:avLst/>
            </a:prstGeom>
            <a:ln w="38100">
              <a:solidFill>
                <a:srgbClr val="9AD0DC"/>
              </a:solidFill>
            </a:ln>
          </p:spPr>
          <p:style>
            <a:lnRef idx="1">
              <a:schemeClr val="accent1"/>
            </a:lnRef>
            <a:fillRef idx="0">
              <a:schemeClr val="accent1"/>
            </a:fillRef>
            <a:effectRef idx="0">
              <a:schemeClr val="accent1"/>
            </a:effectRef>
            <a:fontRef idx="minor">
              <a:schemeClr val="tx1"/>
            </a:fontRef>
          </p:style>
        </p:cxnSp>
        <p:sp>
          <p:nvSpPr>
            <p:cNvPr id="32" name="文字方塊 31">
              <a:extLst>
                <a:ext uri="{FF2B5EF4-FFF2-40B4-BE49-F238E27FC236}">
                  <a16:creationId xmlns:a16="http://schemas.microsoft.com/office/drawing/2014/main" id="{C898D207-E6C1-4FE0-8A4C-B511F7AB08A7}"/>
                </a:ext>
              </a:extLst>
            </p:cNvPr>
            <p:cNvSpPr txBox="1"/>
            <p:nvPr/>
          </p:nvSpPr>
          <p:spPr>
            <a:xfrm>
              <a:off x="7732297" y="5430904"/>
              <a:ext cx="3850024" cy="1422954"/>
            </a:xfrm>
            <a:prstGeom prst="rect">
              <a:avLst/>
            </a:prstGeom>
            <a:noFill/>
          </p:spPr>
          <p:txBody>
            <a:bodyPr wrap="square" rtlCol="0">
              <a:spAutoFit/>
            </a:bodyPr>
            <a:lstStyle/>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變溫貼紙的改善</a:t>
              </a:r>
              <a:endParaRPr lang="en-US" altLang="zh-TW" sz="2000" dirty="0">
                <a:solidFill>
                  <a:schemeClr val="bg1"/>
                </a:solidFill>
                <a:latin typeface="Microsoft YaHei" panose="020B0503020204020204" pitchFamily="34" charset="-122"/>
                <a:ea typeface="Microsoft YaHei" panose="020B0503020204020204" pitchFamily="34" charset="-122"/>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說服商家合作變溫貼紙</a:t>
              </a:r>
              <a:endParaRPr lang="en-US" altLang="zh-TW" sz="2000" dirty="0">
                <a:solidFill>
                  <a:schemeClr val="bg1"/>
                </a:solidFill>
                <a:latin typeface="Microsoft YaHei" panose="020B0503020204020204" pitchFamily="34" charset="-122"/>
                <a:ea typeface="Microsoft YaHei" panose="020B0503020204020204" pitchFamily="34" charset="-122"/>
              </a:endParaRPr>
            </a:p>
            <a:p>
              <a:pPr>
                <a:lnSpc>
                  <a:spcPct val="150000"/>
                </a:lnSpc>
              </a:pPr>
              <a:r>
                <a:rPr lang="zh-TW" altLang="en-US" sz="2000" dirty="0">
                  <a:solidFill>
                    <a:schemeClr val="bg1"/>
                  </a:solidFill>
                  <a:latin typeface="Microsoft YaHei" panose="020B0503020204020204" pitchFamily="34" charset="-122"/>
                  <a:ea typeface="Microsoft YaHei" panose="020B0503020204020204" pitchFamily="34" charset="-122"/>
                </a:rPr>
                <a:t>遊說政府</a:t>
              </a:r>
              <a:endParaRPr lang="en-US" altLang="zh-TW" sz="2000" dirty="0">
                <a:solidFill>
                  <a:schemeClr val="bg1"/>
                </a:solidFill>
                <a:latin typeface="Microsoft YaHei" panose="020B0503020204020204" pitchFamily="34" charset="-122"/>
                <a:ea typeface="Microsoft YaHei" panose="020B0503020204020204" pitchFamily="34" charset="-122"/>
              </a:endParaRPr>
            </a:p>
          </p:txBody>
        </p:sp>
      </p:grpSp>
      <p:sp>
        <p:nvSpPr>
          <p:cNvPr id="12" name="矩形 11">
            <a:extLst>
              <a:ext uri="{FF2B5EF4-FFF2-40B4-BE49-F238E27FC236}">
                <a16:creationId xmlns:a16="http://schemas.microsoft.com/office/drawing/2014/main" id="{1A509D4B-F5CC-4416-B1C4-834F4C2628E2}"/>
              </a:ext>
            </a:extLst>
          </p:cNvPr>
          <p:cNvSpPr/>
          <p:nvPr/>
        </p:nvSpPr>
        <p:spPr>
          <a:xfrm>
            <a:off x="230959" y="614163"/>
            <a:ext cx="2634161" cy="2308324"/>
          </a:xfrm>
          <a:prstGeom prst="rect">
            <a:avLst/>
          </a:prstGeom>
        </p:spPr>
        <p:txBody>
          <a:bodyPr wrap="square">
            <a:spAutoFit/>
          </a:bodyPr>
          <a:lstStyle/>
          <a:p>
            <a:r>
              <a:rPr lang="zh-TW" altLang="en-US" sz="48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結論：</a:t>
            </a:r>
            <a:endParaRPr lang="en-US" altLang="zh-TW" sz="48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endParaRPr lang="en-US" altLang="zh-TW" sz="48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a:p>
            <a:r>
              <a:rPr lang="zh-TW" altLang="zh-TW" sz="48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rPr>
              <a:t>液態乳</a:t>
            </a:r>
            <a:endParaRPr lang="en-US" altLang="zh-TW" sz="4800" b="1" dirty="0">
              <a:solidFill>
                <a:srgbClr val="9AD0DC"/>
              </a:solidFill>
              <a:latin typeface="Microsoft YaHei" panose="020B0503020204020204" pitchFamily="34" charset="-122"/>
              <a:ea typeface="Microsoft YaHei" panose="020B0503020204020204" pitchFamily="34" charset="-122"/>
              <a:cs typeface="Times New Roman" panose="02020603050405020304" pitchFamily="18" charset="0"/>
            </a:endParaRPr>
          </a:p>
        </p:txBody>
      </p:sp>
    </p:spTree>
    <p:custDataLst>
      <p:tags r:id="rId1"/>
    </p:custDataLst>
    <p:extLst>
      <p:ext uri="{BB962C8B-B14F-4D97-AF65-F5344CB8AC3E}">
        <p14:creationId xmlns:p14="http://schemas.microsoft.com/office/powerpoint/2010/main" val="156214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AFEC9B73-8008-4DE4-9D9F-84CF404A30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28"/>
            <a:ext cx="12192000" cy="6850743"/>
          </a:xfrm>
          <a:prstGeom prst="rect">
            <a:avLst/>
          </a:prstGeom>
        </p:spPr>
      </p:pic>
      <p:sp>
        <p:nvSpPr>
          <p:cNvPr id="9" name="矩形 8">
            <a:extLst>
              <a:ext uri="{FF2B5EF4-FFF2-40B4-BE49-F238E27FC236}">
                <a16:creationId xmlns:a16="http://schemas.microsoft.com/office/drawing/2014/main" id="{3FB5287D-D957-4A5B-85DA-90F04D40BDF8}"/>
              </a:ext>
            </a:extLst>
          </p:cNvPr>
          <p:cNvSpPr/>
          <p:nvPr/>
        </p:nvSpPr>
        <p:spPr>
          <a:xfrm>
            <a:off x="0" y="0"/>
            <a:ext cx="12192000" cy="6858000"/>
          </a:xfrm>
          <a:prstGeom prst="rect">
            <a:avLst/>
          </a:prstGeom>
          <a:solidFill>
            <a:schemeClr val="tx1">
              <a:alpha val="8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349DC647-3BF6-4CA8-BB83-4EAE1789953E}"/>
              </a:ext>
            </a:extLst>
          </p:cNvPr>
          <p:cNvSpPr txBox="1"/>
          <p:nvPr/>
        </p:nvSpPr>
        <p:spPr>
          <a:xfrm>
            <a:off x="5359399" y="2150407"/>
            <a:ext cx="6518167" cy="1015663"/>
          </a:xfrm>
          <a:prstGeom prst="rect">
            <a:avLst/>
          </a:prstGeom>
          <a:noFill/>
        </p:spPr>
        <p:txBody>
          <a:bodyPr wrap="square" rtlCol="0">
            <a:spAutoFit/>
          </a:bodyPr>
          <a:lstStyle/>
          <a:p>
            <a:pPr algn="ctr"/>
            <a:r>
              <a:rPr lang="zh-TW" altLang="en-US" sz="6000" b="1" dirty="0">
                <a:solidFill>
                  <a:srgbClr val="9AD0DC"/>
                </a:solidFill>
                <a:latin typeface="Microsoft YaHei" panose="020B0503020204020204" pitchFamily="34" charset="-122"/>
                <a:ea typeface="Microsoft YaHei" panose="020B0503020204020204" pitchFamily="34" charset="-122"/>
              </a:rPr>
              <a:t>謝謝大家</a:t>
            </a:r>
          </a:p>
        </p:txBody>
      </p:sp>
      <p:sp>
        <p:nvSpPr>
          <p:cNvPr id="10" name="文字方塊 9">
            <a:extLst>
              <a:ext uri="{FF2B5EF4-FFF2-40B4-BE49-F238E27FC236}">
                <a16:creationId xmlns:a16="http://schemas.microsoft.com/office/drawing/2014/main" id="{792F6F74-11B6-4333-855B-166333100E1E}"/>
              </a:ext>
            </a:extLst>
          </p:cNvPr>
          <p:cNvSpPr txBox="1"/>
          <p:nvPr/>
        </p:nvSpPr>
        <p:spPr>
          <a:xfrm>
            <a:off x="8618482" y="4687055"/>
            <a:ext cx="3073400" cy="523220"/>
          </a:xfrm>
          <a:prstGeom prst="rect">
            <a:avLst/>
          </a:prstGeom>
          <a:noFill/>
        </p:spPr>
        <p:txBody>
          <a:bodyPr wrap="square" rtlCol="0">
            <a:spAutoFit/>
          </a:bodyPr>
          <a:lstStyle/>
          <a:p>
            <a:r>
              <a:rPr lang="zh-TW" altLang="en-US" sz="2800" dirty="0">
                <a:solidFill>
                  <a:schemeClr val="bg1"/>
                </a:solidFill>
                <a:latin typeface="Microsoft YaHei" panose="020B0503020204020204" pitchFamily="34" charset="-122"/>
                <a:ea typeface="Microsoft YaHei" panose="020B0503020204020204" pitchFamily="34" charset="-122"/>
              </a:rPr>
              <a:t>隊伍編號：</a:t>
            </a:r>
            <a:r>
              <a:rPr lang="en-US" altLang="zh-TW" sz="2800" dirty="0">
                <a:solidFill>
                  <a:schemeClr val="bg1"/>
                </a:solidFill>
                <a:latin typeface="Microsoft YaHei" panose="020B0503020204020204" pitchFamily="34" charset="-122"/>
                <a:ea typeface="Microsoft YaHei" panose="020B0503020204020204" pitchFamily="34" charset="-122"/>
              </a:rPr>
              <a:t>2101</a:t>
            </a:r>
            <a:endParaRPr lang="zh-TW" altLang="en-US" sz="2800" dirty="0">
              <a:solidFill>
                <a:schemeClr val="bg1"/>
              </a:solidFill>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3868680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ags/tag26.xml><?xml version="1.0" encoding="utf-8"?>
<p:tagLst xmlns:a="http://schemas.openxmlformats.org/drawingml/2006/main" xmlns:r="http://schemas.openxmlformats.org/officeDocument/2006/relationships" xmlns:p="http://schemas.openxmlformats.org/presentationml/2006/main">
  <p:tag name="AMA" val="2.1"/>
</p:tagLst>
</file>

<file path=ppt/tags/tag27.xml><?xml version="1.0" encoding="utf-8"?>
<p:tagLst xmlns:a="http://schemas.openxmlformats.org/drawingml/2006/main" xmlns:r="http://schemas.openxmlformats.org/officeDocument/2006/relationships" xmlns:p="http://schemas.openxmlformats.org/presentationml/2006/main">
  <p:tag name="AMA" val="2.1"/>
</p:tagLst>
</file>

<file path=ppt/tags/tag28.xml><?xml version="1.0" encoding="utf-8"?>
<p:tagLst xmlns:a="http://schemas.openxmlformats.org/drawingml/2006/main" xmlns:r="http://schemas.openxmlformats.org/officeDocument/2006/relationships" xmlns:p="http://schemas.openxmlformats.org/presentationml/2006/main">
  <p:tag name="AMA" val="2.1"/>
</p:tagLst>
</file>

<file path=ppt/tags/tag29.xml><?xml version="1.0" encoding="utf-8"?>
<p:tagLst xmlns:a="http://schemas.openxmlformats.org/drawingml/2006/main" xmlns:r="http://schemas.openxmlformats.org/officeDocument/2006/relationships" xmlns:p="http://schemas.openxmlformats.org/presentationml/2006/main">
  <p:tag name="AMA" val="2.1"/>
</p:tagLst>
</file>

<file path=ppt/tags/tag30.xml><?xml version="1.0" encoding="utf-8"?>
<p:tagLst xmlns:a="http://schemas.openxmlformats.org/drawingml/2006/main" xmlns:r="http://schemas.openxmlformats.org/officeDocument/2006/relationships" xmlns:p="http://schemas.openxmlformats.org/presentationml/2006/main">
  <p:tag name="AMA" val="2.1"/>
</p:tagLst>
</file>

<file path=ppt/tags/tag31.xml><?xml version="1.0" encoding="utf-8"?>
<p:tagLst xmlns:a="http://schemas.openxmlformats.org/drawingml/2006/main" xmlns:r="http://schemas.openxmlformats.org/officeDocument/2006/relationships" xmlns:p="http://schemas.openxmlformats.org/presentationml/2006/main">
  <p:tag name="AMA" val="2.1"/>
</p:tagLst>
</file>

<file path=ppt/tags/tag32.xml><?xml version="1.0" encoding="utf-8"?>
<p:tagLst xmlns:a="http://schemas.openxmlformats.org/drawingml/2006/main" xmlns:r="http://schemas.openxmlformats.org/officeDocument/2006/relationships" xmlns:p="http://schemas.openxmlformats.org/presentationml/2006/main">
  <p:tag name="AMA" val="2.1"/>
</p:tagLst>
</file>

<file path=ppt/tags/tag33.xml><?xml version="1.0" encoding="utf-8"?>
<p:tagLst xmlns:a="http://schemas.openxmlformats.org/drawingml/2006/main" xmlns:r="http://schemas.openxmlformats.org/officeDocument/2006/relationships" xmlns:p="http://schemas.openxmlformats.org/presentationml/2006/main">
  <p:tag name="AMA" val="2.1"/>
</p:tagLst>
</file>

<file path=ppt/tags/tag34.xml><?xml version="1.0" encoding="utf-8"?>
<p:tagLst xmlns:a="http://schemas.openxmlformats.org/drawingml/2006/main" xmlns:r="http://schemas.openxmlformats.org/officeDocument/2006/relationships" xmlns:p="http://schemas.openxmlformats.org/presentationml/2006/main">
  <p:tag name="AMA" val="2.1"/>
</p:tagLst>
</file>

<file path=ppt/tags/tag35.xml><?xml version="1.0" encoding="utf-8"?>
<p:tagLst xmlns:a="http://schemas.openxmlformats.org/drawingml/2006/main" xmlns:r="http://schemas.openxmlformats.org/officeDocument/2006/relationships" xmlns:p="http://schemas.openxmlformats.org/presentationml/2006/main">
  <p:tag name="AMA" val="2.1"/>
</p:tagLst>
</file>

<file path=ppt/tags/tag36.xml><?xml version="1.0" encoding="utf-8"?>
<p:tagLst xmlns:a="http://schemas.openxmlformats.org/drawingml/2006/main" xmlns:r="http://schemas.openxmlformats.org/officeDocument/2006/relationships" xmlns:p="http://schemas.openxmlformats.org/presentationml/2006/main">
  <p:tag name="AMA" val="2.1"/>
</p:tagLst>
</file>

<file path=ppt/tags/tag37.xml><?xml version="1.0" encoding="utf-8"?>
<p:tagLst xmlns:a="http://schemas.openxmlformats.org/drawingml/2006/main" xmlns:r="http://schemas.openxmlformats.org/officeDocument/2006/relationships" xmlns:p="http://schemas.openxmlformats.org/presentationml/2006/main">
  <p:tag name="AMA" val="2.1"/>
</p:tagLst>
</file>

<file path=ppt/tags/tag38.xml><?xml version="1.0" encoding="utf-8"?>
<p:tagLst xmlns:a="http://schemas.openxmlformats.org/drawingml/2006/main" xmlns:r="http://schemas.openxmlformats.org/officeDocument/2006/relationships" xmlns:p="http://schemas.openxmlformats.org/presentationml/2006/main">
  <p:tag name="AMA" val="2.1"/>
</p:tagLst>
</file>

<file path=ppt/tags/tag39.xml><?xml version="1.0" encoding="utf-8"?>
<p:tagLst xmlns:a="http://schemas.openxmlformats.org/drawingml/2006/main" xmlns:r="http://schemas.openxmlformats.org/officeDocument/2006/relationships" xmlns:p="http://schemas.openxmlformats.org/presentationml/2006/main">
  <p:tag name="AMA" val="2.1"/>
</p:tagLst>
</file>

<file path=ppt/tags/tag40.xml><?xml version="1.0" encoding="utf-8"?>
<p:tagLst xmlns:a="http://schemas.openxmlformats.org/drawingml/2006/main" xmlns:r="http://schemas.openxmlformats.org/officeDocument/2006/relationships" xmlns:p="http://schemas.openxmlformats.org/presentationml/2006/main">
  <p:tag name="AMA" val="2.1"/>
</p:tagLst>
</file>

<file path=ppt/tags/tag41.xml><?xml version="1.0" encoding="utf-8"?>
<p:tagLst xmlns:a="http://schemas.openxmlformats.org/drawingml/2006/main" xmlns:r="http://schemas.openxmlformats.org/officeDocument/2006/relationships" xmlns:p="http://schemas.openxmlformats.org/presentationml/2006/main">
  <p:tag name="AMA" val="2.1"/>
</p:tagLst>
</file>

<file path=ppt/tags/tag42.xml><?xml version="1.0" encoding="utf-8"?>
<p:tagLst xmlns:a="http://schemas.openxmlformats.org/drawingml/2006/main" xmlns:r="http://schemas.openxmlformats.org/officeDocument/2006/relationships" xmlns:p="http://schemas.openxmlformats.org/presentationml/2006/main">
  <p:tag name="AMA" val="2.1"/>
</p:tagLst>
</file>

<file path=ppt/tags/tag43.xml><?xml version="1.0" encoding="utf-8"?>
<p:tagLst xmlns:a="http://schemas.openxmlformats.org/drawingml/2006/main" xmlns:r="http://schemas.openxmlformats.org/officeDocument/2006/relationships" xmlns:p="http://schemas.openxmlformats.org/presentationml/2006/main">
  <p:tag name="AMA" val="2.1"/>
</p:tagLst>
</file>

<file path=ppt/tags/tag44.xml><?xml version="1.0" encoding="utf-8"?>
<p:tagLst xmlns:a="http://schemas.openxmlformats.org/drawingml/2006/main" xmlns:r="http://schemas.openxmlformats.org/officeDocument/2006/relationships" xmlns:p="http://schemas.openxmlformats.org/presentationml/2006/main">
  <p:tag name="AMA" val="2.1"/>
</p:tagLst>
</file>

<file path=ppt/tags/tag45.xml><?xml version="1.0" encoding="utf-8"?>
<p:tagLst xmlns:a="http://schemas.openxmlformats.org/drawingml/2006/main" xmlns:r="http://schemas.openxmlformats.org/officeDocument/2006/relationships" xmlns:p="http://schemas.openxmlformats.org/presentationml/2006/main">
  <p:tag name="AMA" val="2.1"/>
</p:tagLst>
</file>

<file path=ppt/tags/tag46.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5801</TotalTime>
  <Words>8157</Words>
  <Application>Microsoft Office PowerPoint</Application>
  <PresentationFormat>寬螢幕</PresentationFormat>
  <Paragraphs>746</Paragraphs>
  <Slides>46</Slides>
  <Notes>39</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46</vt:i4>
      </vt:variant>
    </vt:vector>
  </HeadingPairs>
  <TitlesOfParts>
    <vt:vector size="51" baseType="lpstr">
      <vt:lpstr>Microsoft YaHei</vt:lpstr>
      <vt:lpstr>Arial</vt:lpstr>
      <vt:lpstr>Calibri</vt:lpstr>
      <vt:lpstr>Calibri Light</vt:lpstr>
      <vt:lpstr>Office 佈景主題</vt:lpstr>
      <vt:lpstr>理律盃公民行動方案</vt:lpstr>
      <vt:lpstr>INDEX</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理律盃公民行動方案</dc:title>
  <dc:creator>怡君 陳</dc:creator>
  <cp:lastModifiedBy>承諭 吳</cp:lastModifiedBy>
  <cp:revision>84</cp:revision>
  <dcterms:created xsi:type="dcterms:W3CDTF">2021-04-22T02:46:36Z</dcterms:created>
  <dcterms:modified xsi:type="dcterms:W3CDTF">2021-05-04T13:51:02Z</dcterms:modified>
</cp:coreProperties>
</file>