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sldIdLst>
    <p:sldId id="256" r:id="rId4"/>
    <p:sldId id="261" r:id="rId5"/>
    <p:sldId id="268" r:id="rId6"/>
    <p:sldId id="293" r:id="rId7"/>
    <p:sldId id="304" r:id="rId8"/>
    <p:sldId id="305" r:id="rId9"/>
    <p:sldId id="306" r:id="rId10"/>
    <p:sldId id="264" r:id="rId11"/>
    <p:sldId id="308" r:id="rId12"/>
    <p:sldId id="309" r:id="rId13"/>
    <p:sldId id="310" r:id="rId14"/>
    <p:sldId id="274" r:id="rId15"/>
    <p:sldId id="299" r:id="rId16"/>
    <p:sldId id="311" r:id="rId17"/>
    <p:sldId id="269" r:id="rId18"/>
    <p:sldId id="312" r:id="rId19"/>
    <p:sldId id="315" r:id="rId20"/>
    <p:sldId id="316" r:id="rId21"/>
    <p:sldId id="271" r:id="rId22"/>
    <p:sldId id="318" r:id="rId23"/>
    <p:sldId id="319" r:id="rId24"/>
    <p:sldId id="302" r:id="rId25"/>
    <p:sldId id="320" r:id="rId26"/>
    <p:sldId id="321" r:id="rId27"/>
    <p:sldId id="272" r:id="rId28"/>
    <p:sldId id="323" r:id="rId29"/>
    <p:sldId id="324" r:id="rId30"/>
    <p:sldId id="325" r:id="rId31"/>
    <p:sldId id="322" r:id="rId32"/>
    <p:sldId id="326" r:id="rId33"/>
    <p:sldId id="327" r:id="rId34"/>
    <p:sldId id="328" r:id="rId35"/>
    <p:sldId id="329" r:id="rId36"/>
    <p:sldId id="303" r:id="rId37"/>
    <p:sldId id="330" r:id="rId38"/>
    <p:sldId id="331" r:id="rId39"/>
    <p:sldId id="332" r:id="rId40"/>
    <p:sldId id="278" r:id="rId41"/>
    <p:sldId id="340" r:id="rId42"/>
    <p:sldId id="341" r:id="rId43"/>
    <p:sldId id="342" r:id="rId44"/>
    <p:sldId id="343" r:id="rId45"/>
    <p:sldId id="334" r:id="rId46"/>
    <p:sldId id="335" r:id="rId47"/>
    <p:sldId id="336" r:id="rId48"/>
    <p:sldId id="337" r:id="rId49"/>
    <p:sldId id="338" r:id="rId50"/>
    <p:sldId id="339" r:id="rId51"/>
    <p:sldId id="262" r:id="rId52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EB8"/>
    <a:srgbClr val="F3AC1D"/>
    <a:srgbClr val="FFFFFF"/>
    <a:srgbClr val="F4B538"/>
    <a:srgbClr val="F2A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6" autoAdjust="0"/>
    <p:restoredTop sz="94628" autoAdjust="0"/>
  </p:normalViewPr>
  <p:slideViewPr>
    <p:cSldViewPr>
      <p:cViewPr>
        <p:scale>
          <a:sx n="100" d="100"/>
          <a:sy n="100" d="100"/>
        </p:scale>
        <p:origin x="-1022" y="-245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794902"/>
            <a:ext cx="5292080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772" y="2947030"/>
            <a:ext cx="5292080" cy="4888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  <p:pic>
        <p:nvPicPr>
          <p:cNvPr id="1026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640" y="657349"/>
            <a:ext cx="1765300" cy="39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572242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14830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3311860" y="737642"/>
            <a:ext cx="2520280" cy="25202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351" y="1139211"/>
            <a:ext cx="819298" cy="181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9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67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6085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05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013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40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63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8877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13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9397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2426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3106909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16108" y="843558"/>
            <a:ext cx="4896544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116108" y="0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16108" y="4948014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5985" y="1156325"/>
            <a:ext cx="816788" cy="18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2" r:id="rId2"/>
    <p:sldLayoutId id="2147483670" r:id="rId3"/>
    <p:sldLayoutId id="2147483652" r:id="rId4"/>
    <p:sldLayoutId id="2147483671" r:id="rId5"/>
    <p:sldLayoutId id="2147483655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4" r:id="rId12"/>
    <p:sldLayoutId id="2147483668" r:id="rId13"/>
    <p:sldLayoutId id="2147483669" r:id="rId14"/>
    <p:sldLayoutId id="2147483673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63888" y="1779662"/>
            <a:ext cx="4824536" cy="1080121"/>
          </a:xfrm>
        </p:spPr>
        <p:txBody>
          <a:bodyPr/>
          <a:lstStyle/>
          <a:p>
            <a:r>
              <a:rPr lang="zh-TW" altLang="en-US" sz="4000" b="1" dirty="0">
                <a:ea typeface="맑은 고딕" pitchFamily="50" charset="-127"/>
              </a:rPr>
              <a:t>理律</a:t>
            </a:r>
            <a:r>
              <a:rPr lang="zh-TW" altLang="en-US" sz="4000" b="1" dirty="0" smtClean="0">
                <a:ea typeface="맑은 고딕" pitchFamily="50" charset="-127"/>
              </a:rPr>
              <a:t>盃公民行動方案</a:t>
            </a:r>
            <a:endParaRPr lang="en-US" altLang="ko-KR" sz="40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660232" y="2931790"/>
            <a:ext cx="1728340" cy="488816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sz="3600" b="1" dirty="0" smtClean="0"/>
              <a:t>2102</a:t>
            </a:r>
            <a:r>
              <a:rPr lang="zh-TW" altLang="en-US" sz="3600" b="1" dirty="0" smtClean="0"/>
              <a:t>組</a:t>
            </a:r>
            <a:endParaRPr lang="en-US" altLang="ko-KR" sz="3600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55776" y="339502"/>
            <a:ext cx="6588224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cs typeface="Arial" pitchFamily="34" charset="0"/>
              </a:rPr>
              <a:t>CONTENT</a:t>
            </a:r>
            <a:endParaRPr lang="en-US" sz="3600" dirty="0"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31840" y="1275606"/>
            <a:ext cx="5256584" cy="720000"/>
            <a:chOff x="3131840" y="1491630"/>
            <a:chExt cx="5256584" cy="576064"/>
          </a:xfrm>
        </p:grpSpPr>
        <p:sp>
          <p:nvSpPr>
            <p:cNvPr id="2" name="Rectangle 1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26085" y="2163705"/>
            <a:ext cx="5256584" cy="720000"/>
            <a:chOff x="3131840" y="1491630"/>
            <a:chExt cx="5256584" cy="576064"/>
          </a:xfrm>
        </p:grpSpPr>
        <p:sp>
          <p:nvSpPr>
            <p:cNvPr id="18" name="Rectangle 17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Right Triangle 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120330" y="3051804"/>
            <a:ext cx="5256584" cy="720000"/>
            <a:chOff x="3131840" y="1491630"/>
            <a:chExt cx="5256584" cy="576064"/>
          </a:xfrm>
        </p:grpSpPr>
        <p:sp>
          <p:nvSpPr>
            <p:cNvPr id="21" name="Rectangle 20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114575" y="3939902"/>
            <a:ext cx="5256584" cy="720000"/>
            <a:chOff x="3131840" y="1491630"/>
            <a:chExt cx="5256584" cy="576064"/>
          </a:xfrm>
        </p:grpSpPr>
        <p:sp>
          <p:nvSpPr>
            <p:cNvPr id="24" name="Rectangle 23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Right Triangle 2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131840" y="1275606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0330" y="2163705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08820" y="3051804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97310" y="3939903"/>
            <a:ext cx="5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51840" y="1425041"/>
            <a:ext cx="4392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確認</a:t>
            </a:r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公共政策問題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29"/>
          <p:cNvSpPr txBox="1"/>
          <p:nvPr/>
        </p:nvSpPr>
        <p:spPr>
          <a:xfrm>
            <a:off x="3851841" y="2292445"/>
            <a:ext cx="4392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研究</a:t>
            </a:r>
            <a:r>
              <a:rPr lang="zh-TW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各項可行政策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29"/>
          <p:cNvSpPr txBox="1"/>
          <p:nvPr/>
        </p:nvSpPr>
        <p:spPr>
          <a:xfrm>
            <a:off x="3851841" y="3201238"/>
            <a:ext cx="4392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提出我方解決方案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29"/>
          <p:cNvSpPr txBox="1"/>
          <p:nvPr/>
        </p:nvSpPr>
        <p:spPr>
          <a:xfrm>
            <a:off x="3851841" y="4083918"/>
            <a:ext cx="4392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提出我方行動方案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53698" y="4141067"/>
            <a:ext cx="543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F4B538"/>
                </a:solidFill>
                <a:cs typeface="Arial" pitchFamily="34" charset="0"/>
              </a:rPr>
              <a:t>01 </a:t>
            </a:r>
            <a:r>
              <a:rPr lang="zh-TW" altLang="en-US" sz="4000" b="1" dirty="0" smtClean="0">
                <a:solidFill>
                  <a:srgbClr val="F4B538"/>
                </a:solidFill>
                <a:cs typeface="Arial" pitchFamily="34" charset="0"/>
              </a:rPr>
              <a:t>確認公共政策問題</a:t>
            </a:r>
            <a:endParaRPr lang="ko-KR" altLang="en-US" sz="4000" b="1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2627664" y="449907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 smtClean="0"/>
              <a:t>說明選定問題及分析問題</a:t>
            </a:r>
            <a:endParaRPr lang="en-US" altLang="ko-KR" sz="2400" dirty="0"/>
          </a:p>
        </p:txBody>
      </p:sp>
      <p:sp>
        <p:nvSpPr>
          <p:cNvPr id="11" name="Oval 6"/>
          <p:cNvSpPr/>
          <p:nvPr/>
        </p:nvSpPr>
        <p:spPr>
          <a:xfrm>
            <a:off x="2342232" y="411510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2200816" y="440034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2667942" y="1038718"/>
            <a:ext cx="468052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/>
              <a:t>公民應該關心並參與行動之理由</a:t>
            </a:r>
            <a:endParaRPr lang="en-US" altLang="ko-KR" sz="2400" dirty="0"/>
          </a:p>
        </p:txBody>
      </p:sp>
      <p:sp>
        <p:nvSpPr>
          <p:cNvPr id="14" name="Oval 6"/>
          <p:cNvSpPr/>
          <p:nvPr/>
        </p:nvSpPr>
        <p:spPr>
          <a:xfrm>
            <a:off x="2342232" y="1000321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32"/>
          <p:cNvSpPr txBox="1"/>
          <p:nvPr/>
        </p:nvSpPr>
        <p:spPr>
          <a:xfrm>
            <a:off x="2200816" y="1028845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2771800" y="1600695"/>
            <a:ext cx="468052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400" dirty="0"/>
              <a:t>處理此問題之相關政策</a:t>
            </a:r>
            <a:endParaRPr lang="en-US" altLang="ko-KR" sz="2400" dirty="0"/>
          </a:p>
        </p:txBody>
      </p:sp>
      <p:sp>
        <p:nvSpPr>
          <p:cNvPr id="21" name="Oval 6"/>
          <p:cNvSpPr/>
          <p:nvPr/>
        </p:nvSpPr>
        <p:spPr>
          <a:xfrm>
            <a:off x="2339652" y="1572171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TextBox 32"/>
          <p:cNvSpPr txBox="1"/>
          <p:nvPr/>
        </p:nvSpPr>
        <p:spPr>
          <a:xfrm>
            <a:off x="2198236" y="1600695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2790234" y="2153841"/>
            <a:ext cx="468052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400" dirty="0"/>
              <a:t>國內相關公民行動方案</a:t>
            </a:r>
            <a:endParaRPr lang="en-US" altLang="ko-KR" sz="2400" dirty="0"/>
          </a:p>
        </p:txBody>
      </p:sp>
      <p:sp>
        <p:nvSpPr>
          <p:cNvPr id="24" name="Oval 6"/>
          <p:cNvSpPr/>
          <p:nvPr/>
        </p:nvSpPr>
        <p:spPr>
          <a:xfrm>
            <a:off x="2344886" y="2125317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TextBox 32"/>
          <p:cNvSpPr txBox="1"/>
          <p:nvPr/>
        </p:nvSpPr>
        <p:spPr>
          <a:xfrm>
            <a:off x="2203470" y="2153841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72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91455" y="1474884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4191455" y="2127946"/>
            <a:ext cx="4608512" cy="474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4191455" y="3434070"/>
            <a:ext cx="4608512" cy="474306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402360" y="1488542"/>
            <a:ext cx="56166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食物中毒案件</a:t>
            </a:r>
            <a:r>
              <a:rPr lang="zh-TW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總件</a:t>
            </a:r>
            <a:r>
              <a:rPr lang="zh-TW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數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：</a:t>
            </a:r>
            <a:r>
              <a:rPr lang="en-US" altLang="zh-TW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502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件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6364" y="2134266"/>
            <a:ext cx="419053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校園食物中毒案件</a:t>
            </a:r>
            <a:r>
              <a:rPr lang="zh-TW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數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：</a:t>
            </a:r>
            <a:r>
              <a:rPr lang="en-US" altLang="zh-TW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86</a:t>
            </a:r>
            <a:r>
              <a:rPr lang="zh-TW" alt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件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1455" y="2799341"/>
            <a:ext cx="4608512" cy="461665"/>
          </a:xfrm>
          <a:prstGeom prst="rect">
            <a:avLst/>
          </a:prstGeom>
          <a:solidFill>
            <a:srgbClr val="F2A40D"/>
          </a:solidFill>
        </p:spPr>
        <p:txBody>
          <a:bodyPr wrap="square" rtlCol="0" anchor="ctr">
            <a:spAutoFit/>
          </a:bodyPr>
          <a:lstStyle/>
          <a:p>
            <a:pPr algn="ctr"/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39952" y="3451094"/>
            <a:ext cx="43204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校園</a:t>
            </a:r>
            <a:r>
              <a:rPr lang="zh-TW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食物中毒</a:t>
            </a:r>
            <a:r>
              <a:rPr lang="zh-TW" alt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患者</a:t>
            </a:r>
            <a:r>
              <a:rPr lang="zh-TW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數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：</a:t>
            </a:r>
            <a:r>
              <a:rPr lang="en-US" altLang="zh-TW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4010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人</a:t>
            </a:r>
            <a:endParaRPr lang="zh-TW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504" y="2202995"/>
            <a:ext cx="4121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accent1"/>
                </a:solidFill>
                <a:cs typeface="Arial" pitchFamily="34" charset="0"/>
              </a:rPr>
              <a:t>衛</a:t>
            </a:r>
            <a:r>
              <a:rPr lang="zh-TW" altLang="en-US" sz="2800" b="1" dirty="0" smtClean="0">
                <a:solidFill>
                  <a:schemeClr val="accent1"/>
                </a:solidFill>
                <a:cs typeface="Arial" pitchFamily="34" charset="0"/>
              </a:rPr>
              <a:t>生</a:t>
            </a:r>
            <a:r>
              <a:rPr lang="zh-TW" altLang="en-US" sz="2800" b="1" dirty="0">
                <a:solidFill>
                  <a:schemeClr val="accent1"/>
                </a:solidFill>
                <a:cs typeface="Arial" pitchFamily="34" charset="0"/>
              </a:rPr>
              <a:t>福利部統計</a:t>
            </a:r>
            <a:r>
              <a:rPr lang="zh-TW" altLang="en-US" sz="2800" b="1" dirty="0" smtClean="0">
                <a:solidFill>
                  <a:schemeClr val="accent1"/>
                </a:solidFill>
                <a:cs typeface="Arial" pitchFamily="34" charset="0"/>
              </a:rPr>
              <a:t>處：</a:t>
            </a:r>
            <a:endParaRPr lang="en-US" altLang="zh-TW" sz="2800" b="1" dirty="0" smtClean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zh-TW" sz="2800" b="1" u="sng" dirty="0" smtClean="0">
                <a:solidFill>
                  <a:schemeClr val="accent1"/>
                </a:solidFill>
                <a:cs typeface="Arial" pitchFamily="34" charset="0"/>
              </a:rPr>
              <a:t>108</a:t>
            </a:r>
            <a:r>
              <a:rPr lang="zh-TW" altLang="en-US" sz="2800" b="1" u="sng" dirty="0">
                <a:solidFill>
                  <a:schemeClr val="accent1"/>
                </a:solidFill>
                <a:cs typeface="Arial" pitchFamily="34" charset="0"/>
              </a:rPr>
              <a:t>年全台</a:t>
            </a:r>
            <a:r>
              <a:rPr lang="zh-TW" altLang="en-US" sz="2800" b="1" u="sng" dirty="0">
                <a:solidFill>
                  <a:srgbClr val="F3AC1D"/>
                </a:solidFill>
                <a:cs typeface="Arial" pitchFamily="34" charset="0"/>
              </a:rPr>
              <a:t>食物中毒</a:t>
            </a:r>
            <a:r>
              <a:rPr lang="zh-TW" altLang="en-US" sz="2800" b="1" u="sng" dirty="0">
                <a:solidFill>
                  <a:schemeClr val="accent1"/>
                </a:solidFill>
                <a:cs typeface="Arial" pitchFamily="34" charset="0"/>
              </a:rPr>
              <a:t>案件</a:t>
            </a:r>
          </a:p>
          <a:p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05379" y="2799338"/>
            <a:ext cx="469458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食物中毒案件總患者數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：</a:t>
            </a:r>
            <a:r>
              <a:rPr lang="en-US" altLang="zh-TW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6935</a:t>
            </a:r>
            <a:r>
              <a:rPr lang="zh-TW" alt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人</a:t>
            </a:r>
            <a:endParaRPr lang="ko-KR" alt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Placeholder 1"/>
          <p:cNvSpPr txBox="1">
            <a:spLocks/>
          </p:cNvSpPr>
          <p:nvPr/>
        </p:nvSpPr>
        <p:spPr>
          <a:xfrm>
            <a:off x="-105424" y="123478"/>
            <a:ext cx="444624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說明選定問題及分析問題</a:t>
            </a:r>
            <a:endParaRPr lang="ko-KR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55251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87491"/>
            <a:ext cx="9144000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文字版面配置區 7"/>
          <p:cNvSpPr txBox="1">
            <a:spLocks/>
          </p:cNvSpPr>
          <p:nvPr/>
        </p:nvSpPr>
        <p:spPr>
          <a:xfrm>
            <a:off x="0" y="2139702"/>
            <a:ext cx="9144000" cy="122413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dirty="0" smtClean="0">
                <a:solidFill>
                  <a:srgbClr val="FFFFFF"/>
                </a:solidFill>
              </a:rPr>
              <a:t>現今大部分大專院校内部餐廳多以委外方式辦理</a:t>
            </a:r>
            <a:r>
              <a:rPr lang="en-US" altLang="zh-TW" sz="3200" dirty="0" smtClean="0">
                <a:solidFill>
                  <a:srgbClr val="FFFFFF"/>
                </a:solidFill>
              </a:rPr>
              <a:t>,</a:t>
            </a:r>
          </a:p>
          <a:p>
            <a:r>
              <a:rPr lang="zh-TW" altLang="en-US" sz="3200" dirty="0" smtClean="0">
                <a:solidFill>
                  <a:srgbClr val="F4B538"/>
                </a:solidFill>
              </a:rPr>
              <a:t>控管度相較於中小學低</a:t>
            </a:r>
            <a:r>
              <a:rPr lang="zh-TW" altLang="en-US" sz="3200" dirty="0" smtClean="0">
                <a:solidFill>
                  <a:srgbClr val="FFFFFF"/>
                </a:solidFill>
              </a:rPr>
              <a:t>。</a:t>
            </a:r>
            <a:endParaRPr lang="zh-TW" altLang="en-US" sz="3200" dirty="0">
              <a:solidFill>
                <a:srgbClr val="FFFFFF"/>
              </a:solidFill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-105424" y="123478"/>
            <a:ext cx="444624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說明選定問題及分析問題</a:t>
            </a:r>
            <a:endParaRPr lang="ko-KR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5745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/>
          <p:nvPr/>
        </p:nvSpPr>
        <p:spPr>
          <a:xfrm>
            <a:off x="-1" y="828321"/>
            <a:ext cx="9150796" cy="504056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4B538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52191"/>
            <a:ext cx="9144000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3"/>
          <p:cNvSpPr/>
          <p:nvPr/>
        </p:nvSpPr>
        <p:spPr>
          <a:xfrm>
            <a:off x="0" y="1336167"/>
            <a:ext cx="9144000" cy="216024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4B538"/>
              </a:solidFill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0" y="3760586"/>
            <a:ext cx="9144000" cy="216024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1552191"/>
            <a:ext cx="3457758" cy="220839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712" y="1547613"/>
            <a:ext cx="1977707" cy="220839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718" y="1547614"/>
            <a:ext cx="3302553" cy="2212972"/>
          </a:xfrm>
          <a:prstGeom prst="rect">
            <a:avLst/>
          </a:prstGeom>
        </p:spPr>
      </p:pic>
      <p:sp>
        <p:nvSpPr>
          <p:cNvPr id="11" name="Rectangle 3"/>
          <p:cNvSpPr/>
          <p:nvPr/>
        </p:nvSpPr>
        <p:spPr>
          <a:xfrm rot="5400000">
            <a:off x="-1043607" y="2591220"/>
            <a:ext cx="2212973" cy="125759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3"/>
          <p:cNvSpPr/>
          <p:nvPr/>
        </p:nvSpPr>
        <p:spPr>
          <a:xfrm rot="5400000">
            <a:off x="2544132" y="2582423"/>
            <a:ext cx="2212973" cy="134200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3"/>
          <p:cNvSpPr/>
          <p:nvPr/>
        </p:nvSpPr>
        <p:spPr>
          <a:xfrm rot="5400000">
            <a:off x="5983005" y="2589457"/>
            <a:ext cx="2212973" cy="138442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 Placeholder 1"/>
          <p:cNvSpPr txBox="1">
            <a:spLocks/>
          </p:cNvSpPr>
          <p:nvPr/>
        </p:nvSpPr>
        <p:spPr>
          <a:xfrm>
            <a:off x="-105424" y="123478"/>
            <a:ext cx="444624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說明選定問題及分析問題</a:t>
            </a:r>
            <a:endParaRPr lang="ko-KR" altLang="en-US" sz="2800" u="sng" dirty="0"/>
          </a:p>
        </p:txBody>
      </p:sp>
      <p:sp>
        <p:nvSpPr>
          <p:cNvPr id="16" name="Text Placeholder 1"/>
          <p:cNvSpPr txBox="1">
            <a:spLocks/>
          </p:cNvSpPr>
          <p:nvPr/>
        </p:nvSpPr>
        <p:spPr>
          <a:xfrm>
            <a:off x="23231" y="792317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b="1" dirty="0">
                <a:solidFill>
                  <a:srgbClr val="FFFFFF"/>
                </a:solidFill>
              </a:rPr>
              <a:t>歷年本校接獲之校内</a:t>
            </a:r>
            <a:r>
              <a:rPr lang="zh-TW" altLang="en-US" sz="2800" b="1" dirty="0">
                <a:solidFill>
                  <a:srgbClr val="F3AC1D"/>
                </a:solidFill>
              </a:rPr>
              <a:t>學餐食品衛生安全</a:t>
            </a:r>
            <a:r>
              <a:rPr lang="zh-TW" altLang="en-US" sz="2800" b="1" dirty="0" smtClean="0">
                <a:solidFill>
                  <a:srgbClr val="F3AC1D"/>
                </a:solidFill>
              </a:rPr>
              <a:t>事件</a:t>
            </a:r>
            <a:endParaRPr lang="ko-KR" altLang="en-US" sz="2800" b="1" dirty="0">
              <a:solidFill>
                <a:srgbClr val="F3AC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5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8">
            <a:extLst>
              <a:ext uri="{FF2B5EF4-FFF2-40B4-BE49-F238E27FC236}">
                <a16:creationId xmlns:a16="http://schemas.microsoft.com/office/drawing/2014/main" xmlns="" id="{791BB18B-0794-424E-8F50-76C7ECFA818B}"/>
              </a:ext>
            </a:extLst>
          </p:cNvPr>
          <p:cNvSpPr/>
          <p:nvPr/>
        </p:nvSpPr>
        <p:spPr>
          <a:xfrm>
            <a:off x="1497772" y="2679762"/>
            <a:ext cx="1800200" cy="1872208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3644367" y="1275606"/>
            <a:ext cx="4464496" cy="2304256"/>
          </a:xfrm>
          <a:prstGeom prst="wedgeRoundRectCallout">
            <a:avLst>
              <a:gd name="adj1" fmla="val -35090"/>
              <a:gd name="adj2" fmla="val 65207"/>
              <a:gd name="adj3" fmla="val 16667"/>
            </a:avLst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-105424" y="123478"/>
            <a:ext cx="444624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說明選定問題及分析問題</a:t>
            </a:r>
            <a:endParaRPr lang="ko-KR" altLang="en-US" sz="2800" u="sng" dirty="0"/>
          </a:p>
        </p:txBody>
      </p:sp>
      <p:sp>
        <p:nvSpPr>
          <p:cNvPr id="10" name="矩形 9"/>
          <p:cNvSpPr/>
          <p:nvPr/>
        </p:nvSpPr>
        <p:spPr>
          <a:xfrm>
            <a:off x="1023136" y="4572806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schemeClr val="accent1"/>
                </a:solidFill>
                <a:cs typeface="Arial" pitchFamily="34" charset="0"/>
              </a:rPr>
              <a:t>衛生局</a:t>
            </a:r>
            <a:r>
              <a:rPr lang="zh-TW" altLang="en-US" sz="2000" dirty="0">
                <a:solidFill>
                  <a:schemeClr val="accent1"/>
                </a:solidFill>
                <a:cs typeface="Arial" pitchFamily="34" charset="0"/>
              </a:rPr>
              <a:t>食品藥物科科長</a:t>
            </a:r>
            <a:endParaRPr lang="zh-TW" altLang="en-US" sz="2000" dirty="0"/>
          </a:p>
        </p:txBody>
      </p:sp>
      <p:sp>
        <p:nvSpPr>
          <p:cNvPr id="11" name="文字版面配置區 7"/>
          <p:cNvSpPr txBox="1">
            <a:spLocks/>
          </p:cNvSpPr>
          <p:nvPr/>
        </p:nvSpPr>
        <p:spPr>
          <a:xfrm>
            <a:off x="3652711" y="1815666"/>
            <a:ext cx="4456152" cy="122413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dirty="0" smtClean="0">
                <a:solidFill>
                  <a:srgbClr val="FFFFFF"/>
                </a:solidFill>
              </a:rPr>
              <a:t>目前基層</a:t>
            </a:r>
            <a:r>
              <a:rPr lang="zh-TW" altLang="en-US" sz="3200" dirty="0">
                <a:solidFill>
                  <a:srgbClr val="FFFFFF"/>
                </a:solidFill>
              </a:rPr>
              <a:t>稽查員</a:t>
            </a:r>
            <a:r>
              <a:rPr lang="zh-TW" altLang="en-US" sz="3200" dirty="0" smtClean="0">
                <a:solidFill>
                  <a:srgbClr val="FFFFFF"/>
                </a:solidFill>
              </a:rPr>
              <a:t>人力</a:t>
            </a:r>
            <a:endParaRPr lang="en-US" altLang="zh-TW" sz="3200" dirty="0" smtClean="0">
              <a:solidFill>
                <a:srgbClr val="FFFFFF"/>
              </a:solidFill>
            </a:endParaRPr>
          </a:p>
          <a:p>
            <a:r>
              <a:rPr lang="zh-TW" altLang="en-US" sz="3200" dirty="0" smtClean="0">
                <a:solidFill>
                  <a:srgbClr val="FFFFFF"/>
                </a:solidFill>
              </a:rPr>
              <a:t>有</a:t>
            </a:r>
            <a:r>
              <a:rPr lang="zh-TW" altLang="en-US" sz="3200" dirty="0">
                <a:solidFill>
                  <a:srgbClr val="F3AC1D"/>
                </a:solidFill>
              </a:rPr>
              <a:t>嚴重不足</a:t>
            </a:r>
            <a:r>
              <a:rPr lang="zh-TW" altLang="en-US" sz="3200" dirty="0">
                <a:solidFill>
                  <a:srgbClr val="FFFFFF"/>
                </a:solidFill>
              </a:rPr>
              <a:t>之</a:t>
            </a:r>
            <a:r>
              <a:rPr lang="zh-TW" altLang="en-US" sz="3200" dirty="0" smtClean="0">
                <a:solidFill>
                  <a:srgbClr val="FFFFFF"/>
                </a:solidFill>
              </a:rPr>
              <a:t>情形。</a:t>
            </a:r>
            <a:endParaRPr lang="zh-TW" alt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2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2120479" y="835717"/>
            <a:ext cx="4899793" cy="3464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Group 13318">
            <a:extLst>
              <a:ext uri="{FF2B5EF4-FFF2-40B4-BE49-F238E27FC236}">
                <a16:creationId xmlns:a16="http://schemas.microsoft.com/office/drawing/2014/main" xmlns="" id="{3176A925-9561-4C3F-8238-DB986AC67B50}"/>
              </a:ext>
            </a:extLst>
          </p:cNvPr>
          <p:cNvGrpSpPr/>
          <p:nvPr/>
        </p:nvGrpSpPr>
        <p:grpSpPr>
          <a:xfrm rot="19917947">
            <a:off x="1225926" y="932709"/>
            <a:ext cx="1401860" cy="3238694"/>
            <a:chOff x="1359132" y="345882"/>
            <a:chExt cx="1966239" cy="4200564"/>
          </a:xfrm>
          <a:solidFill>
            <a:srgbClr val="F3AC1D"/>
          </a:solidFill>
        </p:grpSpPr>
        <p:grpSp>
          <p:nvGrpSpPr>
            <p:cNvPr id="12" name="Group 23">
              <a:extLst>
                <a:ext uri="{FF2B5EF4-FFF2-40B4-BE49-F238E27FC236}">
                  <a16:creationId xmlns:a16="http://schemas.microsoft.com/office/drawing/2014/main" xmlns="" id="{F1830171-F3BF-4D8C-BBE7-DC399D6D1691}"/>
                </a:ext>
              </a:extLst>
            </p:cNvPr>
            <p:cNvGrpSpPr/>
            <p:nvPr/>
          </p:nvGrpSpPr>
          <p:grpSpPr>
            <a:xfrm>
              <a:off x="2073901" y="2186669"/>
              <a:ext cx="501313" cy="2359777"/>
              <a:chOff x="2810055" y="1677194"/>
              <a:chExt cx="535258" cy="2519562"/>
            </a:xfrm>
            <a:grpFill/>
          </p:grpSpPr>
          <p:sp>
            <p:nvSpPr>
              <p:cNvPr id="25" name="Rectangle 8">
                <a:extLst>
                  <a:ext uri="{FF2B5EF4-FFF2-40B4-BE49-F238E27FC236}">
                    <a16:creationId xmlns:a16="http://schemas.microsoft.com/office/drawing/2014/main" xmlns="" id="{EA6408B1-590A-4B35-99D9-FD571251018D}"/>
                  </a:ext>
                </a:extLst>
              </p:cNvPr>
              <p:cNvSpPr/>
              <p:nvPr/>
            </p:nvSpPr>
            <p:spPr>
              <a:xfrm>
                <a:off x="2810675" y="3399597"/>
                <a:ext cx="534638" cy="779141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Rectangle 8">
                <a:extLst>
                  <a:ext uri="{FF2B5EF4-FFF2-40B4-BE49-F238E27FC236}">
                    <a16:creationId xmlns:a16="http://schemas.microsoft.com/office/drawing/2014/main" xmlns="" id="{9AD44607-A66D-48A0-9FE2-E296E272740A}"/>
                  </a:ext>
                </a:extLst>
              </p:cNvPr>
              <p:cNvSpPr/>
              <p:nvPr/>
            </p:nvSpPr>
            <p:spPr>
              <a:xfrm>
                <a:off x="2984722" y="3392706"/>
                <a:ext cx="180870" cy="78799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Rectangle 8">
                <a:extLst>
                  <a:ext uri="{FF2B5EF4-FFF2-40B4-BE49-F238E27FC236}">
                    <a16:creationId xmlns:a16="http://schemas.microsoft.com/office/drawing/2014/main" xmlns="" id="{8281CE4E-D56C-4E49-B3E2-5D78C9EA1732}"/>
                  </a:ext>
                </a:extLst>
              </p:cNvPr>
              <p:cNvSpPr/>
              <p:nvPr/>
            </p:nvSpPr>
            <p:spPr>
              <a:xfrm>
                <a:off x="2810055" y="3399597"/>
                <a:ext cx="264192" cy="763141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xmlns="" id="{3E95295E-B3E7-4F6E-8448-4A4089D20A1A}"/>
                  </a:ext>
                </a:extLst>
              </p:cNvPr>
              <p:cNvSpPr/>
              <p:nvPr/>
            </p:nvSpPr>
            <p:spPr>
              <a:xfrm>
                <a:off x="2811292" y="1677194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Rectangle 2">
                <a:extLst>
                  <a:ext uri="{FF2B5EF4-FFF2-40B4-BE49-F238E27FC236}">
                    <a16:creationId xmlns:a16="http://schemas.microsoft.com/office/drawing/2014/main" xmlns="" id="{BCDA3D7C-208F-4796-9CD0-D2F312817A95}"/>
                  </a:ext>
                </a:extLst>
              </p:cNvPr>
              <p:cNvSpPr/>
              <p:nvPr/>
            </p:nvSpPr>
            <p:spPr>
              <a:xfrm>
                <a:off x="2987824" y="1677195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Rectangle 2">
                <a:extLst>
                  <a:ext uri="{FF2B5EF4-FFF2-40B4-BE49-F238E27FC236}">
                    <a16:creationId xmlns:a16="http://schemas.microsoft.com/office/drawing/2014/main" xmlns="" id="{5990E51F-BEB5-4B24-98F7-94F4F212A2D3}"/>
                  </a:ext>
                </a:extLst>
              </p:cNvPr>
              <p:cNvSpPr/>
              <p:nvPr/>
            </p:nvSpPr>
            <p:spPr>
              <a:xfrm>
                <a:off x="3165590" y="1677196"/>
                <a:ext cx="177768" cy="1815899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Isosceles Triangle 4">
                <a:extLst>
                  <a:ext uri="{FF2B5EF4-FFF2-40B4-BE49-F238E27FC236}">
                    <a16:creationId xmlns:a16="http://schemas.microsoft.com/office/drawing/2014/main" xmlns="" id="{0764F1D1-C010-460B-9C7C-2FF50681B51A}"/>
                  </a:ext>
                </a:extLst>
              </p:cNvPr>
              <p:cNvSpPr/>
              <p:nvPr/>
            </p:nvSpPr>
            <p:spPr>
              <a:xfrm rot="10800000">
                <a:off x="2987823" y="3961239"/>
                <a:ext cx="177768" cy="23551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3" name="Group 26">
              <a:extLst>
                <a:ext uri="{FF2B5EF4-FFF2-40B4-BE49-F238E27FC236}">
                  <a16:creationId xmlns:a16="http://schemas.microsoft.com/office/drawing/2014/main" xmlns="" id="{187C0761-B81E-4279-BA43-015F4789B66D}"/>
                </a:ext>
              </a:extLst>
            </p:cNvPr>
            <p:cNvGrpSpPr/>
            <p:nvPr/>
          </p:nvGrpSpPr>
          <p:grpSpPr>
            <a:xfrm>
              <a:off x="1359132" y="345882"/>
              <a:ext cx="1966239" cy="1811155"/>
              <a:chOff x="1888981" y="1110787"/>
              <a:chExt cx="2254374" cy="2076562"/>
            </a:xfrm>
            <a:grpFill/>
          </p:grpSpPr>
          <p:sp>
            <p:nvSpPr>
              <p:cNvPr id="14" name="Teardrop 30">
                <a:extLst>
                  <a:ext uri="{FF2B5EF4-FFF2-40B4-BE49-F238E27FC236}">
                    <a16:creationId xmlns:a16="http://schemas.microsoft.com/office/drawing/2014/main" xmlns="" id="{64AC187B-0A2A-489A-A907-3D496D0F402B}"/>
                  </a:ext>
                </a:extLst>
              </p:cNvPr>
              <p:cNvSpPr/>
              <p:nvPr/>
            </p:nvSpPr>
            <p:spPr>
              <a:xfrm rot="8100000">
                <a:off x="2322441" y="1563466"/>
                <a:ext cx="1333455" cy="133345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rgbClr val="F3AC1D"/>
              </a:solidFill>
              <a:ln w="50800">
                <a:solidFill>
                  <a:srgbClr val="F3AC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Trapezoid 24">
                <a:extLst>
                  <a:ext uri="{FF2B5EF4-FFF2-40B4-BE49-F238E27FC236}">
                    <a16:creationId xmlns:a16="http://schemas.microsoft.com/office/drawing/2014/main" xmlns="" id="{7651C308-51DD-43ED-AD7A-2E53A4CDDA81}"/>
                  </a:ext>
                </a:extLst>
              </p:cNvPr>
              <p:cNvSpPr/>
              <p:nvPr/>
            </p:nvSpPr>
            <p:spPr>
              <a:xfrm rot="10800000">
                <a:off x="2751763" y="2230194"/>
                <a:ext cx="457200" cy="783671"/>
              </a:xfrm>
              <a:prstGeom prst="trapezoid">
                <a:avLst/>
              </a:prstGeom>
              <a:grpFill/>
              <a:ln w="381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Rounded Rectangle 18">
                <a:extLst>
                  <a:ext uri="{FF2B5EF4-FFF2-40B4-BE49-F238E27FC236}">
                    <a16:creationId xmlns:a16="http://schemas.microsoft.com/office/drawing/2014/main" xmlns="" id="{62930416-EBA5-4143-8370-943F45E8700C}"/>
                  </a:ext>
                </a:extLst>
              </p:cNvPr>
              <p:cNvSpPr/>
              <p:nvPr/>
            </p:nvSpPr>
            <p:spPr>
              <a:xfrm rot="2700000">
                <a:off x="3710962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ounded Rectangle 19">
                <a:extLst>
                  <a:ext uri="{FF2B5EF4-FFF2-40B4-BE49-F238E27FC236}">
                    <a16:creationId xmlns:a16="http://schemas.microsoft.com/office/drawing/2014/main" xmlns="" id="{0353A222-C645-4858-A96B-D4B4B9C69293}"/>
                  </a:ext>
                </a:extLst>
              </p:cNvPr>
              <p:cNvSpPr/>
              <p:nvPr/>
            </p:nvSpPr>
            <p:spPr>
              <a:xfrm rot="18900000" flipH="1">
                <a:off x="2156327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ounded Rectangle 20">
                <a:extLst>
                  <a:ext uri="{FF2B5EF4-FFF2-40B4-BE49-F238E27FC236}">
                    <a16:creationId xmlns:a16="http://schemas.microsoft.com/office/drawing/2014/main" xmlns="" id="{AE7A8672-48A3-4738-9AFC-10E91DD06D6B}"/>
                  </a:ext>
                </a:extLst>
              </p:cNvPr>
              <p:cNvSpPr/>
              <p:nvPr/>
            </p:nvSpPr>
            <p:spPr>
              <a:xfrm>
                <a:off x="2935970" y="1110787"/>
                <a:ext cx="119821" cy="29955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ounded Rectangle 21">
                <a:extLst>
                  <a:ext uri="{FF2B5EF4-FFF2-40B4-BE49-F238E27FC236}">
                    <a16:creationId xmlns:a16="http://schemas.microsoft.com/office/drawing/2014/main" xmlns="" id="{971073D8-F5DB-49E0-90B8-CB5EE821BBDF}"/>
                  </a:ext>
                </a:extLst>
              </p:cNvPr>
              <p:cNvSpPr/>
              <p:nvPr/>
            </p:nvSpPr>
            <p:spPr>
              <a:xfrm rot="5400000">
                <a:off x="3933668" y="1996109"/>
                <a:ext cx="119821" cy="29955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22">
                <a:extLst>
                  <a:ext uri="{FF2B5EF4-FFF2-40B4-BE49-F238E27FC236}">
                    <a16:creationId xmlns:a16="http://schemas.microsoft.com/office/drawing/2014/main" xmlns="" id="{84868AB7-B7FC-41AD-8F70-C0362E013604}"/>
                  </a:ext>
                </a:extLst>
              </p:cNvPr>
              <p:cNvSpPr/>
              <p:nvPr/>
            </p:nvSpPr>
            <p:spPr>
              <a:xfrm rot="16200000" flipH="1">
                <a:off x="1978847" y="1919902"/>
                <a:ext cx="119821" cy="29955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5">
                <a:extLst>
                  <a:ext uri="{FF2B5EF4-FFF2-40B4-BE49-F238E27FC236}">
                    <a16:creationId xmlns:a16="http://schemas.microsoft.com/office/drawing/2014/main" xmlns="" id="{D3DAEEE6-E3DD-4070-AFC9-DF5EF5A20C44}"/>
                  </a:ext>
                </a:extLst>
              </p:cNvPr>
              <p:cNvSpPr/>
              <p:nvPr/>
            </p:nvSpPr>
            <p:spPr>
              <a:xfrm>
                <a:off x="2692290" y="3074683"/>
                <a:ext cx="612000" cy="11266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Rounded Rectangle 27">
                <a:extLst>
                  <a:ext uri="{FF2B5EF4-FFF2-40B4-BE49-F238E27FC236}">
                    <a16:creationId xmlns:a16="http://schemas.microsoft.com/office/drawing/2014/main" xmlns="" id="{577B8435-1E8C-4F57-B74D-B56C83326D65}"/>
                  </a:ext>
                </a:extLst>
              </p:cNvPr>
              <p:cNvSpPr/>
              <p:nvPr/>
            </p:nvSpPr>
            <p:spPr>
              <a:xfrm>
                <a:off x="283328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ounded Rectangle 28">
                <a:extLst>
                  <a:ext uri="{FF2B5EF4-FFF2-40B4-BE49-F238E27FC236}">
                    <a16:creationId xmlns:a16="http://schemas.microsoft.com/office/drawing/2014/main" xmlns="" id="{B0241759-7E69-42F7-8D33-266DE9417147}"/>
                  </a:ext>
                </a:extLst>
              </p:cNvPr>
              <p:cNvSpPr/>
              <p:nvPr/>
            </p:nvSpPr>
            <p:spPr>
              <a:xfrm>
                <a:off x="295750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ounded Rectangle 29">
                <a:extLst>
                  <a:ext uri="{FF2B5EF4-FFF2-40B4-BE49-F238E27FC236}">
                    <a16:creationId xmlns:a16="http://schemas.microsoft.com/office/drawing/2014/main" xmlns="" id="{DD2DBE1F-0326-42C7-B5F3-A1B7E8B47779}"/>
                  </a:ext>
                </a:extLst>
              </p:cNvPr>
              <p:cNvSpPr/>
              <p:nvPr/>
            </p:nvSpPr>
            <p:spPr>
              <a:xfrm>
                <a:off x="308172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2" name="Freeform 13312">
            <a:extLst>
              <a:ext uri="{FF2B5EF4-FFF2-40B4-BE49-F238E27FC236}">
                <a16:creationId xmlns:a16="http://schemas.microsoft.com/office/drawing/2014/main" xmlns="" id="{36A901D8-68F0-4EDC-8133-6AF6E902A151}"/>
              </a:ext>
            </a:extLst>
          </p:cNvPr>
          <p:cNvSpPr/>
          <p:nvPr/>
        </p:nvSpPr>
        <p:spPr>
          <a:xfrm>
            <a:off x="-22451" y="1977540"/>
            <a:ext cx="2512259" cy="1584603"/>
          </a:xfrm>
          <a:custGeom>
            <a:avLst/>
            <a:gdLst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70591 w 2896332"/>
              <a:gd name="connsiteY13" fmla="*/ 23329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62971 w 2896332"/>
              <a:gd name="connsiteY13" fmla="*/ 26758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06617 w 2896332"/>
              <a:gd name="connsiteY10" fmla="*/ 176960 h 1871397"/>
              <a:gd name="connsiteX11" fmla="*/ 1962971 w 2896332"/>
              <a:gd name="connsiteY11" fmla="*/ 267583 h 1871397"/>
              <a:gd name="connsiteX12" fmla="*/ 1973469 w 2896332"/>
              <a:gd name="connsiteY12" fmla="*/ 784519 h 1871397"/>
              <a:gd name="connsiteX13" fmla="*/ 1866010 w 2896332"/>
              <a:gd name="connsiteY13" fmla="*/ 878218 h 1871397"/>
              <a:gd name="connsiteX14" fmla="*/ 2733769 w 2896332"/>
              <a:gd name="connsiteY14" fmla="*/ 1387129 h 1871397"/>
              <a:gd name="connsiteX15" fmla="*/ 2694623 w 2896332"/>
              <a:gd name="connsiteY15" fmla="*/ 1674208 h 1871397"/>
              <a:gd name="connsiteX16" fmla="*/ 2394496 w 2896332"/>
              <a:gd name="connsiteY16" fmla="*/ 1654634 h 1871397"/>
              <a:gd name="connsiteX17" fmla="*/ 2023060 w 2896332"/>
              <a:gd name="connsiteY17" fmla="*/ 1634793 h 1871397"/>
              <a:gd name="connsiteX18" fmla="*/ 1739085 w 2896332"/>
              <a:gd name="connsiteY18" fmla="*/ 1871397 h 1871397"/>
              <a:gd name="connsiteX19" fmla="*/ 1648664 w 2896332"/>
              <a:gd name="connsiteY19" fmla="*/ 1582137 h 1871397"/>
              <a:gd name="connsiteX20" fmla="*/ 1376671 w 2896332"/>
              <a:gd name="connsiteY20" fmla="*/ 1700306 h 1871397"/>
              <a:gd name="connsiteX21" fmla="*/ 1415819 w 2896332"/>
              <a:gd name="connsiteY21" fmla="*/ 1334933 h 1871397"/>
              <a:gd name="connsiteX22" fmla="*/ 665501 w 2896332"/>
              <a:gd name="connsiteY22" fmla="*/ 1276212 h 1871397"/>
              <a:gd name="connsiteX23" fmla="*/ 0 w 2896332"/>
              <a:gd name="connsiteY23" fmla="*/ 1126148 h 1871397"/>
              <a:gd name="connsiteX24" fmla="*/ 13050 w 2896332"/>
              <a:gd name="connsiteY24" fmla="*/ 284488 h 1871397"/>
              <a:gd name="connsiteX25" fmla="*/ 1898646 w 2896332"/>
              <a:gd name="connsiteY25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74819 w 2896332"/>
              <a:gd name="connsiteY16" fmla="*/ 1565782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8202 h 1872827"/>
              <a:gd name="connsiteX1" fmla="*/ 2655476 w 2896332"/>
              <a:gd name="connsiteY1" fmla="*/ 586045 h 1872827"/>
              <a:gd name="connsiteX2" fmla="*/ 2828170 w 2896332"/>
              <a:gd name="connsiteY2" fmla="*/ 1011931 h 1872827"/>
              <a:gd name="connsiteX3" fmla="*/ 2883834 w 2896332"/>
              <a:gd name="connsiteY3" fmla="*/ 1310265 h 1872827"/>
              <a:gd name="connsiteX4" fmla="*/ 2799743 w 2896332"/>
              <a:gd name="connsiteY4" fmla="*/ 1673528 h 1872827"/>
              <a:gd name="connsiteX5" fmla="*/ 2521033 w 2896332"/>
              <a:gd name="connsiteY5" fmla="*/ 1161851 h 1872827"/>
              <a:gd name="connsiteX6" fmla="*/ 2514265 w 2896332"/>
              <a:gd name="connsiteY6" fmla="*/ 468202 h 1872827"/>
              <a:gd name="connsiteX7" fmla="*/ 1898646 w 2896332"/>
              <a:gd name="connsiteY7" fmla="*/ 1476 h 1872827"/>
              <a:gd name="connsiteX8" fmla="*/ 1906617 w 2896332"/>
              <a:gd name="connsiteY8" fmla="*/ 178390 h 1872827"/>
              <a:gd name="connsiteX9" fmla="*/ 1962971 w 2896332"/>
              <a:gd name="connsiteY9" fmla="*/ 269013 h 1872827"/>
              <a:gd name="connsiteX10" fmla="*/ 1973469 w 2896332"/>
              <a:gd name="connsiteY10" fmla="*/ 785949 h 1872827"/>
              <a:gd name="connsiteX11" fmla="*/ 1866010 w 2896332"/>
              <a:gd name="connsiteY11" fmla="*/ 879648 h 1872827"/>
              <a:gd name="connsiteX12" fmla="*/ 2733769 w 2896332"/>
              <a:gd name="connsiteY12" fmla="*/ 1388559 h 1872827"/>
              <a:gd name="connsiteX13" fmla="*/ 2694623 w 2896332"/>
              <a:gd name="connsiteY13" fmla="*/ 1641133 h 1872827"/>
              <a:gd name="connsiteX14" fmla="*/ 2385869 w 2896332"/>
              <a:gd name="connsiteY14" fmla="*/ 1587053 h 1872827"/>
              <a:gd name="connsiteX15" fmla="*/ 2074819 w 2896332"/>
              <a:gd name="connsiteY15" fmla="*/ 1567212 h 1872827"/>
              <a:gd name="connsiteX16" fmla="*/ 1739085 w 2896332"/>
              <a:gd name="connsiteY16" fmla="*/ 1872827 h 1872827"/>
              <a:gd name="connsiteX17" fmla="*/ 1648664 w 2896332"/>
              <a:gd name="connsiteY17" fmla="*/ 1583567 h 1872827"/>
              <a:gd name="connsiteX18" fmla="*/ 1376671 w 2896332"/>
              <a:gd name="connsiteY18" fmla="*/ 1701736 h 1872827"/>
              <a:gd name="connsiteX19" fmla="*/ 1415819 w 2896332"/>
              <a:gd name="connsiteY19" fmla="*/ 1336363 h 1872827"/>
              <a:gd name="connsiteX20" fmla="*/ 665501 w 2896332"/>
              <a:gd name="connsiteY20" fmla="*/ 1277642 h 1872827"/>
              <a:gd name="connsiteX21" fmla="*/ 0 w 2896332"/>
              <a:gd name="connsiteY21" fmla="*/ 1127578 h 1872827"/>
              <a:gd name="connsiteX22" fmla="*/ 13050 w 2896332"/>
              <a:gd name="connsiteY22" fmla="*/ 285918 h 1872827"/>
              <a:gd name="connsiteX23" fmla="*/ 1898646 w 2896332"/>
              <a:gd name="connsiteY23" fmla="*/ 1476 h 187282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87909 w 2896332"/>
              <a:gd name="connsiteY5" fmla="*/ 1152990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6332"/>
              <a:gd name="connsiteY0" fmla="*/ 251285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09609 w 2896332"/>
              <a:gd name="connsiteY6" fmla="*/ 251285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4163"/>
              <a:gd name="connsiteY0" fmla="*/ 251285 h 1871397"/>
              <a:gd name="connsiteX1" fmla="*/ 2655476 w 2894163"/>
              <a:gd name="connsiteY1" fmla="*/ 584615 h 1871397"/>
              <a:gd name="connsiteX2" fmla="*/ 2828170 w 2894163"/>
              <a:gd name="connsiteY2" fmla="*/ 1010501 h 1871397"/>
              <a:gd name="connsiteX3" fmla="*/ 2883834 w 2894163"/>
              <a:gd name="connsiteY3" fmla="*/ 1308835 h 1871397"/>
              <a:gd name="connsiteX4" fmla="*/ 2792313 w 2894163"/>
              <a:gd name="connsiteY4" fmla="*/ 1690675 h 1871397"/>
              <a:gd name="connsiteX5" fmla="*/ 2651069 w 2894163"/>
              <a:gd name="connsiteY5" fmla="*/ 1156706 h 1871397"/>
              <a:gd name="connsiteX6" fmla="*/ 2209609 w 2894163"/>
              <a:gd name="connsiteY6" fmla="*/ 251285 h 1871397"/>
              <a:gd name="connsiteX7" fmla="*/ 1898646 w 2894163"/>
              <a:gd name="connsiteY7" fmla="*/ 46 h 1871397"/>
              <a:gd name="connsiteX8" fmla="*/ 1941303 w 2894163"/>
              <a:gd name="connsiteY8" fmla="*/ 293585 h 1871397"/>
              <a:gd name="connsiteX9" fmla="*/ 1974640 w 2894163"/>
              <a:gd name="connsiteY9" fmla="*/ 533402 h 1871397"/>
              <a:gd name="connsiteX10" fmla="*/ 1973469 w 2894163"/>
              <a:gd name="connsiteY10" fmla="*/ 784519 h 1871397"/>
              <a:gd name="connsiteX11" fmla="*/ 1866010 w 2894163"/>
              <a:gd name="connsiteY11" fmla="*/ 878218 h 1871397"/>
              <a:gd name="connsiteX12" fmla="*/ 2733769 w 2894163"/>
              <a:gd name="connsiteY12" fmla="*/ 1387129 h 1871397"/>
              <a:gd name="connsiteX13" fmla="*/ 2694623 w 2894163"/>
              <a:gd name="connsiteY13" fmla="*/ 1639703 h 1871397"/>
              <a:gd name="connsiteX14" fmla="*/ 2385869 w 2894163"/>
              <a:gd name="connsiteY14" fmla="*/ 1585623 h 1871397"/>
              <a:gd name="connsiteX15" fmla="*/ 2074819 w 2894163"/>
              <a:gd name="connsiteY15" fmla="*/ 1565782 h 1871397"/>
              <a:gd name="connsiteX16" fmla="*/ 1739085 w 2894163"/>
              <a:gd name="connsiteY16" fmla="*/ 1871397 h 1871397"/>
              <a:gd name="connsiteX17" fmla="*/ 1648664 w 2894163"/>
              <a:gd name="connsiteY17" fmla="*/ 1582137 h 1871397"/>
              <a:gd name="connsiteX18" fmla="*/ 1376671 w 2894163"/>
              <a:gd name="connsiteY18" fmla="*/ 1700306 h 1871397"/>
              <a:gd name="connsiteX19" fmla="*/ 1415819 w 2894163"/>
              <a:gd name="connsiteY19" fmla="*/ 1334933 h 1871397"/>
              <a:gd name="connsiteX20" fmla="*/ 665501 w 2894163"/>
              <a:gd name="connsiteY20" fmla="*/ 1276212 h 1871397"/>
              <a:gd name="connsiteX21" fmla="*/ 0 w 2894163"/>
              <a:gd name="connsiteY21" fmla="*/ 1126148 h 1871397"/>
              <a:gd name="connsiteX22" fmla="*/ 13050 w 2894163"/>
              <a:gd name="connsiteY22" fmla="*/ 284488 h 1871397"/>
              <a:gd name="connsiteX23" fmla="*/ 1898646 w 2894163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51069 w 2889213"/>
              <a:gd name="connsiteY5" fmla="*/ 1156706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228993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150164 w 2889213"/>
              <a:gd name="connsiteY6" fmla="*/ 228993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941303 w 2889213"/>
              <a:gd name="connsiteY8" fmla="*/ 178433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92904 w 2889213"/>
              <a:gd name="connsiteY9" fmla="*/ 459050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48320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56"/>
              <a:gd name="connsiteX1" fmla="*/ 2655476 w 2889213"/>
              <a:gd name="connsiteY1" fmla="*/ 469395 h 1800456"/>
              <a:gd name="connsiteX2" fmla="*/ 2828170 w 2889213"/>
              <a:gd name="connsiteY2" fmla="*/ 895281 h 1800456"/>
              <a:gd name="connsiteX3" fmla="*/ 2883834 w 2889213"/>
              <a:gd name="connsiteY3" fmla="*/ 1193615 h 1800456"/>
              <a:gd name="connsiteX4" fmla="*/ 2840612 w 2889213"/>
              <a:gd name="connsiteY4" fmla="*/ 1449135 h 1800456"/>
              <a:gd name="connsiteX5" fmla="*/ 2632493 w 2889213"/>
              <a:gd name="connsiteY5" fmla="*/ 1060062 h 1800456"/>
              <a:gd name="connsiteX6" fmla="*/ 2150164 w 2889213"/>
              <a:gd name="connsiteY6" fmla="*/ 113773 h 1800456"/>
              <a:gd name="connsiteX7" fmla="*/ 1348782 w 2889213"/>
              <a:gd name="connsiteY7" fmla="*/ 0 h 1800456"/>
              <a:gd name="connsiteX8" fmla="*/ 1714668 w 2889213"/>
              <a:gd name="connsiteY8" fmla="*/ 204372 h 1800456"/>
              <a:gd name="connsiteX9" fmla="*/ 1866896 w 2889213"/>
              <a:gd name="connsiteY9" fmla="*/ 462766 h 1800456"/>
              <a:gd name="connsiteX10" fmla="*/ 1973469 w 2889213"/>
              <a:gd name="connsiteY10" fmla="*/ 669299 h 1800456"/>
              <a:gd name="connsiteX11" fmla="*/ 1866010 w 2889213"/>
              <a:gd name="connsiteY11" fmla="*/ 762998 h 1800456"/>
              <a:gd name="connsiteX12" fmla="*/ 2733769 w 2889213"/>
              <a:gd name="connsiteY12" fmla="*/ 1271909 h 1800456"/>
              <a:gd name="connsiteX13" fmla="*/ 2694623 w 2889213"/>
              <a:gd name="connsiteY13" fmla="*/ 1524483 h 1800456"/>
              <a:gd name="connsiteX14" fmla="*/ 2385869 w 2889213"/>
              <a:gd name="connsiteY14" fmla="*/ 1470403 h 1800456"/>
              <a:gd name="connsiteX15" fmla="*/ 2191986 w 2889213"/>
              <a:gd name="connsiteY15" fmla="*/ 1800407 h 1800456"/>
              <a:gd name="connsiteX16" fmla="*/ 2074819 w 2889213"/>
              <a:gd name="connsiteY16" fmla="*/ 1450562 h 1800456"/>
              <a:gd name="connsiteX17" fmla="*/ 1739085 w 2889213"/>
              <a:gd name="connsiteY17" fmla="*/ 1756177 h 1800456"/>
              <a:gd name="connsiteX18" fmla="*/ 1648664 w 2889213"/>
              <a:gd name="connsiteY18" fmla="*/ 1466917 h 1800456"/>
              <a:gd name="connsiteX19" fmla="*/ 1376671 w 2889213"/>
              <a:gd name="connsiteY19" fmla="*/ 1585086 h 1800456"/>
              <a:gd name="connsiteX20" fmla="*/ 1415819 w 2889213"/>
              <a:gd name="connsiteY20" fmla="*/ 1219713 h 1800456"/>
              <a:gd name="connsiteX21" fmla="*/ 665501 w 2889213"/>
              <a:gd name="connsiteY21" fmla="*/ 1160992 h 1800456"/>
              <a:gd name="connsiteX22" fmla="*/ 0 w 2889213"/>
              <a:gd name="connsiteY22" fmla="*/ 1010928 h 1800456"/>
              <a:gd name="connsiteX23" fmla="*/ 13050 w 2889213"/>
              <a:gd name="connsiteY23" fmla="*/ 169268 h 1800456"/>
              <a:gd name="connsiteX24" fmla="*/ 1348782 w 2889213"/>
              <a:gd name="connsiteY24" fmla="*/ 0 h 1800456"/>
              <a:gd name="connsiteX0" fmla="*/ 2150164 w 2889213"/>
              <a:gd name="connsiteY0" fmla="*/ 113773 h 1811599"/>
              <a:gd name="connsiteX1" fmla="*/ 2655476 w 2889213"/>
              <a:gd name="connsiteY1" fmla="*/ 469395 h 1811599"/>
              <a:gd name="connsiteX2" fmla="*/ 2828170 w 2889213"/>
              <a:gd name="connsiteY2" fmla="*/ 895281 h 1811599"/>
              <a:gd name="connsiteX3" fmla="*/ 2883834 w 2889213"/>
              <a:gd name="connsiteY3" fmla="*/ 1193615 h 1811599"/>
              <a:gd name="connsiteX4" fmla="*/ 2840612 w 2889213"/>
              <a:gd name="connsiteY4" fmla="*/ 1449135 h 1811599"/>
              <a:gd name="connsiteX5" fmla="*/ 2632493 w 2889213"/>
              <a:gd name="connsiteY5" fmla="*/ 1060062 h 1811599"/>
              <a:gd name="connsiteX6" fmla="*/ 2150164 w 2889213"/>
              <a:gd name="connsiteY6" fmla="*/ 113773 h 1811599"/>
              <a:gd name="connsiteX7" fmla="*/ 1348782 w 2889213"/>
              <a:gd name="connsiteY7" fmla="*/ 0 h 1811599"/>
              <a:gd name="connsiteX8" fmla="*/ 1714668 w 2889213"/>
              <a:gd name="connsiteY8" fmla="*/ 204372 h 1811599"/>
              <a:gd name="connsiteX9" fmla="*/ 1866896 w 2889213"/>
              <a:gd name="connsiteY9" fmla="*/ 462766 h 1811599"/>
              <a:gd name="connsiteX10" fmla="*/ 1973469 w 2889213"/>
              <a:gd name="connsiteY10" fmla="*/ 669299 h 1811599"/>
              <a:gd name="connsiteX11" fmla="*/ 1866010 w 2889213"/>
              <a:gd name="connsiteY11" fmla="*/ 762998 h 1811599"/>
              <a:gd name="connsiteX12" fmla="*/ 2733769 w 2889213"/>
              <a:gd name="connsiteY12" fmla="*/ 1271909 h 1811599"/>
              <a:gd name="connsiteX13" fmla="*/ 2694623 w 2889213"/>
              <a:gd name="connsiteY13" fmla="*/ 1524483 h 1811599"/>
              <a:gd name="connsiteX14" fmla="*/ 2385869 w 2889213"/>
              <a:gd name="connsiteY14" fmla="*/ 1470403 h 1811599"/>
              <a:gd name="connsiteX15" fmla="*/ 2214278 w 2889213"/>
              <a:gd name="connsiteY15" fmla="*/ 1811553 h 1811599"/>
              <a:gd name="connsiteX16" fmla="*/ 2074819 w 2889213"/>
              <a:gd name="connsiteY16" fmla="*/ 1450562 h 1811599"/>
              <a:gd name="connsiteX17" fmla="*/ 1739085 w 2889213"/>
              <a:gd name="connsiteY17" fmla="*/ 1756177 h 1811599"/>
              <a:gd name="connsiteX18" fmla="*/ 1648664 w 2889213"/>
              <a:gd name="connsiteY18" fmla="*/ 1466917 h 1811599"/>
              <a:gd name="connsiteX19" fmla="*/ 1376671 w 2889213"/>
              <a:gd name="connsiteY19" fmla="*/ 1585086 h 1811599"/>
              <a:gd name="connsiteX20" fmla="*/ 1415819 w 2889213"/>
              <a:gd name="connsiteY20" fmla="*/ 1219713 h 1811599"/>
              <a:gd name="connsiteX21" fmla="*/ 665501 w 2889213"/>
              <a:gd name="connsiteY21" fmla="*/ 1160992 h 1811599"/>
              <a:gd name="connsiteX22" fmla="*/ 0 w 2889213"/>
              <a:gd name="connsiteY22" fmla="*/ 1010928 h 1811599"/>
              <a:gd name="connsiteX23" fmla="*/ 13050 w 2889213"/>
              <a:gd name="connsiteY23" fmla="*/ 169268 h 1811599"/>
              <a:gd name="connsiteX24" fmla="*/ 1348782 w 2889213"/>
              <a:gd name="connsiteY24" fmla="*/ 0 h 1811599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9213" h="1811553">
                <a:moveTo>
                  <a:pt x="2150164" y="113773"/>
                </a:moveTo>
                <a:lnTo>
                  <a:pt x="2655476" y="469395"/>
                </a:lnTo>
                <a:cubicBezTo>
                  <a:pt x="2724937" y="612627"/>
                  <a:pt x="2790110" y="774578"/>
                  <a:pt x="2828170" y="895281"/>
                </a:cubicBezTo>
                <a:cubicBezTo>
                  <a:pt x="2845006" y="1009922"/>
                  <a:pt x="2872906" y="1094971"/>
                  <a:pt x="2883834" y="1193615"/>
                </a:cubicBezTo>
                <a:cubicBezTo>
                  <a:pt x="2898597" y="1276508"/>
                  <a:pt x="2882583" y="1383685"/>
                  <a:pt x="2840612" y="1449135"/>
                </a:cubicBezTo>
                <a:cubicBezTo>
                  <a:pt x="2801112" y="1388173"/>
                  <a:pt x="2764708" y="1276910"/>
                  <a:pt x="2632493" y="1060062"/>
                </a:cubicBezTo>
                <a:cubicBezTo>
                  <a:pt x="2521003" y="837054"/>
                  <a:pt x="2268591" y="370791"/>
                  <a:pt x="2150164" y="113773"/>
                </a:cubicBezTo>
                <a:close/>
                <a:moveTo>
                  <a:pt x="1348782" y="0"/>
                </a:moveTo>
                <a:cubicBezTo>
                  <a:pt x="1445338" y="154432"/>
                  <a:pt x="1639668" y="165874"/>
                  <a:pt x="1714668" y="204372"/>
                </a:cubicBezTo>
                <a:cubicBezTo>
                  <a:pt x="1723722" y="285320"/>
                  <a:pt x="1831199" y="402612"/>
                  <a:pt x="1866896" y="462766"/>
                </a:cubicBezTo>
                <a:cubicBezTo>
                  <a:pt x="1913125" y="544588"/>
                  <a:pt x="1935949" y="596454"/>
                  <a:pt x="1973469" y="669299"/>
                </a:cubicBezTo>
                <a:cubicBezTo>
                  <a:pt x="1909251" y="682689"/>
                  <a:pt x="1863715" y="712895"/>
                  <a:pt x="1866010" y="762998"/>
                </a:cubicBezTo>
                <a:cubicBezTo>
                  <a:pt x="1884495" y="971782"/>
                  <a:pt x="2517373" y="1008755"/>
                  <a:pt x="2733769" y="1271909"/>
                </a:cubicBezTo>
                <a:cubicBezTo>
                  <a:pt x="2839248" y="1365427"/>
                  <a:pt x="2779441" y="1512521"/>
                  <a:pt x="2694623" y="1524483"/>
                </a:cubicBezTo>
                <a:cubicBezTo>
                  <a:pt x="2575007" y="1522308"/>
                  <a:pt x="2538107" y="1485627"/>
                  <a:pt x="2385869" y="1470403"/>
                </a:cubicBezTo>
                <a:cubicBezTo>
                  <a:pt x="2333676" y="1639614"/>
                  <a:pt x="2280982" y="1755416"/>
                  <a:pt x="2214278" y="1811553"/>
                </a:cubicBezTo>
                <a:cubicBezTo>
                  <a:pt x="2147576" y="1804531"/>
                  <a:pt x="2033271" y="1685187"/>
                  <a:pt x="2074819" y="1450562"/>
                </a:cubicBezTo>
                <a:cubicBezTo>
                  <a:pt x="1992109" y="1541380"/>
                  <a:pt x="1856720" y="1716561"/>
                  <a:pt x="1739085" y="1756177"/>
                </a:cubicBezTo>
                <a:cubicBezTo>
                  <a:pt x="1647742" y="1688758"/>
                  <a:pt x="1625791" y="1561162"/>
                  <a:pt x="1648664" y="1466917"/>
                </a:cubicBezTo>
                <a:cubicBezTo>
                  <a:pt x="1575908" y="1517602"/>
                  <a:pt x="1475987" y="1575732"/>
                  <a:pt x="1376671" y="1585086"/>
                </a:cubicBezTo>
                <a:cubicBezTo>
                  <a:pt x="1265755" y="1421973"/>
                  <a:pt x="1344050" y="1304532"/>
                  <a:pt x="1415819" y="1219713"/>
                </a:cubicBezTo>
                <a:cubicBezTo>
                  <a:pt x="1106992" y="1284958"/>
                  <a:pt x="922130" y="1226237"/>
                  <a:pt x="665501" y="1160992"/>
                </a:cubicBezTo>
                <a:cubicBezTo>
                  <a:pt x="467591" y="1128369"/>
                  <a:pt x="282729" y="1004403"/>
                  <a:pt x="0" y="1010928"/>
                </a:cubicBezTo>
                <a:lnTo>
                  <a:pt x="13050" y="169268"/>
                </a:lnTo>
                <a:cubicBezTo>
                  <a:pt x="722590" y="234513"/>
                  <a:pt x="1132701" y="28762"/>
                  <a:pt x="134878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lumOff val="50000"/>
                </a:schemeClr>
              </a:gs>
              <a:gs pos="100000">
                <a:schemeClr val="accent2">
                  <a:lumMod val="50000"/>
                  <a:lumOff val="50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Text Placeholder 1"/>
          <p:cNvSpPr txBox="1">
            <a:spLocks/>
          </p:cNvSpPr>
          <p:nvPr/>
        </p:nvSpPr>
        <p:spPr>
          <a:xfrm>
            <a:off x="-105424" y="123478"/>
            <a:ext cx="444624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說明選定問題及分析問題</a:t>
            </a:r>
            <a:endParaRPr lang="ko-KR" altLang="en-US" sz="2800" u="sng" dirty="0"/>
          </a:p>
        </p:txBody>
      </p:sp>
      <p:sp>
        <p:nvSpPr>
          <p:cNvPr id="35" name="文字版面配置區 7"/>
          <p:cNvSpPr txBox="1">
            <a:spLocks/>
          </p:cNvSpPr>
          <p:nvPr/>
        </p:nvSpPr>
        <p:spPr>
          <a:xfrm>
            <a:off x="2259697" y="1955761"/>
            <a:ext cx="4760575" cy="122413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dirty="0">
                <a:solidFill>
                  <a:srgbClr val="FFFFFF"/>
                </a:solidFill>
              </a:rPr>
              <a:t>如何</a:t>
            </a:r>
            <a:r>
              <a:rPr lang="zh-TW" altLang="en-US" sz="3200" dirty="0">
                <a:solidFill>
                  <a:srgbClr val="F3AC1D"/>
                </a:solidFill>
              </a:rPr>
              <a:t>達到實質有效之</a:t>
            </a:r>
            <a:r>
              <a:rPr lang="zh-TW" altLang="en-US" sz="3200" dirty="0" smtClean="0">
                <a:solidFill>
                  <a:srgbClr val="F3AC1D"/>
                </a:solidFill>
              </a:rPr>
              <a:t>監督</a:t>
            </a:r>
            <a:r>
              <a:rPr lang="en-US" altLang="zh-TW" sz="3200" dirty="0" smtClean="0">
                <a:solidFill>
                  <a:srgbClr val="FFFFFF"/>
                </a:solidFill>
              </a:rPr>
              <a:t>,</a:t>
            </a:r>
            <a:r>
              <a:rPr lang="zh-TW" altLang="en-US" sz="3200" dirty="0" smtClean="0">
                <a:solidFill>
                  <a:srgbClr val="FFFFFF"/>
                </a:solidFill>
              </a:rPr>
              <a:t>進一步</a:t>
            </a:r>
            <a:r>
              <a:rPr lang="zh-TW" altLang="en-US" sz="3200" dirty="0">
                <a:solidFill>
                  <a:srgbClr val="FFFFFF"/>
                </a:solidFill>
              </a:rPr>
              <a:t>提升校内餐飲之食品衛生安全及</a:t>
            </a:r>
            <a:r>
              <a:rPr lang="zh-TW" altLang="en-US" sz="3200" dirty="0" smtClean="0">
                <a:solidFill>
                  <a:srgbClr val="FFFFFF"/>
                </a:solidFill>
              </a:rPr>
              <a:t>品</a:t>
            </a:r>
            <a:r>
              <a:rPr lang="zh-TW" altLang="en-US" sz="3200" dirty="0">
                <a:solidFill>
                  <a:srgbClr val="FFFFFF"/>
                </a:solidFill>
              </a:rPr>
              <a:t>質</a:t>
            </a:r>
            <a:r>
              <a:rPr lang="zh-TW" altLang="en-US" sz="3200" dirty="0" smtClean="0">
                <a:solidFill>
                  <a:srgbClr val="FFFFFF"/>
                </a:solidFill>
              </a:rPr>
              <a:t>。</a:t>
            </a:r>
            <a:endParaRPr lang="zh-TW" alt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8">
            <a:extLst>
              <a:ext uri="{FF2B5EF4-FFF2-40B4-BE49-F238E27FC236}">
                <a16:creationId xmlns:a16="http://schemas.microsoft.com/office/drawing/2014/main" xmlns="" id="{A189326B-D5B1-4B89-B568-C5C98B426DAC}"/>
              </a:ext>
            </a:extLst>
          </p:cNvPr>
          <p:cNvSpPr/>
          <p:nvPr/>
        </p:nvSpPr>
        <p:spPr>
          <a:xfrm>
            <a:off x="6923774" y="2441519"/>
            <a:ext cx="864096" cy="2120936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 Same Side Corner Rectangle 20">
            <a:extLst>
              <a:ext uri="{FF2B5EF4-FFF2-40B4-BE49-F238E27FC236}">
                <a16:creationId xmlns:a16="http://schemas.microsoft.com/office/drawing/2014/main" xmlns="" id="{C3301B02-8AF1-4540-A5BF-25F7FD098E14}"/>
              </a:ext>
            </a:extLst>
          </p:cNvPr>
          <p:cNvSpPr/>
          <p:nvPr/>
        </p:nvSpPr>
        <p:spPr>
          <a:xfrm rot="10800000">
            <a:off x="7779053" y="2468544"/>
            <a:ext cx="936104" cy="209391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1979712" y="1292746"/>
            <a:ext cx="4464496" cy="2304256"/>
          </a:xfrm>
          <a:prstGeom prst="wedgeRoundRectCallout">
            <a:avLst>
              <a:gd name="adj1" fmla="val 37108"/>
              <a:gd name="adj2" fmla="val 67191"/>
              <a:gd name="adj3" fmla="val 16667"/>
            </a:avLst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6968496" y="456245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地區食品業者</a:t>
            </a:r>
            <a:endParaRPr lang="zh-TW" altLang="en-US" sz="2000" dirty="0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27784" y="1929935"/>
            <a:ext cx="3168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FF"/>
                </a:solidFill>
              </a:rPr>
              <a:t>開業</a:t>
            </a:r>
            <a:r>
              <a:rPr lang="en-US" altLang="zh-TW" sz="3200" dirty="0">
                <a:solidFill>
                  <a:srgbClr val="FFFFFF"/>
                </a:solidFill>
              </a:rPr>
              <a:t>4</a:t>
            </a:r>
            <a:r>
              <a:rPr lang="zh-TW" altLang="en-US" sz="3200" dirty="0">
                <a:solidFill>
                  <a:srgbClr val="FFFFFF"/>
                </a:solidFill>
              </a:rPr>
              <a:t>年</a:t>
            </a:r>
            <a:r>
              <a:rPr lang="zh-TW" altLang="en-US" sz="3200" dirty="0" smtClean="0">
                <a:solidFill>
                  <a:srgbClr val="FFFFFF"/>
                </a:solidFill>
              </a:rPr>
              <a:t>以來</a:t>
            </a:r>
            <a:r>
              <a:rPr lang="en-US" altLang="zh-TW" sz="3200" dirty="0" smtClean="0">
                <a:solidFill>
                  <a:srgbClr val="FFFFFF"/>
                </a:solidFill>
              </a:rPr>
              <a:t>,</a:t>
            </a:r>
          </a:p>
          <a:p>
            <a:r>
              <a:rPr lang="zh-TW" altLang="en-US" sz="3200" dirty="0" smtClean="0">
                <a:solidFill>
                  <a:srgbClr val="F3AC1D"/>
                </a:solidFill>
              </a:rPr>
              <a:t>無</a:t>
            </a:r>
            <a:r>
              <a:rPr lang="zh-TW" altLang="en-US" sz="3200" dirty="0">
                <a:solidFill>
                  <a:srgbClr val="F3AC1D"/>
                </a:solidFill>
              </a:rPr>
              <a:t>遇過一次</a:t>
            </a:r>
            <a:r>
              <a:rPr lang="zh-TW" altLang="en-US" sz="3200" dirty="0" smtClean="0">
                <a:solidFill>
                  <a:srgbClr val="F3AC1D"/>
                </a:solidFill>
              </a:rPr>
              <a:t>稽查</a:t>
            </a:r>
            <a:r>
              <a:rPr lang="zh-TW" altLang="en-US" sz="3200" dirty="0" smtClean="0">
                <a:solidFill>
                  <a:srgbClr val="FFFFFF"/>
                </a:solidFill>
              </a:rPr>
              <a:t>。</a:t>
            </a:r>
            <a:endParaRPr lang="zh-TW" altLang="en-US" dirty="0"/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-105424" y="123478"/>
            <a:ext cx="4446240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說明選定問題及分析問題</a:t>
            </a:r>
            <a:endParaRPr lang="ko-KR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230958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>
          <a:xfrm>
            <a:off x="4061224" y="82051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5" name="Freeform 6"/>
          <p:cNvSpPr/>
          <p:nvPr/>
        </p:nvSpPr>
        <p:spPr>
          <a:xfrm rot="2160000">
            <a:off x="5020924" y="1582051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2778" rIns="98127" bIns="82777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6" name="Freeform 7"/>
          <p:cNvSpPr/>
          <p:nvPr/>
        </p:nvSpPr>
        <p:spPr>
          <a:xfrm>
            <a:off x="5266192" y="169597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7" name="Freeform 8"/>
          <p:cNvSpPr/>
          <p:nvPr/>
        </p:nvSpPr>
        <p:spPr>
          <a:xfrm rot="17280000">
            <a:off x="5401642" y="2725327"/>
            <a:ext cx="264268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7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8" name="Freeform 9"/>
          <p:cNvSpPr/>
          <p:nvPr/>
        </p:nvSpPr>
        <p:spPr>
          <a:xfrm>
            <a:off x="4805935" y="3112500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9" name="Freeform 10"/>
          <p:cNvSpPr/>
          <p:nvPr/>
        </p:nvSpPr>
        <p:spPr>
          <a:xfrm>
            <a:off x="4431970" y="3440702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9" rIns="1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0" name="Freeform 11"/>
          <p:cNvSpPr/>
          <p:nvPr/>
        </p:nvSpPr>
        <p:spPr>
          <a:xfrm>
            <a:off x="3316512" y="3112500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1" name="Freeform 12"/>
          <p:cNvSpPr/>
          <p:nvPr/>
        </p:nvSpPr>
        <p:spPr>
          <a:xfrm rot="4320000">
            <a:off x="3451962" y="2739553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2" name="Freeform 13"/>
          <p:cNvSpPr/>
          <p:nvPr/>
        </p:nvSpPr>
        <p:spPr>
          <a:xfrm>
            <a:off x="2856255" y="169597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3" name="Freeform 14"/>
          <p:cNvSpPr/>
          <p:nvPr/>
        </p:nvSpPr>
        <p:spPr>
          <a:xfrm rot="19440000">
            <a:off x="3815956" y="1590843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2777" rIns="98128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4" name="Freeform 16"/>
          <p:cNvSpPr/>
          <p:nvPr/>
        </p:nvSpPr>
        <p:spPr>
          <a:xfrm>
            <a:off x="4061224" y="2061572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21" name="矩形 20"/>
          <p:cNvSpPr/>
          <p:nvPr/>
        </p:nvSpPr>
        <p:spPr>
          <a:xfrm>
            <a:off x="4244616" y="1023526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FFFF"/>
                </a:solidFill>
              </a:rPr>
              <a:t>01</a:t>
            </a:r>
            <a:endParaRPr lang="zh-TW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5441633" y="1898987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FFFF"/>
                </a:solidFill>
              </a:rPr>
              <a:t>02</a:t>
            </a:r>
            <a:endParaRPr lang="zh-TW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4981376" y="3315513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FFFF"/>
                </a:solidFill>
              </a:rPr>
              <a:t>03</a:t>
            </a:r>
            <a:endParaRPr lang="zh-TW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3491953" y="3315513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FFFF"/>
                </a:solidFill>
              </a:rPr>
              <a:t>04</a:t>
            </a:r>
            <a:endParaRPr lang="zh-TW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3031696" y="1898986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 smtClean="0">
                <a:solidFill>
                  <a:srgbClr val="FFFFFF"/>
                </a:solidFill>
              </a:rPr>
              <a:t>05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5059754" y="85425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32AEB8"/>
                </a:solidFill>
              </a:rPr>
              <a:t>源頭控管</a:t>
            </a:r>
            <a:endParaRPr lang="zh-TW" altLang="en-US" sz="2400" b="1" dirty="0">
              <a:solidFill>
                <a:srgbClr val="32AEB8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00192" y="19598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solidFill>
                  <a:srgbClr val="32AEB8"/>
                </a:solidFill>
              </a:rPr>
              <a:t>重建生產管理</a:t>
            </a:r>
            <a:endParaRPr lang="zh-TW" altLang="en-US" sz="2400" b="1" dirty="0">
              <a:solidFill>
                <a:srgbClr val="32AEB8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28313" y="33770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32AEB8"/>
                </a:solidFill>
              </a:rPr>
              <a:t>加強檢驗</a:t>
            </a:r>
          </a:p>
        </p:txBody>
      </p:sp>
      <p:sp>
        <p:nvSpPr>
          <p:cNvPr id="30" name="矩形 29"/>
          <p:cNvSpPr/>
          <p:nvPr/>
        </p:nvSpPr>
        <p:spPr>
          <a:xfrm>
            <a:off x="0" y="3377067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32AEB8"/>
                </a:solidFill>
              </a:rPr>
              <a:t>加重</a:t>
            </a:r>
            <a:r>
              <a:rPr lang="zh-TW" altLang="en-US" sz="2400" b="1" dirty="0" smtClean="0">
                <a:solidFill>
                  <a:srgbClr val="32AEB8"/>
                </a:solidFill>
              </a:rPr>
              <a:t>惡意黑心廠商責任</a:t>
            </a:r>
            <a:endParaRPr lang="zh-TW" altLang="en-US" sz="2400" b="1" dirty="0">
              <a:solidFill>
                <a:srgbClr val="32AEB8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5576" y="195983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F3AC1D"/>
                </a:solidFill>
              </a:rPr>
              <a:t>全民監督食安</a:t>
            </a:r>
            <a:endParaRPr lang="zh-TW" altLang="en-US" sz="2400" b="1" dirty="0"/>
          </a:p>
        </p:txBody>
      </p:sp>
      <p:sp>
        <p:nvSpPr>
          <p:cNvPr id="32" name="矩形 31"/>
          <p:cNvSpPr/>
          <p:nvPr/>
        </p:nvSpPr>
        <p:spPr>
          <a:xfrm>
            <a:off x="7235330" y="424733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u="sng" dirty="0">
                <a:solidFill>
                  <a:srgbClr val="32AEB8"/>
                </a:solidFill>
              </a:rPr>
              <a:t>食安五環</a:t>
            </a:r>
            <a:endParaRPr lang="zh-TW" altLang="en-US" sz="2400" u="sng" dirty="0"/>
          </a:p>
        </p:txBody>
      </p:sp>
      <p:sp>
        <p:nvSpPr>
          <p:cNvPr id="33" name="Block Arc 41">
            <a:extLst>
              <a:ext uri="{FF2B5EF4-FFF2-40B4-BE49-F238E27FC236}">
                <a16:creationId xmlns:a16="http://schemas.microsoft.com/office/drawing/2014/main" xmlns="" id="{8914A128-6C9C-4A7F-B589-5F2F4FA57D2D}"/>
              </a:ext>
            </a:extLst>
          </p:cNvPr>
          <p:cNvSpPr/>
          <p:nvPr/>
        </p:nvSpPr>
        <p:spPr>
          <a:xfrm>
            <a:off x="4254877" y="2233544"/>
            <a:ext cx="618453" cy="646857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Text Placeholder 1"/>
          <p:cNvSpPr txBox="1">
            <a:spLocks/>
          </p:cNvSpPr>
          <p:nvPr/>
        </p:nvSpPr>
        <p:spPr>
          <a:xfrm>
            <a:off x="0" y="123478"/>
            <a:ext cx="5258482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u="sng" dirty="0" smtClean="0"/>
              <a:t>公民</a:t>
            </a:r>
            <a:r>
              <a:rPr lang="zh-TW" altLang="en-US" sz="2800" u="sng" dirty="0"/>
              <a:t>應該關心並參與行動之理由</a:t>
            </a:r>
            <a:endParaRPr lang="ko-KR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56556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8">
            <a:extLst>
              <a:ext uri="{FF2B5EF4-FFF2-40B4-BE49-F238E27FC236}">
                <a16:creationId xmlns:a16="http://schemas.microsoft.com/office/drawing/2014/main" xmlns="" id="{F1894373-B840-4EBA-98FE-CA22E68244EE}"/>
              </a:ext>
            </a:extLst>
          </p:cNvPr>
          <p:cNvSpPr>
            <a:spLocks/>
          </p:cNvSpPr>
          <p:nvPr/>
        </p:nvSpPr>
        <p:spPr bwMode="auto">
          <a:xfrm>
            <a:off x="3707903" y="2184219"/>
            <a:ext cx="813539" cy="2829451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rgbClr val="F3AC1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xmlns="" id="{3C447687-3C26-4F6D-946F-76D90165FA0C}"/>
              </a:ext>
            </a:extLst>
          </p:cNvPr>
          <p:cNvSpPr>
            <a:spLocks/>
          </p:cNvSpPr>
          <p:nvPr/>
        </p:nvSpPr>
        <p:spPr bwMode="auto">
          <a:xfrm>
            <a:off x="4716016" y="2284010"/>
            <a:ext cx="765102" cy="2729660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Oval 31">
            <a:extLst>
              <a:ext uri="{FF2B5EF4-FFF2-40B4-BE49-F238E27FC236}">
                <a16:creationId xmlns:a16="http://schemas.microsoft.com/office/drawing/2014/main" xmlns="" id="{4291CE6B-839E-468C-AB80-8F4BB22F0EB6}"/>
              </a:ext>
            </a:extLst>
          </p:cNvPr>
          <p:cNvSpPr/>
          <p:nvPr/>
        </p:nvSpPr>
        <p:spPr>
          <a:xfrm>
            <a:off x="4045433" y="195486"/>
            <a:ext cx="1197150" cy="1221686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矩形 9"/>
          <p:cNvSpPr/>
          <p:nvPr/>
        </p:nvSpPr>
        <p:spPr>
          <a:xfrm>
            <a:off x="2499831" y="1491630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32AEB8"/>
                </a:solidFill>
              </a:rPr>
              <a:t>食品安全守護聯盟</a:t>
            </a:r>
            <a:endParaRPr lang="zh-TW" altLang="en-US" sz="2400" dirty="0">
              <a:solidFill>
                <a:srgbClr val="32AEB8"/>
              </a:solidFill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xmlns="" id="{3C447687-3C26-4F6D-946F-76D90165FA0C}"/>
              </a:ext>
            </a:extLst>
          </p:cNvPr>
          <p:cNvSpPr>
            <a:spLocks/>
          </p:cNvSpPr>
          <p:nvPr/>
        </p:nvSpPr>
        <p:spPr bwMode="auto">
          <a:xfrm>
            <a:off x="2699792" y="2284010"/>
            <a:ext cx="765102" cy="2729660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xmlns="" id="{F1894373-B840-4EBA-98FE-CA22E68244EE}"/>
              </a:ext>
            </a:extLst>
          </p:cNvPr>
          <p:cNvSpPr>
            <a:spLocks/>
          </p:cNvSpPr>
          <p:nvPr/>
        </p:nvSpPr>
        <p:spPr bwMode="auto">
          <a:xfrm>
            <a:off x="5652120" y="2184219"/>
            <a:ext cx="813539" cy="2829451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rgbClr val="F3AC1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xmlns="" id="{F1894373-B840-4EBA-98FE-CA22E68244EE}"/>
              </a:ext>
            </a:extLst>
          </p:cNvPr>
          <p:cNvSpPr>
            <a:spLocks/>
          </p:cNvSpPr>
          <p:nvPr/>
        </p:nvSpPr>
        <p:spPr bwMode="auto">
          <a:xfrm>
            <a:off x="1686292" y="2184219"/>
            <a:ext cx="813539" cy="2829451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rgbClr val="F3AC1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xmlns="" id="{3C447687-3C26-4F6D-946F-76D90165FA0C}"/>
              </a:ext>
            </a:extLst>
          </p:cNvPr>
          <p:cNvSpPr>
            <a:spLocks/>
          </p:cNvSpPr>
          <p:nvPr/>
        </p:nvSpPr>
        <p:spPr bwMode="auto">
          <a:xfrm>
            <a:off x="6660232" y="2284010"/>
            <a:ext cx="765102" cy="2729660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xmlns="" id="{3C447687-3C26-4F6D-946F-76D90165FA0C}"/>
              </a:ext>
            </a:extLst>
          </p:cNvPr>
          <p:cNvSpPr>
            <a:spLocks/>
          </p:cNvSpPr>
          <p:nvPr/>
        </p:nvSpPr>
        <p:spPr bwMode="auto">
          <a:xfrm>
            <a:off x="683568" y="2284010"/>
            <a:ext cx="765102" cy="2729660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xmlns="" id="{F1894373-B840-4EBA-98FE-CA22E68244EE}"/>
              </a:ext>
            </a:extLst>
          </p:cNvPr>
          <p:cNvSpPr>
            <a:spLocks/>
          </p:cNvSpPr>
          <p:nvPr/>
        </p:nvSpPr>
        <p:spPr bwMode="auto">
          <a:xfrm>
            <a:off x="7611144" y="2184219"/>
            <a:ext cx="813539" cy="2829451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rgbClr val="F3AC1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9" name="Text Placeholder 1"/>
          <p:cNvSpPr txBox="1">
            <a:spLocks/>
          </p:cNvSpPr>
          <p:nvPr/>
        </p:nvSpPr>
        <p:spPr>
          <a:xfrm>
            <a:off x="0" y="123478"/>
            <a:ext cx="5258482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處理</a:t>
            </a:r>
            <a:r>
              <a:rPr lang="zh-TW" altLang="en-US" sz="2800" u="sng" dirty="0"/>
              <a:t>此問題之相關政策</a:t>
            </a:r>
            <a:endParaRPr lang="ko-KR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376516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oid 18"/>
          <p:cNvSpPr/>
          <p:nvPr/>
        </p:nvSpPr>
        <p:spPr>
          <a:xfrm rot="5400000">
            <a:off x="3551985" y="2364780"/>
            <a:ext cx="2736052" cy="1518828"/>
          </a:xfrm>
          <a:prstGeom prst="trapezoid">
            <a:avLst>
              <a:gd name="adj" fmla="val 72234"/>
            </a:avLst>
          </a:prstGeom>
          <a:gradFill>
            <a:gsLst>
              <a:gs pos="0">
                <a:schemeClr val="accent1">
                  <a:lumMod val="50000"/>
                  <a:lumOff val="5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ounded Rectangle 3"/>
          <p:cNvSpPr/>
          <p:nvPr/>
        </p:nvSpPr>
        <p:spPr>
          <a:xfrm>
            <a:off x="651681" y="1399883"/>
            <a:ext cx="540000" cy="3476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5"/>
          <p:cNvSpPr/>
          <p:nvPr/>
        </p:nvSpPr>
        <p:spPr>
          <a:xfrm>
            <a:off x="1403648" y="1399883"/>
            <a:ext cx="540000" cy="3476123"/>
          </a:xfrm>
          <a:prstGeom prst="roundRect">
            <a:avLst>
              <a:gd name="adj" fmla="val 50000"/>
            </a:avLst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ounded Rectangle 6"/>
          <p:cNvSpPr/>
          <p:nvPr/>
        </p:nvSpPr>
        <p:spPr>
          <a:xfrm>
            <a:off x="2155615" y="1399883"/>
            <a:ext cx="540000" cy="3476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ounded Rectangle 7"/>
          <p:cNvSpPr/>
          <p:nvPr/>
        </p:nvSpPr>
        <p:spPr>
          <a:xfrm>
            <a:off x="2907582" y="1399883"/>
            <a:ext cx="540000" cy="3476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ounded Rectangle 8"/>
          <p:cNvSpPr/>
          <p:nvPr/>
        </p:nvSpPr>
        <p:spPr>
          <a:xfrm>
            <a:off x="3659549" y="1399883"/>
            <a:ext cx="540000" cy="34761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5267708" y="2457875"/>
            <a:ext cx="1224136" cy="12241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5679425" y="1614362"/>
            <a:ext cx="3645103" cy="975368"/>
            <a:chOff x="-8689" y="2557571"/>
            <a:chExt cx="3258172" cy="975368"/>
          </a:xfrm>
        </p:grpSpPr>
        <p:sp>
          <p:nvSpPr>
            <p:cNvPr id="12" name="TextBox 11"/>
            <p:cNvSpPr txBox="1"/>
            <p:nvPr/>
          </p:nvSpPr>
          <p:spPr>
            <a:xfrm>
              <a:off x="574189" y="3132829"/>
              <a:ext cx="26109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國立高雄科技</a:t>
              </a:r>
              <a:r>
                <a:rPr lang="zh-TW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大學舉辦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8689" y="2557571"/>
              <a:ext cx="32581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>
                  <a:solidFill>
                    <a:srgbClr val="32AEB8"/>
                  </a:solidFill>
                  <a:cs typeface="Arial" pitchFamily="34" charset="0"/>
                </a:rPr>
                <a:t>水產食品科學行動營</a:t>
              </a:r>
              <a:endParaRPr lang="ko-KR" altLang="en-US" sz="2800" dirty="0">
                <a:solidFill>
                  <a:srgbClr val="32AEB8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3411746">
            <a:off x="5578130" y="2540197"/>
            <a:ext cx="480665" cy="1023698"/>
            <a:chOff x="6777274" y="1831284"/>
            <a:chExt cx="552841" cy="1177414"/>
          </a:xfrm>
        </p:grpSpPr>
        <p:grpSp>
          <p:nvGrpSpPr>
            <p:cNvPr id="15" name="Group 14"/>
            <p:cNvGrpSpPr/>
            <p:nvPr/>
          </p:nvGrpSpPr>
          <p:grpSpPr>
            <a:xfrm>
              <a:off x="6939980" y="1831284"/>
              <a:ext cx="385719" cy="718117"/>
              <a:chOff x="6783521" y="1654812"/>
              <a:chExt cx="726841" cy="1353205"/>
            </a:xfrm>
          </p:grpSpPr>
          <p:sp>
            <p:nvSpPr>
              <p:cNvPr id="17" name="Freeform 16"/>
              <p:cNvSpPr/>
              <p:nvPr/>
            </p:nvSpPr>
            <p:spPr>
              <a:xfrm>
                <a:off x="6783521" y="1886618"/>
                <a:ext cx="726841" cy="1121399"/>
              </a:xfrm>
              <a:custGeom>
                <a:avLst/>
                <a:gdLst/>
                <a:ahLst/>
                <a:cxnLst/>
                <a:rect l="l" t="t" r="r" b="b"/>
                <a:pathLst>
                  <a:path w="726841" h="1121399">
                    <a:moveTo>
                      <a:pt x="236325" y="1049494"/>
                    </a:moveTo>
                    <a:lnTo>
                      <a:pt x="495287" y="1049494"/>
                    </a:lnTo>
                    <a:cubicBezTo>
                      <a:pt x="491080" y="1064561"/>
                      <a:pt x="487966" y="1079199"/>
                      <a:pt x="485273" y="1093187"/>
                    </a:cubicBezTo>
                    <a:lnTo>
                      <a:pt x="245258" y="1092728"/>
                    </a:lnTo>
                    <a:close/>
                    <a:moveTo>
                      <a:pt x="363421" y="203844"/>
                    </a:moveTo>
                    <a:cubicBezTo>
                      <a:pt x="401307" y="203844"/>
                      <a:pt x="432020" y="234557"/>
                      <a:pt x="432020" y="272443"/>
                    </a:cubicBezTo>
                    <a:cubicBezTo>
                      <a:pt x="432020" y="310329"/>
                      <a:pt x="401307" y="341042"/>
                      <a:pt x="363421" y="341042"/>
                    </a:cubicBezTo>
                    <a:cubicBezTo>
                      <a:pt x="325534" y="341042"/>
                      <a:pt x="294821" y="310329"/>
                      <a:pt x="294821" y="272443"/>
                    </a:cubicBezTo>
                    <a:cubicBezTo>
                      <a:pt x="294821" y="234557"/>
                      <a:pt x="325534" y="203844"/>
                      <a:pt x="363421" y="203844"/>
                    </a:cubicBezTo>
                    <a:close/>
                    <a:moveTo>
                      <a:pt x="363421" y="135244"/>
                    </a:moveTo>
                    <a:cubicBezTo>
                      <a:pt x="287648" y="135244"/>
                      <a:pt x="226222" y="196671"/>
                      <a:pt x="226222" y="272443"/>
                    </a:cubicBezTo>
                    <a:cubicBezTo>
                      <a:pt x="226222" y="348216"/>
                      <a:pt x="287648" y="409642"/>
                      <a:pt x="363421" y="409642"/>
                    </a:cubicBezTo>
                    <a:cubicBezTo>
                      <a:pt x="439193" y="409642"/>
                      <a:pt x="500619" y="348216"/>
                      <a:pt x="500619" y="272443"/>
                    </a:cubicBezTo>
                    <a:cubicBezTo>
                      <a:pt x="500619" y="196671"/>
                      <a:pt x="439193" y="135244"/>
                      <a:pt x="363421" y="135244"/>
                    </a:cubicBezTo>
                    <a:close/>
                    <a:moveTo>
                      <a:pt x="196200" y="0"/>
                    </a:moveTo>
                    <a:cubicBezTo>
                      <a:pt x="300307" y="58658"/>
                      <a:pt x="427219" y="59450"/>
                      <a:pt x="531959" y="2129"/>
                    </a:cubicBezTo>
                    <a:cubicBezTo>
                      <a:pt x="645195" y="251105"/>
                      <a:pt x="615578" y="521951"/>
                      <a:pt x="565642" y="749813"/>
                    </a:cubicBezTo>
                    <a:lnTo>
                      <a:pt x="726841" y="904479"/>
                    </a:lnTo>
                    <a:lnTo>
                      <a:pt x="700460" y="1113326"/>
                    </a:lnTo>
                    <a:lnTo>
                      <a:pt x="510728" y="982128"/>
                    </a:lnTo>
                    <a:lnTo>
                      <a:pt x="503274" y="1014651"/>
                    </a:lnTo>
                    <a:lnTo>
                      <a:pt x="228241" y="1014651"/>
                    </a:lnTo>
                    <a:cubicBezTo>
                      <a:pt x="226194" y="1005458"/>
                      <a:pt x="223902" y="996068"/>
                      <a:pt x="221524" y="986461"/>
                    </a:cubicBezTo>
                    <a:lnTo>
                      <a:pt x="26381" y="1121399"/>
                    </a:lnTo>
                    <a:lnTo>
                      <a:pt x="0" y="912552"/>
                    </a:lnTo>
                    <a:lnTo>
                      <a:pt x="162681" y="756465"/>
                    </a:lnTo>
                    <a:lnTo>
                      <a:pt x="163137" y="757906"/>
                    </a:lnTo>
                    <a:lnTo>
                      <a:pt x="165881" y="748957"/>
                    </a:lnTo>
                    <a:cubicBezTo>
                      <a:pt x="117348" y="521774"/>
                      <a:pt x="87568" y="246912"/>
                      <a:pt x="196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997804" y="1654812"/>
                <a:ext cx="298274" cy="244742"/>
              </a:xfrm>
              <a:custGeom>
                <a:avLst/>
                <a:gdLst/>
                <a:ahLst/>
                <a:cxnLst/>
                <a:rect l="l" t="t" r="r" b="b"/>
                <a:pathLst>
                  <a:path w="298274" h="244742">
                    <a:moveTo>
                      <a:pt x="147328" y="0"/>
                    </a:moveTo>
                    <a:cubicBezTo>
                      <a:pt x="212319" y="65590"/>
                      <a:pt x="261867" y="134854"/>
                      <a:pt x="298274" y="206570"/>
                    </a:cubicBezTo>
                    <a:cubicBezTo>
                      <a:pt x="205418" y="258299"/>
                      <a:pt x="92251" y="257374"/>
                      <a:pt x="0" y="204273"/>
                    </a:cubicBezTo>
                    <a:cubicBezTo>
                      <a:pt x="35363" y="132633"/>
                      <a:pt x="83678" y="64016"/>
                      <a:pt x="1473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6" name="Freeform 15"/>
            <p:cNvSpPr/>
            <p:nvPr/>
          </p:nvSpPr>
          <p:spPr>
            <a:xfrm>
              <a:off x="6777274" y="2572267"/>
              <a:ext cx="552841" cy="436431"/>
            </a:xfrm>
            <a:custGeom>
              <a:avLst/>
              <a:gdLst/>
              <a:ahLst/>
              <a:cxnLst/>
              <a:rect l="l" t="t" r="r" b="b"/>
              <a:pathLst>
                <a:path w="935319" h="738371">
                  <a:moveTo>
                    <a:pt x="570246" y="5904"/>
                  </a:moveTo>
                  <a:cubicBezTo>
                    <a:pt x="462283" y="64891"/>
                    <a:pt x="426421" y="317189"/>
                    <a:pt x="649701" y="474399"/>
                  </a:cubicBezTo>
                  <a:cubicBezTo>
                    <a:pt x="593836" y="327977"/>
                    <a:pt x="630970" y="255746"/>
                    <a:pt x="667057" y="182470"/>
                  </a:cubicBezTo>
                  <a:cubicBezTo>
                    <a:pt x="667659" y="219721"/>
                    <a:pt x="629598" y="299814"/>
                    <a:pt x="723199" y="346469"/>
                  </a:cubicBezTo>
                  <a:cubicBezTo>
                    <a:pt x="679394" y="206128"/>
                    <a:pt x="864427" y="161920"/>
                    <a:pt x="670152" y="6949"/>
                  </a:cubicBezTo>
                  <a:cubicBezTo>
                    <a:pt x="951156" y="47548"/>
                    <a:pt x="868526" y="190548"/>
                    <a:pt x="935319" y="334595"/>
                  </a:cubicBezTo>
                  <a:cubicBezTo>
                    <a:pt x="886447" y="343095"/>
                    <a:pt x="815632" y="212619"/>
                    <a:pt x="831546" y="274410"/>
                  </a:cubicBezTo>
                  <a:cubicBezTo>
                    <a:pt x="915063" y="518579"/>
                    <a:pt x="665249" y="525551"/>
                    <a:pt x="744586" y="738371"/>
                  </a:cubicBezTo>
                  <a:cubicBezTo>
                    <a:pt x="498005" y="724435"/>
                    <a:pt x="570128" y="495242"/>
                    <a:pt x="454164" y="439509"/>
                  </a:cubicBezTo>
                  <a:cubicBezTo>
                    <a:pt x="422689" y="433882"/>
                    <a:pt x="384944" y="459601"/>
                    <a:pt x="454829" y="574141"/>
                  </a:cubicBezTo>
                  <a:cubicBezTo>
                    <a:pt x="47812" y="270832"/>
                    <a:pt x="333584" y="22904"/>
                    <a:pt x="570246" y="5904"/>
                  </a:cubicBezTo>
                  <a:close/>
                  <a:moveTo>
                    <a:pt x="0" y="0"/>
                  </a:moveTo>
                  <a:lnTo>
                    <a:pt x="9284" y="0"/>
                  </a:lnTo>
                  <a:lnTo>
                    <a:pt x="746" y="59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90633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Oval 19"/>
          <p:cNvSpPr/>
          <p:nvPr/>
        </p:nvSpPr>
        <p:spPr>
          <a:xfrm>
            <a:off x="1442600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2194567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2946534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>
            <a:off x="3698501" y="1445644"/>
            <a:ext cx="462096" cy="462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58962" y="1475862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10126" y="1474107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32AEB8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rgbClr val="32AEB8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61290" y="1472352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12454" y="1470597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63618" y="1468842"/>
            <a:ext cx="533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05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128223" y="2730726"/>
            <a:ext cx="2031325" cy="307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cs typeface="Arial" pitchFamily="34" charset="0"/>
              </a:rPr>
              <a:t>簡易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快篩實驗</a:t>
            </a:r>
            <a:endParaRPr lang="ko-KR" altLang="en-US" sz="2000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34" name="Text Placeholder 1"/>
          <p:cNvSpPr txBox="1">
            <a:spLocks/>
          </p:cNvSpPr>
          <p:nvPr/>
        </p:nvSpPr>
        <p:spPr>
          <a:xfrm>
            <a:off x="0" y="123478"/>
            <a:ext cx="5258482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國內</a:t>
            </a:r>
            <a:r>
              <a:rPr lang="zh-TW" altLang="en-US" sz="2800" u="sng" dirty="0"/>
              <a:t>相關公民行動方案</a:t>
            </a:r>
            <a:endParaRPr lang="ko-KR" altLang="en-US" sz="2800" u="sng" dirty="0"/>
          </a:p>
        </p:txBody>
      </p:sp>
      <p:sp>
        <p:nvSpPr>
          <p:cNvPr id="38" name="TextBox 28"/>
          <p:cNvSpPr txBox="1"/>
          <p:nvPr/>
        </p:nvSpPr>
        <p:spPr>
          <a:xfrm rot="16200000">
            <a:off x="770671" y="3328998"/>
            <a:ext cx="3262432" cy="307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TW" altLang="en-US" sz="2000" dirty="0" smtClean="0">
                <a:solidFill>
                  <a:schemeClr val="bg1"/>
                </a:solidFill>
                <a:cs typeface="Arial" pitchFamily="34" charset="0"/>
              </a:rPr>
              <a:t>學習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辨別魚蝦新鮮度</a:t>
            </a:r>
            <a:endParaRPr lang="ko-KR" altLang="en-US" sz="2000" dirty="0">
              <a:solidFill>
                <a:srgbClr val="F4B538"/>
              </a:solidFill>
              <a:cs typeface="Arial" pitchFamily="34" charset="0"/>
            </a:endParaRPr>
          </a:p>
          <a:p>
            <a:pPr algn="r"/>
            <a:endParaRPr lang="ko-KR" altLang="en-US" sz="2000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39" name="TextBox 28"/>
          <p:cNvSpPr txBox="1"/>
          <p:nvPr/>
        </p:nvSpPr>
        <p:spPr>
          <a:xfrm rot="16200000">
            <a:off x="1694163" y="3157694"/>
            <a:ext cx="2954655" cy="307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cs typeface="Arial" pitchFamily="34" charset="0"/>
              </a:rPr>
              <a:t>瞭解水產品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安全衛生</a:t>
            </a:r>
            <a:endParaRPr lang="ko-KR" altLang="en-US" sz="2000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40" name="TextBox 28"/>
          <p:cNvSpPr txBox="1"/>
          <p:nvPr/>
        </p:nvSpPr>
        <p:spPr>
          <a:xfrm rot="16200000">
            <a:off x="2436727" y="3165196"/>
            <a:ext cx="2954655" cy="307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cs typeface="Arial" pitchFamily="34" charset="0"/>
              </a:rPr>
              <a:t>瞭解水產品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營養價值</a:t>
            </a:r>
            <a:endParaRPr lang="ko-KR" altLang="en-US" sz="2000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41" name="TextBox 28"/>
          <p:cNvSpPr txBox="1"/>
          <p:nvPr/>
        </p:nvSpPr>
        <p:spPr>
          <a:xfrm rot="16200000">
            <a:off x="348949" y="3003805"/>
            <a:ext cx="2646878" cy="3077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TW" altLang="en-US" sz="2000" dirty="0">
                <a:solidFill>
                  <a:schemeClr val="bg1"/>
                </a:solidFill>
                <a:cs typeface="Arial" pitchFamily="34" charset="0"/>
              </a:rPr>
              <a:t>親自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挑選漁獲海鮮</a:t>
            </a:r>
            <a:endParaRPr lang="ko-KR" altLang="en-US" sz="2000" dirty="0">
              <a:solidFill>
                <a:srgbClr val="F4B538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5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53698" y="4141067"/>
            <a:ext cx="543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F4B538"/>
                </a:solidFill>
                <a:cs typeface="Arial" pitchFamily="34" charset="0"/>
              </a:rPr>
              <a:t>02 </a:t>
            </a:r>
            <a:r>
              <a:rPr lang="zh-TW" altLang="en-US" sz="4000" b="1" dirty="0">
                <a:solidFill>
                  <a:srgbClr val="F4B538"/>
                </a:solidFill>
                <a:cs typeface="Arial" pitchFamily="34" charset="0"/>
              </a:rPr>
              <a:t>研究</a:t>
            </a:r>
            <a:r>
              <a:rPr lang="zh-TW" altLang="en-US" sz="4000" b="1" dirty="0" smtClean="0">
                <a:solidFill>
                  <a:srgbClr val="F4B538"/>
                </a:solidFill>
                <a:cs typeface="Arial" pitchFamily="34" charset="0"/>
              </a:rPr>
              <a:t>各項可行政策</a:t>
            </a:r>
            <a:endParaRPr lang="ko-KR" altLang="en-US" sz="4000" b="1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1331640" y="1776711"/>
            <a:ext cx="698477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/>
              <a:t>原創</a:t>
            </a:r>
            <a:r>
              <a:rPr lang="zh-TW" altLang="en-US" sz="2400" dirty="0" smtClean="0"/>
              <a:t>政策：國內</a:t>
            </a:r>
            <a:r>
              <a:rPr lang="zh-TW" altLang="en-US" sz="2400" dirty="0"/>
              <a:t>大專院校食品安全衛生稽查志工</a:t>
            </a:r>
            <a:endParaRPr lang="en-US" altLang="ko-KR" sz="2400" dirty="0"/>
          </a:p>
        </p:txBody>
      </p:sp>
      <p:sp>
        <p:nvSpPr>
          <p:cNvPr id="11" name="Oval 6"/>
          <p:cNvSpPr/>
          <p:nvPr/>
        </p:nvSpPr>
        <p:spPr>
          <a:xfrm>
            <a:off x="1155068" y="1717007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1013652" y="1745531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8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8"/>
          <p:cNvSpPr/>
          <p:nvPr/>
        </p:nvSpPr>
        <p:spPr>
          <a:xfrm>
            <a:off x="1666895" y="3069154"/>
            <a:ext cx="720080" cy="1896513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</a:t>
            </a:r>
            <a:r>
              <a:rPr lang="zh-TW" altLang="en-US" sz="2800" u="sng" dirty="0" smtClean="0"/>
              <a:t>政策：起源</a:t>
            </a:r>
            <a:endParaRPr lang="zh-TW" altLang="en-US" sz="2800" u="sng" dirty="0"/>
          </a:p>
        </p:txBody>
      </p:sp>
      <p:sp>
        <p:nvSpPr>
          <p:cNvPr id="7" name="Round Same Side Corner Rectangle 8"/>
          <p:cNvSpPr/>
          <p:nvPr/>
        </p:nvSpPr>
        <p:spPr>
          <a:xfrm>
            <a:off x="8838818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" name="Round Same Side Corner Rectangle 8"/>
          <p:cNvSpPr/>
          <p:nvPr/>
        </p:nvSpPr>
        <p:spPr>
          <a:xfrm>
            <a:off x="8838818" y="820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1" name="Round Same Side Corner Rectangle 8"/>
          <p:cNvSpPr/>
          <p:nvPr/>
        </p:nvSpPr>
        <p:spPr>
          <a:xfrm>
            <a:off x="8838818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2" name="Round Same Side Corner Rectangle 8"/>
          <p:cNvSpPr/>
          <p:nvPr/>
        </p:nvSpPr>
        <p:spPr>
          <a:xfrm>
            <a:off x="8838818" y="223776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3" name="Round Same Side Corner Rectangle 8"/>
          <p:cNvSpPr/>
          <p:nvPr/>
        </p:nvSpPr>
        <p:spPr>
          <a:xfrm>
            <a:off x="8838818" y="299041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4" name="Round Same Side Corner Rectangle 8"/>
          <p:cNvSpPr/>
          <p:nvPr/>
        </p:nvSpPr>
        <p:spPr>
          <a:xfrm>
            <a:off x="8840728" y="3681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5" name="Round Same Side Corner Rectangle 8"/>
          <p:cNvSpPr/>
          <p:nvPr/>
        </p:nvSpPr>
        <p:spPr>
          <a:xfrm>
            <a:off x="8840728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6" name="Round Same Side Corner Rectangle 8"/>
          <p:cNvSpPr/>
          <p:nvPr/>
        </p:nvSpPr>
        <p:spPr>
          <a:xfrm>
            <a:off x="8459618" y="820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7" name="Round Same Side Corner Rectangle 8"/>
          <p:cNvSpPr/>
          <p:nvPr/>
        </p:nvSpPr>
        <p:spPr>
          <a:xfrm>
            <a:off x="8460432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8" name="Round Same Side Corner Rectangle 8"/>
          <p:cNvSpPr/>
          <p:nvPr/>
        </p:nvSpPr>
        <p:spPr>
          <a:xfrm>
            <a:off x="8460432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9" name="Round Same Side Corner Rectangle 8"/>
          <p:cNvSpPr/>
          <p:nvPr/>
        </p:nvSpPr>
        <p:spPr>
          <a:xfrm>
            <a:off x="8459618" y="223775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0" name="Round Same Side Corner Rectangle 8"/>
          <p:cNvSpPr/>
          <p:nvPr/>
        </p:nvSpPr>
        <p:spPr>
          <a:xfrm>
            <a:off x="8460432" y="299041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1" name="Round Same Side Corner Rectangle 8"/>
          <p:cNvSpPr/>
          <p:nvPr/>
        </p:nvSpPr>
        <p:spPr>
          <a:xfrm>
            <a:off x="8459618" y="3681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2" name="Round Same Side Corner Rectangle 8"/>
          <p:cNvSpPr/>
          <p:nvPr/>
        </p:nvSpPr>
        <p:spPr>
          <a:xfrm>
            <a:off x="8460432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5" name="Round Same Side Corner Rectangle 8"/>
          <p:cNvSpPr/>
          <p:nvPr/>
        </p:nvSpPr>
        <p:spPr>
          <a:xfrm>
            <a:off x="8100392" y="12347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6" name="Round Same Side Corner Rectangle 8"/>
          <p:cNvSpPr/>
          <p:nvPr/>
        </p:nvSpPr>
        <p:spPr>
          <a:xfrm>
            <a:off x="8100392" y="820221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7" name="Round Same Side Corner Rectangle 8"/>
          <p:cNvSpPr/>
          <p:nvPr/>
        </p:nvSpPr>
        <p:spPr>
          <a:xfrm>
            <a:off x="8100392" y="1539331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8" name="Round Same Side Corner Rectangle 8"/>
          <p:cNvSpPr/>
          <p:nvPr/>
        </p:nvSpPr>
        <p:spPr>
          <a:xfrm>
            <a:off x="8100392" y="223775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29" name="Round Same Side Corner Rectangle 8"/>
          <p:cNvSpPr/>
          <p:nvPr/>
        </p:nvSpPr>
        <p:spPr>
          <a:xfrm>
            <a:off x="8100392" y="299041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0" name="Round Same Side Corner Rectangle 8"/>
          <p:cNvSpPr/>
          <p:nvPr/>
        </p:nvSpPr>
        <p:spPr>
          <a:xfrm>
            <a:off x="8102302" y="3681221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1" name="Round Same Side Corner Rectangle 8"/>
          <p:cNvSpPr/>
          <p:nvPr/>
        </p:nvSpPr>
        <p:spPr>
          <a:xfrm>
            <a:off x="8102302" y="438483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2" name="Round Same Side Corner Rectangle 8"/>
          <p:cNvSpPr/>
          <p:nvPr/>
        </p:nvSpPr>
        <p:spPr>
          <a:xfrm>
            <a:off x="7721192" y="82022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3" name="Round Same Side Corner Rectangle 8"/>
          <p:cNvSpPr/>
          <p:nvPr/>
        </p:nvSpPr>
        <p:spPr>
          <a:xfrm>
            <a:off x="7722006" y="12347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4" name="Round Same Side Corner Rectangle 8"/>
          <p:cNvSpPr/>
          <p:nvPr/>
        </p:nvSpPr>
        <p:spPr>
          <a:xfrm>
            <a:off x="7722006" y="1539331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5" name="Round Same Side Corner Rectangle 8"/>
          <p:cNvSpPr/>
          <p:nvPr/>
        </p:nvSpPr>
        <p:spPr>
          <a:xfrm>
            <a:off x="7721192" y="2237757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6" name="Round Same Side Corner Rectangle 8"/>
          <p:cNvSpPr/>
          <p:nvPr/>
        </p:nvSpPr>
        <p:spPr>
          <a:xfrm>
            <a:off x="7722006" y="299041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7" name="Round Same Side Corner Rectangle 8"/>
          <p:cNvSpPr/>
          <p:nvPr/>
        </p:nvSpPr>
        <p:spPr>
          <a:xfrm>
            <a:off x="7721192" y="368122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8" name="Round Same Side Corner Rectangle 8"/>
          <p:cNvSpPr/>
          <p:nvPr/>
        </p:nvSpPr>
        <p:spPr>
          <a:xfrm>
            <a:off x="7722006" y="438483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39" name="Round Same Side Corner Rectangle 8"/>
          <p:cNvSpPr/>
          <p:nvPr/>
        </p:nvSpPr>
        <p:spPr>
          <a:xfrm>
            <a:off x="7380312" y="12347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0" name="Round Same Side Corner Rectangle 8"/>
          <p:cNvSpPr/>
          <p:nvPr/>
        </p:nvSpPr>
        <p:spPr>
          <a:xfrm>
            <a:off x="7380312" y="82022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1" name="Round Same Side Corner Rectangle 8"/>
          <p:cNvSpPr/>
          <p:nvPr/>
        </p:nvSpPr>
        <p:spPr>
          <a:xfrm>
            <a:off x="7380312" y="153933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2" name="Round Same Side Corner Rectangle 8"/>
          <p:cNvSpPr/>
          <p:nvPr/>
        </p:nvSpPr>
        <p:spPr>
          <a:xfrm>
            <a:off x="7380312" y="2237757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3" name="Round Same Side Corner Rectangle 8"/>
          <p:cNvSpPr/>
          <p:nvPr/>
        </p:nvSpPr>
        <p:spPr>
          <a:xfrm>
            <a:off x="7380312" y="299041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4" name="Round Same Side Corner Rectangle 8"/>
          <p:cNvSpPr/>
          <p:nvPr/>
        </p:nvSpPr>
        <p:spPr>
          <a:xfrm>
            <a:off x="7382222" y="368122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5" name="Round Same Side Corner Rectangle 8"/>
          <p:cNvSpPr/>
          <p:nvPr/>
        </p:nvSpPr>
        <p:spPr>
          <a:xfrm>
            <a:off x="7382222" y="4384831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6" name="Round Same Side Corner Rectangle 8"/>
          <p:cNvSpPr/>
          <p:nvPr/>
        </p:nvSpPr>
        <p:spPr>
          <a:xfrm>
            <a:off x="7001112" y="82021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7" name="Round Same Side Corner Rectangle 8"/>
          <p:cNvSpPr/>
          <p:nvPr/>
        </p:nvSpPr>
        <p:spPr>
          <a:xfrm>
            <a:off x="7001926" y="12347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8" name="Round Same Side Corner Rectangle 8"/>
          <p:cNvSpPr/>
          <p:nvPr/>
        </p:nvSpPr>
        <p:spPr>
          <a:xfrm>
            <a:off x="7001926" y="153933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49" name="Round Same Side Corner Rectangle 8"/>
          <p:cNvSpPr/>
          <p:nvPr/>
        </p:nvSpPr>
        <p:spPr>
          <a:xfrm>
            <a:off x="7001112" y="223775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0" name="Round Same Side Corner Rectangle 8"/>
          <p:cNvSpPr/>
          <p:nvPr/>
        </p:nvSpPr>
        <p:spPr>
          <a:xfrm>
            <a:off x="7001926" y="299041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1" name="Round Same Side Corner Rectangle 8"/>
          <p:cNvSpPr/>
          <p:nvPr/>
        </p:nvSpPr>
        <p:spPr>
          <a:xfrm>
            <a:off x="7001112" y="368121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2" name="Round Same Side Corner Rectangle 8"/>
          <p:cNvSpPr/>
          <p:nvPr/>
        </p:nvSpPr>
        <p:spPr>
          <a:xfrm>
            <a:off x="7001926" y="4384831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3" name="Round Same Side Corner Rectangle 8"/>
          <p:cNvSpPr/>
          <p:nvPr/>
        </p:nvSpPr>
        <p:spPr>
          <a:xfrm>
            <a:off x="6660232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4" name="Round Same Side Corner Rectangle 8"/>
          <p:cNvSpPr/>
          <p:nvPr/>
        </p:nvSpPr>
        <p:spPr>
          <a:xfrm>
            <a:off x="6660232" y="820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5" name="Round Same Side Corner Rectangle 8"/>
          <p:cNvSpPr/>
          <p:nvPr/>
        </p:nvSpPr>
        <p:spPr>
          <a:xfrm>
            <a:off x="6660232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6" name="Round Same Side Corner Rectangle 8"/>
          <p:cNvSpPr/>
          <p:nvPr/>
        </p:nvSpPr>
        <p:spPr>
          <a:xfrm>
            <a:off x="6660232" y="223776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7" name="Round Same Side Corner Rectangle 8"/>
          <p:cNvSpPr/>
          <p:nvPr/>
        </p:nvSpPr>
        <p:spPr>
          <a:xfrm>
            <a:off x="6660232" y="299041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8" name="Round Same Side Corner Rectangle 8"/>
          <p:cNvSpPr/>
          <p:nvPr/>
        </p:nvSpPr>
        <p:spPr>
          <a:xfrm>
            <a:off x="6662142" y="3681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59" name="Round Same Side Corner Rectangle 8"/>
          <p:cNvSpPr/>
          <p:nvPr/>
        </p:nvSpPr>
        <p:spPr>
          <a:xfrm>
            <a:off x="6662142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0" name="Round Same Side Corner Rectangle 8"/>
          <p:cNvSpPr/>
          <p:nvPr/>
        </p:nvSpPr>
        <p:spPr>
          <a:xfrm>
            <a:off x="6281032" y="820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1" name="Round Same Side Corner Rectangle 8"/>
          <p:cNvSpPr/>
          <p:nvPr/>
        </p:nvSpPr>
        <p:spPr>
          <a:xfrm>
            <a:off x="6281846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2" name="Round Same Side Corner Rectangle 8"/>
          <p:cNvSpPr/>
          <p:nvPr/>
        </p:nvSpPr>
        <p:spPr>
          <a:xfrm>
            <a:off x="6281846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3" name="Round Same Side Corner Rectangle 8"/>
          <p:cNvSpPr/>
          <p:nvPr/>
        </p:nvSpPr>
        <p:spPr>
          <a:xfrm>
            <a:off x="6281032" y="223775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4" name="Round Same Side Corner Rectangle 8"/>
          <p:cNvSpPr/>
          <p:nvPr/>
        </p:nvSpPr>
        <p:spPr>
          <a:xfrm>
            <a:off x="6281846" y="299041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5" name="Round Same Side Corner Rectangle 8"/>
          <p:cNvSpPr/>
          <p:nvPr/>
        </p:nvSpPr>
        <p:spPr>
          <a:xfrm>
            <a:off x="6281032" y="3681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6" name="Round Same Side Corner Rectangle 8"/>
          <p:cNvSpPr/>
          <p:nvPr/>
        </p:nvSpPr>
        <p:spPr>
          <a:xfrm>
            <a:off x="6281846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7" name="Round Same Side Corner Rectangle 8"/>
          <p:cNvSpPr/>
          <p:nvPr/>
        </p:nvSpPr>
        <p:spPr>
          <a:xfrm>
            <a:off x="5868144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8" name="Round Same Side Corner Rectangle 8"/>
          <p:cNvSpPr/>
          <p:nvPr/>
        </p:nvSpPr>
        <p:spPr>
          <a:xfrm>
            <a:off x="5868144" y="820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69" name="Round Same Side Corner Rectangle 8"/>
          <p:cNvSpPr/>
          <p:nvPr/>
        </p:nvSpPr>
        <p:spPr>
          <a:xfrm>
            <a:off x="5868144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0" name="Round Same Side Corner Rectangle 8"/>
          <p:cNvSpPr/>
          <p:nvPr/>
        </p:nvSpPr>
        <p:spPr>
          <a:xfrm>
            <a:off x="5868144" y="223776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1" name="Round Same Side Corner Rectangle 8"/>
          <p:cNvSpPr/>
          <p:nvPr/>
        </p:nvSpPr>
        <p:spPr>
          <a:xfrm>
            <a:off x="5868144" y="299041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2" name="Round Same Side Corner Rectangle 8"/>
          <p:cNvSpPr/>
          <p:nvPr/>
        </p:nvSpPr>
        <p:spPr>
          <a:xfrm>
            <a:off x="5870054" y="3681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3" name="Round Same Side Corner Rectangle 8"/>
          <p:cNvSpPr/>
          <p:nvPr/>
        </p:nvSpPr>
        <p:spPr>
          <a:xfrm>
            <a:off x="5870054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4" name="Round Same Side Corner Rectangle 8"/>
          <p:cNvSpPr/>
          <p:nvPr/>
        </p:nvSpPr>
        <p:spPr>
          <a:xfrm>
            <a:off x="5488944" y="820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5" name="Round Same Side Corner Rectangle 8"/>
          <p:cNvSpPr/>
          <p:nvPr/>
        </p:nvSpPr>
        <p:spPr>
          <a:xfrm>
            <a:off x="5489758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6" name="Round Same Side Corner Rectangle 8"/>
          <p:cNvSpPr/>
          <p:nvPr/>
        </p:nvSpPr>
        <p:spPr>
          <a:xfrm>
            <a:off x="5489758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7" name="Round Same Side Corner Rectangle 8"/>
          <p:cNvSpPr/>
          <p:nvPr/>
        </p:nvSpPr>
        <p:spPr>
          <a:xfrm>
            <a:off x="5488944" y="223775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8" name="Round Same Side Corner Rectangle 8"/>
          <p:cNvSpPr/>
          <p:nvPr/>
        </p:nvSpPr>
        <p:spPr>
          <a:xfrm>
            <a:off x="5489758" y="299041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79" name="Round Same Side Corner Rectangle 8"/>
          <p:cNvSpPr/>
          <p:nvPr/>
        </p:nvSpPr>
        <p:spPr>
          <a:xfrm>
            <a:off x="5488944" y="3681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0" name="Round Same Side Corner Rectangle 8"/>
          <p:cNvSpPr/>
          <p:nvPr/>
        </p:nvSpPr>
        <p:spPr>
          <a:xfrm>
            <a:off x="5489758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1" name="Round Same Side Corner Rectangle 8"/>
          <p:cNvSpPr/>
          <p:nvPr/>
        </p:nvSpPr>
        <p:spPr>
          <a:xfrm>
            <a:off x="5076056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2" name="Round Same Side Corner Rectangle 8"/>
          <p:cNvSpPr/>
          <p:nvPr/>
        </p:nvSpPr>
        <p:spPr>
          <a:xfrm>
            <a:off x="5076056" y="820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3" name="Round Same Side Corner Rectangle 8"/>
          <p:cNvSpPr/>
          <p:nvPr/>
        </p:nvSpPr>
        <p:spPr>
          <a:xfrm>
            <a:off x="5076056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4" name="Round Same Side Corner Rectangle 8"/>
          <p:cNvSpPr/>
          <p:nvPr/>
        </p:nvSpPr>
        <p:spPr>
          <a:xfrm>
            <a:off x="5076056" y="223776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5" name="Round Same Side Corner Rectangle 8"/>
          <p:cNvSpPr/>
          <p:nvPr/>
        </p:nvSpPr>
        <p:spPr>
          <a:xfrm>
            <a:off x="5076056" y="299041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6" name="Round Same Side Corner Rectangle 8"/>
          <p:cNvSpPr/>
          <p:nvPr/>
        </p:nvSpPr>
        <p:spPr>
          <a:xfrm>
            <a:off x="5077966" y="3681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7" name="Round Same Side Corner Rectangle 8"/>
          <p:cNvSpPr/>
          <p:nvPr/>
        </p:nvSpPr>
        <p:spPr>
          <a:xfrm>
            <a:off x="5077966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8" name="Round Same Side Corner Rectangle 8"/>
          <p:cNvSpPr/>
          <p:nvPr/>
        </p:nvSpPr>
        <p:spPr>
          <a:xfrm>
            <a:off x="4696856" y="820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89" name="Round Same Side Corner Rectangle 8"/>
          <p:cNvSpPr/>
          <p:nvPr/>
        </p:nvSpPr>
        <p:spPr>
          <a:xfrm>
            <a:off x="4697670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0" name="Round Same Side Corner Rectangle 8"/>
          <p:cNvSpPr/>
          <p:nvPr/>
        </p:nvSpPr>
        <p:spPr>
          <a:xfrm>
            <a:off x="4697670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1" name="Round Same Side Corner Rectangle 8"/>
          <p:cNvSpPr/>
          <p:nvPr/>
        </p:nvSpPr>
        <p:spPr>
          <a:xfrm>
            <a:off x="4696856" y="223775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2" name="Round Same Side Corner Rectangle 8"/>
          <p:cNvSpPr/>
          <p:nvPr/>
        </p:nvSpPr>
        <p:spPr>
          <a:xfrm>
            <a:off x="4697670" y="299041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3" name="Round Same Side Corner Rectangle 8"/>
          <p:cNvSpPr/>
          <p:nvPr/>
        </p:nvSpPr>
        <p:spPr>
          <a:xfrm>
            <a:off x="4696856" y="3681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4" name="Round Same Side Corner Rectangle 8"/>
          <p:cNvSpPr/>
          <p:nvPr/>
        </p:nvSpPr>
        <p:spPr>
          <a:xfrm>
            <a:off x="4697670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5" name="Round Same Side Corner Rectangle 8"/>
          <p:cNvSpPr/>
          <p:nvPr/>
        </p:nvSpPr>
        <p:spPr>
          <a:xfrm>
            <a:off x="4322530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6" name="Round Same Side Corner Rectangle 8"/>
          <p:cNvSpPr/>
          <p:nvPr/>
        </p:nvSpPr>
        <p:spPr>
          <a:xfrm>
            <a:off x="4322530" y="820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7" name="Round Same Side Corner Rectangle 8"/>
          <p:cNvSpPr/>
          <p:nvPr/>
        </p:nvSpPr>
        <p:spPr>
          <a:xfrm>
            <a:off x="4322530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8" name="Round Same Side Corner Rectangle 8"/>
          <p:cNvSpPr/>
          <p:nvPr/>
        </p:nvSpPr>
        <p:spPr>
          <a:xfrm>
            <a:off x="4322530" y="2237760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99" name="Round Same Side Corner Rectangle 8"/>
          <p:cNvSpPr/>
          <p:nvPr/>
        </p:nvSpPr>
        <p:spPr>
          <a:xfrm>
            <a:off x="4322530" y="2990416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0" name="Round Same Side Corner Rectangle 8"/>
          <p:cNvSpPr/>
          <p:nvPr/>
        </p:nvSpPr>
        <p:spPr>
          <a:xfrm>
            <a:off x="4324440" y="368122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1" name="Round Same Side Corner Rectangle 8"/>
          <p:cNvSpPr/>
          <p:nvPr/>
        </p:nvSpPr>
        <p:spPr>
          <a:xfrm>
            <a:off x="4324440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2" name="Round Same Side Corner Rectangle 8"/>
          <p:cNvSpPr/>
          <p:nvPr/>
        </p:nvSpPr>
        <p:spPr>
          <a:xfrm>
            <a:off x="3943330" y="820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3" name="Round Same Side Corner Rectangle 8"/>
          <p:cNvSpPr/>
          <p:nvPr/>
        </p:nvSpPr>
        <p:spPr>
          <a:xfrm>
            <a:off x="3944144" y="123478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4" name="Round Same Side Corner Rectangle 8"/>
          <p:cNvSpPr/>
          <p:nvPr/>
        </p:nvSpPr>
        <p:spPr>
          <a:xfrm>
            <a:off x="3944144" y="1539333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5" name="Round Same Side Corner Rectangle 8"/>
          <p:cNvSpPr/>
          <p:nvPr/>
        </p:nvSpPr>
        <p:spPr>
          <a:xfrm>
            <a:off x="3943330" y="2237759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6" name="Round Same Side Corner Rectangle 8"/>
          <p:cNvSpPr/>
          <p:nvPr/>
        </p:nvSpPr>
        <p:spPr>
          <a:xfrm>
            <a:off x="3944144" y="2990415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7" name="Round Same Side Corner Rectangle 8"/>
          <p:cNvSpPr/>
          <p:nvPr/>
        </p:nvSpPr>
        <p:spPr>
          <a:xfrm>
            <a:off x="3943330" y="3681222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8" name="Round Same Side Corner Rectangle 8"/>
          <p:cNvSpPr/>
          <p:nvPr/>
        </p:nvSpPr>
        <p:spPr>
          <a:xfrm>
            <a:off x="3944144" y="4384834"/>
            <a:ext cx="283468" cy="67237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2A40D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5132" y="2081731"/>
            <a:ext cx="4104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32AEB8"/>
                </a:solidFill>
                <a:cs typeface="Arial" pitchFamily="34" charset="0"/>
              </a:rPr>
              <a:t>平均</a:t>
            </a:r>
            <a:r>
              <a:rPr lang="zh-TW" altLang="en-US" sz="2400" dirty="0" smtClean="0">
                <a:solidFill>
                  <a:srgbClr val="32AEB8"/>
                </a:solidFill>
                <a:cs typeface="Arial" pitchFamily="34" charset="0"/>
              </a:rPr>
              <a:t>每一名</a:t>
            </a:r>
            <a:r>
              <a:rPr lang="zh-TW" altLang="en-US" sz="2400" dirty="0">
                <a:solidFill>
                  <a:srgbClr val="32AEB8"/>
                </a:solidFill>
                <a:cs typeface="Arial" pitchFamily="34" charset="0"/>
              </a:rPr>
              <a:t>稽查</a:t>
            </a:r>
            <a:r>
              <a:rPr lang="zh-TW" altLang="en-US" sz="2400" dirty="0" smtClean="0">
                <a:solidFill>
                  <a:srgbClr val="32AEB8"/>
                </a:solidFill>
                <a:cs typeface="Arial" pitchFamily="34" charset="0"/>
              </a:rPr>
              <a:t>人員</a:t>
            </a:r>
            <a:endParaRPr lang="en-US" altLang="zh-TW" sz="2400" dirty="0" smtClean="0">
              <a:solidFill>
                <a:srgbClr val="32AEB8"/>
              </a:solidFill>
              <a:cs typeface="Arial" pitchFamily="34" charset="0"/>
            </a:endParaRPr>
          </a:p>
          <a:p>
            <a:r>
              <a:rPr lang="zh-TW" altLang="en-US" sz="2400" dirty="0" smtClean="0">
                <a:solidFill>
                  <a:srgbClr val="32AEB8"/>
                </a:solidFill>
                <a:cs typeface="Arial" pitchFamily="34" charset="0"/>
              </a:rPr>
              <a:t>     得</a:t>
            </a:r>
            <a:r>
              <a:rPr lang="zh-TW" altLang="en-US" sz="2400" dirty="0">
                <a:solidFill>
                  <a:srgbClr val="32AEB8"/>
                </a:solidFill>
                <a:cs typeface="Arial" pitchFamily="34" charset="0"/>
              </a:rPr>
              <a:t>為</a:t>
            </a:r>
            <a:r>
              <a:rPr lang="zh-TW" altLang="en-US" sz="2400" dirty="0">
                <a:solidFill>
                  <a:srgbClr val="F3AC1D"/>
                </a:solidFill>
                <a:cs typeface="Arial" pitchFamily="34" charset="0"/>
              </a:rPr>
              <a:t>四萬國人</a:t>
            </a:r>
            <a:r>
              <a:rPr lang="zh-TW" altLang="en-US" sz="2400" dirty="0">
                <a:solidFill>
                  <a:srgbClr val="32AEB8"/>
                </a:solidFill>
                <a:cs typeface="Arial" pitchFamily="34" charset="0"/>
              </a:rPr>
              <a:t>的食安把關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4064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4000" y="3224792"/>
            <a:ext cx="8856000" cy="1651214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323528" y="2244032"/>
            <a:ext cx="2592288" cy="1312554"/>
          </a:xfrm>
          <a:prstGeom prst="rec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96233" y="266947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zh-TW" altLang="en-US" sz="2400" dirty="0">
                <a:solidFill>
                  <a:srgbClr val="FFFFFF"/>
                </a:solidFill>
              </a:rPr>
              <a:t>志工培訓課程輔導</a:t>
            </a:r>
            <a:endParaRPr lang="ko-KR" altLang="en-US" sz="24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275856" y="2250898"/>
            <a:ext cx="2592288" cy="1312554"/>
          </a:xfrm>
          <a:prstGeom prst="rec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/>
          <p:cNvSpPr/>
          <p:nvPr/>
        </p:nvSpPr>
        <p:spPr>
          <a:xfrm>
            <a:off x="6253668" y="2250898"/>
            <a:ext cx="2592288" cy="1312554"/>
          </a:xfrm>
          <a:prstGeom prst="rec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矩形 41"/>
          <p:cNvSpPr/>
          <p:nvPr/>
        </p:nvSpPr>
        <p:spPr>
          <a:xfrm>
            <a:off x="3556337" y="266947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zh-TW" altLang="en-US" sz="2400" dirty="0" smtClean="0">
                <a:solidFill>
                  <a:srgbClr val="FFFFFF"/>
                </a:solidFill>
              </a:rPr>
              <a:t>現場實習稽查</a:t>
            </a:r>
            <a:endParaRPr lang="ko-KR" altLang="en-US" sz="24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34149" y="266947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zh-TW" altLang="en-US" sz="2400" dirty="0" smtClean="0">
                <a:solidFill>
                  <a:srgbClr val="FFFFFF"/>
                </a:solidFill>
              </a:rPr>
              <a:t>正式稽查</a:t>
            </a:r>
            <a:r>
              <a:rPr lang="zh-TW" altLang="en-US" sz="2400" dirty="0">
                <a:solidFill>
                  <a:srgbClr val="FFFFFF"/>
                </a:solidFill>
              </a:rPr>
              <a:t>審核</a:t>
            </a:r>
            <a:endParaRPr lang="ko-KR" altLang="en-US" sz="24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4" name="Text Placeholder 1"/>
          <p:cNvSpPr txBox="1">
            <a:spLocks/>
          </p:cNvSpPr>
          <p:nvPr/>
        </p:nvSpPr>
        <p:spPr>
          <a:xfrm>
            <a:off x="144016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</a:t>
            </a:r>
            <a:r>
              <a:rPr lang="zh-TW" altLang="en-US" sz="2800" u="sng" dirty="0" smtClean="0"/>
              <a:t>政策：內容</a:t>
            </a:r>
            <a:endParaRPr lang="zh-TW" altLang="en-US" sz="2800" u="sng" dirty="0"/>
          </a:p>
        </p:txBody>
      </p:sp>
      <p:sp>
        <p:nvSpPr>
          <p:cNvPr id="47" name="矩形 46"/>
          <p:cNvSpPr/>
          <p:nvPr/>
        </p:nvSpPr>
        <p:spPr>
          <a:xfrm>
            <a:off x="1196717" y="1059581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FFFF"/>
                </a:solidFill>
              </a:rPr>
              <a:t>國內大專院校食品安全衛生稽查志工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矩形 12"/>
          <p:cNvSpPr/>
          <p:nvPr/>
        </p:nvSpPr>
        <p:spPr>
          <a:xfrm>
            <a:off x="2483768" y="843557"/>
            <a:ext cx="4392488" cy="1563176"/>
          </a:xfrm>
          <a:prstGeom prst="round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</a:t>
            </a:r>
            <a:r>
              <a:rPr lang="zh-TW" altLang="en-US" sz="2800" u="sng" dirty="0" smtClean="0"/>
              <a:t>政策：校內師生立場</a:t>
            </a:r>
            <a:endParaRPr lang="zh-TW" altLang="en-US" sz="2800" u="sng" dirty="0"/>
          </a:p>
        </p:txBody>
      </p:sp>
      <p:sp>
        <p:nvSpPr>
          <p:cNvPr id="6" name="Round Same Side Corner Rectangle 8">
            <a:extLst>
              <a:ext uri="{FF2B5EF4-FFF2-40B4-BE49-F238E27FC236}">
                <a16:creationId xmlns:a16="http://schemas.microsoft.com/office/drawing/2014/main" xmlns="" id="{A189326B-D5B1-4B89-B568-C5C98B426DAC}"/>
              </a:ext>
            </a:extLst>
          </p:cNvPr>
          <p:cNvSpPr/>
          <p:nvPr/>
        </p:nvSpPr>
        <p:spPr>
          <a:xfrm>
            <a:off x="3361380" y="2518800"/>
            <a:ext cx="1092400" cy="250754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ound Same Side Corner Rectangle 20">
            <a:extLst>
              <a:ext uri="{FF2B5EF4-FFF2-40B4-BE49-F238E27FC236}">
                <a16:creationId xmlns:a16="http://schemas.microsoft.com/office/drawing/2014/main" xmlns="" id="{C3301B02-8AF1-4540-A5BF-25F7FD098E14}"/>
              </a:ext>
            </a:extLst>
          </p:cNvPr>
          <p:cNvSpPr/>
          <p:nvPr/>
        </p:nvSpPr>
        <p:spPr>
          <a:xfrm rot="10800000">
            <a:off x="4680012" y="2550750"/>
            <a:ext cx="1183433" cy="247559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Heart 38">
            <a:extLst>
              <a:ext uri="{FF2B5EF4-FFF2-40B4-BE49-F238E27FC236}">
                <a16:creationId xmlns:a16="http://schemas.microsoft.com/office/drawing/2014/main" xmlns="" id="{DA3CD984-83A0-4757-AF94-DE24B13BD4F3}"/>
              </a:ext>
            </a:extLst>
          </p:cNvPr>
          <p:cNvSpPr/>
          <p:nvPr/>
        </p:nvSpPr>
        <p:spPr>
          <a:xfrm>
            <a:off x="2078224" y="716322"/>
            <a:ext cx="697592" cy="670213"/>
          </a:xfrm>
          <a:prstGeom prst="hear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49">
            <a:extLst>
              <a:ext uri="{FF2B5EF4-FFF2-40B4-BE49-F238E27FC236}">
                <a16:creationId xmlns:a16="http://schemas.microsoft.com/office/drawing/2014/main" xmlns="" id="{9A9F1428-D6AF-42CF-ACAE-862AB0539C61}"/>
              </a:ext>
            </a:extLst>
          </p:cNvPr>
          <p:cNvSpPr>
            <a:spLocks noChangeAspect="1"/>
          </p:cNvSpPr>
          <p:nvPr/>
        </p:nvSpPr>
        <p:spPr>
          <a:xfrm>
            <a:off x="3667209" y="3219822"/>
            <a:ext cx="480741" cy="480741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Freeform 49">
            <a:extLst>
              <a:ext uri="{FF2B5EF4-FFF2-40B4-BE49-F238E27FC236}">
                <a16:creationId xmlns:a16="http://schemas.microsoft.com/office/drawing/2014/main" xmlns="" id="{9A9F1428-D6AF-42CF-ACAE-862AB0539C61}"/>
              </a:ext>
            </a:extLst>
          </p:cNvPr>
          <p:cNvSpPr>
            <a:spLocks noChangeAspect="1"/>
          </p:cNvSpPr>
          <p:nvPr/>
        </p:nvSpPr>
        <p:spPr>
          <a:xfrm>
            <a:off x="5031357" y="3372222"/>
            <a:ext cx="480741" cy="480741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Heart 38">
            <a:extLst>
              <a:ext uri="{FF2B5EF4-FFF2-40B4-BE49-F238E27FC236}">
                <a16:creationId xmlns:a16="http://schemas.microsoft.com/office/drawing/2014/main" xmlns="" id="{DA3CD984-83A0-4757-AF94-DE24B13BD4F3}"/>
              </a:ext>
            </a:extLst>
          </p:cNvPr>
          <p:cNvSpPr/>
          <p:nvPr/>
        </p:nvSpPr>
        <p:spPr>
          <a:xfrm>
            <a:off x="6527460" y="2071626"/>
            <a:ext cx="697592" cy="670213"/>
          </a:xfrm>
          <a:prstGeom prst="hear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矩形 13"/>
          <p:cNvSpPr/>
          <p:nvPr/>
        </p:nvSpPr>
        <p:spPr>
          <a:xfrm>
            <a:off x="2676899" y="1301979"/>
            <a:ext cx="40062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srgbClr val="FFFFFF"/>
                </a:solidFill>
                <a:cs typeface="Arial" pitchFamily="34" charset="0"/>
              </a:rPr>
              <a:t>吃的</a:t>
            </a:r>
            <a:r>
              <a:rPr lang="zh-TW" altLang="en-US" sz="3600" dirty="0" smtClean="0">
                <a:solidFill>
                  <a:srgbClr val="FFFFFF"/>
                </a:solidFill>
                <a:cs typeface="Arial" pitchFamily="34" charset="0"/>
              </a:rPr>
              <a:t>安心</a:t>
            </a:r>
            <a:r>
              <a:rPr lang="en-US" altLang="zh-TW" sz="3600" dirty="0" smtClean="0">
                <a:solidFill>
                  <a:srgbClr val="FFFFFF"/>
                </a:solidFill>
                <a:cs typeface="Arial" pitchFamily="34" charset="0"/>
              </a:rPr>
              <a:t>,</a:t>
            </a:r>
            <a:r>
              <a:rPr lang="zh-TW" altLang="en-US" sz="3600" dirty="0" smtClean="0">
                <a:solidFill>
                  <a:srgbClr val="FFFFFF"/>
                </a:solidFill>
                <a:cs typeface="Arial" pitchFamily="34" charset="0"/>
              </a:rPr>
              <a:t>食</a:t>
            </a:r>
            <a:r>
              <a:rPr lang="zh-TW" altLang="en-US" sz="3600" dirty="0">
                <a:solidFill>
                  <a:srgbClr val="FFFFFF"/>
                </a:solidFill>
                <a:cs typeface="Arial" pitchFamily="34" charset="0"/>
              </a:rPr>
              <a:t>的健康</a:t>
            </a:r>
            <a:endParaRPr lang="zh-TW" alt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1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矩形 12"/>
          <p:cNvSpPr/>
          <p:nvPr/>
        </p:nvSpPr>
        <p:spPr>
          <a:xfrm>
            <a:off x="1107584" y="843557"/>
            <a:ext cx="6984776" cy="1563176"/>
          </a:xfrm>
          <a:prstGeom prst="round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</a:t>
            </a:r>
            <a:r>
              <a:rPr lang="zh-TW" altLang="en-US" sz="2800" u="sng" dirty="0" smtClean="0"/>
              <a:t>政策：校內</a:t>
            </a:r>
            <a:r>
              <a:rPr lang="zh-TW" altLang="en-US" sz="2800" u="sng" dirty="0"/>
              <a:t>餐飲業者</a:t>
            </a:r>
            <a:r>
              <a:rPr lang="zh-TW" altLang="en-US" sz="2800" u="sng" dirty="0" smtClean="0"/>
              <a:t>立場</a:t>
            </a:r>
            <a:endParaRPr lang="zh-TW" altLang="en-US" sz="2800" u="sng" dirty="0"/>
          </a:p>
        </p:txBody>
      </p:sp>
      <p:sp>
        <p:nvSpPr>
          <p:cNvPr id="6" name="Round Same Side Corner Rectangle 8">
            <a:extLst>
              <a:ext uri="{FF2B5EF4-FFF2-40B4-BE49-F238E27FC236}">
                <a16:creationId xmlns:a16="http://schemas.microsoft.com/office/drawing/2014/main" xmlns="" id="{A189326B-D5B1-4B89-B568-C5C98B426DAC}"/>
              </a:ext>
            </a:extLst>
          </p:cNvPr>
          <p:cNvSpPr/>
          <p:nvPr/>
        </p:nvSpPr>
        <p:spPr>
          <a:xfrm>
            <a:off x="3361380" y="2518800"/>
            <a:ext cx="1092400" cy="250754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ound Same Side Corner Rectangle 20">
            <a:extLst>
              <a:ext uri="{FF2B5EF4-FFF2-40B4-BE49-F238E27FC236}">
                <a16:creationId xmlns:a16="http://schemas.microsoft.com/office/drawing/2014/main" xmlns="" id="{C3301B02-8AF1-4540-A5BF-25F7FD098E14}"/>
              </a:ext>
            </a:extLst>
          </p:cNvPr>
          <p:cNvSpPr/>
          <p:nvPr/>
        </p:nvSpPr>
        <p:spPr>
          <a:xfrm rot="10800000">
            <a:off x="4680012" y="2550750"/>
            <a:ext cx="1183433" cy="247559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Heart 38">
            <a:extLst>
              <a:ext uri="{FF2B5EF4-FFF2-40B4-BE49-F238E27FC236}">
                <a16:creationId xmlns:a16="http://schemas.microsoft.com/office/drawing/2014/main" xmlns="" id="{DA3CD984-83A0-4757-AF94-DE24B13BD4F3}"/>
              </a:ext>
            </a:extLst>
          </p:cNvPr>
          <p:cNvSpPr/>
          <p:nvPr/>
        </p:nvSpPr>
        <p:spPr>
          <a:xfrm>
            <a:off x="758788" y="699542"/>
            <a:ext cx="697592" cy="670213"/>
          </a:xfrm>
          <a:prstGeom prst="hear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Heart 38">
            <a:extLst>
              <a:ext uri="{FF2B5EF4-FFF2-40B4-BE49-F238E27FC236}">
                <a16:creationId xmlns:a16="http://schemas.microsoft.com/office/drawing/2014/main" xmlns="" id="{DA3CD984-83A0-4757-AF94-DE24B13BD4F3}"/>
              </a:ext>
            </a:extLst>
          </p:cNvPr>
          <p:cNvSpPr/>
          <p:nvPr/>
        </p:nvSpPr>
        <p:spPr>
          <a:xfrm>
            <a:off x="7669440" y="1995686"/>
            <a:ext cx="697592" cy="670213"/>
          </a:xfrm>
          <a:prstGeom prst="hear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矩形 13"/>
          <p:cNvSpPr/>
          <p:nvPr/>
        </p:nvSpPr>
        <p:spPr>
          <a:xfrm>
            <a:off x="1331640" y="1148091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>
                <a:solidFill>
                  <a:srgbClr val="FFFFFF"/>
                </a:solidFill>
                <a:cs typeface="Arial" pitchFamily="34" charset="0"/>
              </a:rPr>
              <a:t>證明業者生產之食品符合安全衛生</a:t>
            </a:r>
            <a:r>
              <a:rPr lang="zh-TW" altLang="en-US" sz="2800" dirty="0" smtClean="0">
                <a:solidFill>
                  <a:srgbClr val="FFFFFF"/>
                </a:solidFill>
                <a:cs typeface="Arial" pitchFamily="34" charset="0"/>
              </a:rPr>
              <a:t>規範</a:t>
            </a:r>
            <a:r>
              <a:rPr lang="en-US" altLang="zh-TW" sz="2800" dirty="0" smtClean="0">
                <a:solidFill>
                  <a:srgbClr val="FFFFFF"/>
                </a:solidFill>
                <a:cs typeface="Arial" pitchFamily="34" charset="0"/>
              </a:rPr>
              <a:t>,</a:t>
            </a:r>
            <a:r>
              <a:rPr lang="zh-TW" altLang="en-US" sz="2800" dirty="0" smtClean="0">
                <a:solidFill>
                  <a:srgbClr val="FFFFFF"/>
                </a:solidFill>
                <a:cs typeface="Arial" pitchFamily="34" charset="0"/>
              </a:rPr>
              <a:t>使消費者安心</a:t>
            </a:r>
            <a:endParaRPr lang="en-US" altLang="zh-TW" sz="28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Isosceles Triangle 68">
            <a:extLst>
              <a:ext uri="{FF2B5EF4-FFF2-40B4-BE49-F238E27FC236}">
                <a16:creationId xmlns:a16="http://schemas.microsoft.com/office/drawing/2014/main" xmlns="" id="{2802B8DA-D79F-437B-9FC4-530FEE689402}"/>
              </a:ext>
            </a:extLst>
          </p:cNvPr>
          <p:cNvSpPr/>
          <p:nvPr/>
        </p:nvSpPr>
        <p:spPr>
          <a:xfrm rot="10800000">
            <a:off x="3788654" y="3040361"/>
            <a:ext cx="237851" cy="648072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Isosceles Triangle 68">
            <a:extLst>
              <a:ext uri="{FF2B5EF4-FFF2-40B4-BE49-F238E27FC236}">
                <a16:creationId xmlns:a16="http://schemas.microsoft.com/office/drawing/2014/main" xmlns="" id="{2802B8DA-D79F-437B-9FC4-530FEE689402}"/>
              </a:ext>
            </a:extLst>
          </p:cNvPr>
          <p:cNvSpPr/>
          <p:nvPr/>
        </p:nvSpPr>
        <p:spPr>
          <a:xfrm rot="10800000">
            <a:off x="5159933" y="3055963"/>
            <a:ext cx="223589" cy="653797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810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矩形 12"/>
          <p:cNvSpPr/>
          <p:nvPr/>
        </p:nvSpPr>
        <p:spPr>
          <a:xfrm>
            <a:off x="1107584" y="843557"/>
            <a:ext cx="6984776" cy="1563176"/>
          </a:xfrm>
          <a:prstGeom prst="round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</a:t>
            </a:r>
            <a:r>
              <a:rPr lang="zh-TW" altLang="en-US" sz="2800" u="sng" dirty="0" smtClean="0"/>
              <a:t>政策：政府立場</a:t>
            </a:r>
            <a:endParaRPr lang="zh-TW" altLang="en-US" sz="2800" u="sng" dirty="0"/>
          </a:p>
        </p:txBody>
      </p:sp>
      <p:sp>
        <p:nvSpPr>
          <p:cNvPr id="6" name="Round Same Side Corner Rectangle 8">
            <a:extLst>
              <a:ext uri="{FF2B5EF4-FFF2-40B4-BE49-F238E27FC236}">
                <a16:creationId xmlns:a16="http://schemas.microsoft.com/office/drawing/2014/main" xmlns="" id="{A189326B-D5B1-4B89-B568-C5C98B426DAC}"/>
              </a:ext>
            </a:extLst>
          </p:cNvPr>
          <p:cNvSpPr/>
          <p:nvPr/>
        </p:nvSpPr>
        <p:spPr>
          <a:xfrm>
            <a:off x="3361380" y="2518800"/>
            <a:ext cx="1092400" cy="250754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ound Same Side Corner Rectangle 20">
            <a:extLst>
              <a:ext uri="{FF2B5EF4-FFF2-40B4-BE49-F238E27FC236}">
                <a16:creationId xmlns:a16="http://schemas.microsoft.com/office/drawing/2014/main" xmlns="" id="{C3301B02-8AF1-4540-A5BF-25F7FD098E14}"/>
              </a:ext>
            </a:extLst>
          </p:cNvPr>
          <p:cNvSpPr/>
          <p:nvPr/>
        </p:nvSpPr>
        <p:spPr>
          <a:xfrm rot="10800000">
            <a:off x="4680012" y="2550750"/>
            <a:ext cx="1183433" cy="247559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Heart 38">
            <a:extLst>
              <a:ext uri="{FF2B5EF4-FFF2-40B4-BE49-F238E27FC236}">
                <a16:creationId xmlns:a16="http://schemas.microsoft.com/office/drawing/2014/main" xmlns="" id="{DA3CD984-83A0-4757-AF94-DE24B13BD4F3}"/>
              </a:ext>
            </a:extLst>
          </p:cNvPr>
          <p:cNvSpPr/>
          <p:nvPr/>
        </p:nvSpPr>
        <p:spPr>
          <a:xfrm>
            <a:off x="758788" y="699542"/>
            <a:ext cx="697592" cy="670213"/>
          </a:xfrm>
          <a:prstGeom prst="hear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Heart 38">
            <a:extLst>
              <a:ext uri="{FF2B5EF4-FFF2-40B4-BE49-F238E27FC236}">
                <a16:creationId xmlns:a16="http://schemas.microsoft.com/office/drawing/2014/main" xmlns="" id="{DA3CD984-83A0-4757-AF94-DE24B13BD4F3}"/>
              </a:ext>
            </a:extLst>
          </p:cNvPr>
          <p:cNvSpPr/>
          <p:nvPr/>
        </p:nvSpPr>
        <p:spPr>
          <a:xfrm>
            <a:off x="7669440" y="1995686"/>
            <a:ext cx="697592" cy="670213"/>
          </a:xfrm>
          <a:prstGeom prst="heart">
            <a:avLst/>
          </a:pr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矩形 13"/>
          <p:cNvSpPr/>
          <p:nvPr/>
        </p:nvSpPr>
        <p:spPr>
          <a:xfrm>
            <a:off x="927564" y="1332757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減輕政府食品安全稽查人力的不足</a:t>
            </a:r>
            <a:endParaRPr lang="en-US" altLang="zh-TW" sz="32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" name="Round Same Side Corner Rectangle 36">
            <a:extLst>
              <a:ext uri="{FF2B5EF4-FFF2-40B4-BE49-F238E27FC236}">
                <a16:creationId xmlns:a16="http://schemas.microsoft.com/office/drawing/2014/main" xmlns="" id="{B2449543-5CDD-41B8-BEBE-46CB0038528A}"/>
              </a:ext>
            </a:extLst>
          </p:cNvPr>
          <p:cNvSpPr/>
          <p:nvPr/>
        </p:nvSpPr>
        <p:spPr>
          <a:xfrm>
            <a:off x="5652120" y="4299942"/>
            <a:ext cx="936104" cy="65439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 Same Side Corner Rectangle 36">
            <a:extLst>
              <a:ext uri="{FF2B5EF4-FFF2-40B4-BE49-F238E27FC236}">
                <a16:creationId xmlns:a16="http://schemas.microsoft.com/office/drawing/2014/main" xmlns="" id="{B2449543-5CDD-41B8-BEBE-46CB0038528A}"/>
              </a:ext>
            </a:extLst>
          </p:cNvPr>
          <p:cNvSpPr/>
          <p:nvPr/>
        </p:nvSpPr>
        <p:spPr>
          <a:xfrm>
            <a:off x="3006080" y="3867894"/>
            <a:ext cx="936104" cy="65439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9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eft Arrow 11"/>
          <p:cNvSpPr/>
          <p:nvPr/>
        </p:nvSpPr>
        <p:spPr>
          <a:xfrm rot="20722497">
            <a:off x="4984754" y="838803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 rot="20760000">
            <a:off x="5592125" y="963036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cs typeface="Arial" pitchFamily="34" charset="0"/>
              </a:rPr>
              <a:t>解決政府單位食品</a:t>
            </a:r>
            <a:r>
              <a:rPr lang="zh-TW" altLang="en-US" b="1" dirty="0" smtClean="0">
                <a:solidFill>
                  <a:schemeClr val="bg1"/>
                </a:solidFill>
                <a:cs typeface="Arial" pitchFamily="34" charset="0"/>
              </a:rPr>
              <a:t>安全</a:t>
            </a:r>
            <a:endParaRPr lang="en-US" altLang="zh-TW" b="1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稽查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人員的不足</a:t>
            </a:r>
            <a:endParaRPr lang="ko-KR" altLang="en-US" b="1" dirty="0">
              <a:solidFill>
                <a:srgbClr val="F3AC1D"/>
              </a:solidFill>
              <a:cs typeface="Arial" pitchFamily="34" charset="0"/>
            </a:endParaRPr>
          </a:p>
        </p:txBody>
      </p:sp>
      <p:sp>
        <p:nvSpPr>
          <p:cNvPr id="18" name="Left Arrow 17"/>
          <p:cNvSpPr/>
          <p:nvPr/>
        </p:nvSpPr>
        <p:spPr>
          <a:xfrm rot="20722497">
            <a:off x="4984754" y="1707590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 rot="20760000">
            <a:off x="5500272" y="1970320"/>
            <a:ext cx="353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cs typeface="Arial" pitchFamily="34" charset="0"/>
              </a:rPr>
              <a:t>提升校園內餐飲業者之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衛生品質</a:t>
            </a:r>
            <a:endParaRPr lang="ko-KR" altLang="en-US" b="1" dirty="0">
              <a:solidFill>
                <a:srgbClr val="F3AC1D"/>
              </a:solidFill>
              <a:cs typeface="Arial" pitchFamily="34" charset="0"/>
            </a:endParaRPr>
          </a:p>
        </p:txBody>
      </p:sp>
      <p:sp>
        <p:nvSpPr>
          <p:cNvPr id="23" name="Left Arrow 22"/>
          <p:cNvSpPr/>
          <p:nvPr/>
        </p:nvSpPr>
        <p:spPr>
          <a:xfrm rot="20722497">
            <a:off x="4984754" y="2576377"/>
            <a:ext cx="4312380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 rot="20760000">
            <a:off x="5586959" y="2839109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cs typeface="Arial" pitchFamily="34" charset="0"/>
              </a:rPr>
              <a:t>提升自身食品安全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衛生意識</a:t>
            </a:r>
            <a:endParaRPr lang="ko-KR" altLang="en-US" b="1" dirty="0">
              <a:solidFill>
                <a:srgbClr val="F3AC1D"/>
              </a:solidFill>
              <a:cs typeface="Arial" pitchFamily="34" charset="0"/>
            </a:endParaRPr>
          </a:p>
        </p:txBody>
      </p:sp>
      <p:sp>
        <p:nvSpPr>
          <p:cNvPr id="28" name="Left Arrow 27"/>
          <p:cNvSpPr/>
          <p:nvPr/>
        </p:nvSpPr>
        <p:spPr>
          <a:xfrm rot="864539" flipH="1">
            <a:off x="-166082" y="2572407"/>
            <a:ext cx="4340342" cy="894796"/>
          </a:xfrm>
          <a:custGeom>
            <a:avLst/>
            <a:gdLst/>
            <a:ahLst/>
            <a:cxnLst/>
            <a:rect l="l" t="t" r="r" b="b"/>
            <a:pathLst>
              <a:path w="4312380" h="894796">
                <a:moveTo>
                  <a:pt x="4312380" y="117603"/>
                </a:moveTo>
                <a:lnTo>
                  <a:pt x="4140261" y="777193"/>
                </a:lnTo>
                <a:lnTo>
                  <a:pt x="497381" y="777193"/>
                </a:lnTo>
                <a:lnTo>
                  <a:pt x="497381" y="894796"/>
                </a:lnTo>
                <a:lnTo>
                  <a:pt x="0" y="447398"/>
                </a:lnTo>
                <a:lnTo>
                  <a:pt x="497381" y="0"/>
                </a:lnTo>
                <a:lnTo>
                  <a:pt x="497381" y="117603"/>
                </a:lnTo>
                <a:close/>
              </a:path>
            </a:pathLst>
          </a:custGeom>
          <a:solidFill>
            <a:srgbClr val="F3A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 rot="858555">
            <a:off x="1107253" y="2934692"/>
            <a:ext cx="255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cs typeface="Arial" pitchFamily="34" charset="0"/>
              </a:rPr>
              <a:t>食品稽查品質較難控管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</a:t>
            </a:r>
            <a:r>
              <a:rPr lang="zh-TW" altLang="en-US" sz="2800" u="sng" dirty="0" smtClean="0"/>
              <a:t>政策：優點與缺點</a:t>
            </a:r>
            <a:endParaRPr lang="zh-TW" altLang="en-US" sz="2800" u="sng" dirty="0"/>
          </a:p>
        </p:txBody>
      </p:sp>
      <p:sp>
        <p:nvSpPr>
          <p:cNvPr id="16" name="矩形 15"/>
          <p:cNvSpPr/>
          <p:nvPr/>
        </p:nvSpPr>
        <p:spPr>
          <a:xfrm rot="20801491">
            <a:off x="5561911" y="58205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>
                <a:solidFill>
                  <a:srgbClr val="32AEB8"/>
                </a:solidFill>
                <a:cs typeface="Arial" pitchFamily="34" charset="0"/>
              </a:rPr>
              <a:t>優點</a:t>
            </a:r>
            <a:endParaRPr lang="ko-KR" altLang="en-US" sz="3200" dirty="0">
              <a:solidFill>
                <a:srgbClr val="32AEB8"/>
              </a:solidFill>
              <a:cs typeface="Arial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 rot="835560">
            <a:off x="2608983" y="2305800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3200" dirty="0" smtClean="0">
                <a:solidFill>
                  <a:srgbClr val="F2A40D"/>
                </a:solidFill>
                <a:cs typeface="Arial" pitchFamily="34" charset="0"/>
              </a:rPr>
              <a:t>缺點</a:t>
            </a:r>
            <a:endParaRPr lang="ko-KR" altLang="en-US" sz="3200" dirty="0">
              <a:solidFill>
                <a:srgbClr val="F2A40D"/>
              </a:solidFill>
              <a:cs typeface="Arial" pitchFamily="34" charset="0"/>
            </a:endParaRPr>
          </a:p>
        </p:txBody>
      </p:sp>
      <p:sp>
        <p:nvSpPr>
          <p:cNvPr id="39" name="Rounded Rectangle 51">
            <a:extLst>
              <a:ext uri="{FF2B5EF4-FFF2-40B4-BE49-F238E27FC236}">
                <a16:creationId xmlns:a16="http://schemas.microsoft.com/office/drawing/2014/main" xmlns="" id="{A7E4FA8A-AD41-47FC-A762-DBEB945B92AB}"/>
              </a:ext>
            </a:extLst>
          </p:cNvPr>
          <p:cNvSpPr/>
          <p:nvPr/>
        </p:nvSpPr>
        <p:spPr>
          <a:xfrm rot="17263761" flipH="1">
            <a:off x="985087" y="720044"/>
            <a:ext cx="1659798" cy="1982827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原創政策：可能反對這項政策的</a:t>
            </a:r>
            <a:r>
              <a:rPr lang="zh-TW" altLang="en-US" sz="2800" u="sng" dirty="0" smtClean="0"/>
              <a:t>人</a:t>
            </a:r>
            <a:endParaRPr lang="zh-TW" altLang="en-US" sz="2800" u="sng" dirty="0"/>
          </a:p>
        </p:txBody>
      </p:sp>
      <p:grpSp>
        <p:nvGrpSpPr>
          <p:cNvPr id="6" name="Group 110">
            <a:extLst>
              <a:ext uri="{FF2B5EF4-FFF2-40B4-BE49-F238E27FC236}">
                <a16:creationId xmlns:a16="http://schemas.microsoft.com/office/drawing/2014/main" xmlns="" id="{02953C2A-A659-48B6-9822-892E796D3FA1}"/>
              </a:ext>
            </a:extLst>
          </p:cNvPr>
          <p:cNvGrpSpPr/>
          <p:nvPr/>
        </p:nvGrpSpPr>
        <p:grpSpPr>
          <a:xfrm>
            <a:off x="7236296" y="3200614"/>
            <a:ext cx="1700816" cy="1788886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" name="Freeform 111">
              <a:extLst>
                <a:ext uri="{FF2B5EF4-FFF2-40B4-BE49-F238E27FC236}">
                  <a16:creationId xmlns:a16="http://schemas.microsoft.com/office/drawing/2014/main" xmlns="" id="{77CC61D4-2523-4C66-AB62-9D12EC0E64F4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Oval 37">
              <a:extLst>
                <a:ext uri="{FF2B5EF4-FFF2-40B4-BE49-F238E27FC236}">
                  <a16:creationId xmlns:a16="http://schemas.microsoft.com/office/drawing/2014/main" xmlns="" id="{2F71EE5A-07DB-4128-9DEB-932FA57A421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7378818" y="273894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solidFill>
                  <a:schemeClr val="accent1"/>
                </a:solidFill>
                <a:cs typeface="Arial" pitchFamily="34" charset="0"/>
              </a:rPr>
              <a:t>學生家長</a:t>
            </a:r>
            <a:endParaRPr lang="zh-TW" altLang="en-US" sz="2400" dirty="0"/>
          </a:p>
        </p:txBody>
      </p:sp>
      <p:sp>
        <p:nvSpPr>
          <p:cNvPr id="10" name="圓角矩形圖說文字 9"/>
          <p:cNvSpPr/>
          <p:nvPr/>
        </p:nvSpPr>
        <p:spPr>
          <a:xfrm>
            <a:off x="3059832" y="1635646"/>
            <a:ext cx="3960440" cy="1728192"/>
          </a:xfrm>
          <a:prstGeom prst="wedgeRoundRectCallout">
            <a:avLst>
              <a:gd name="adj1" fmla="val 34089"/>
              <a:gd name="adj2" fmla="val 69314"/>
              <a:gd name="adj3" fmla="val 16667"/>
            </a:avLst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3203848" y="2153168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solidFill>
                  <a:prstClr val="white"/>
                </a:solidFill>
                <a:cs typeface="Arial" pitchFamily="34" charset="0"/>
              </a:rPr>
              <a:t>學生</a:t>
            </a:r>
            <a:r>
              <a:rPr lang="zh-TW" altLang="en-US" sz="3600" dirty="0" smtClean="0">
                <a:solidFill>
                  <a:srgbClr val="F3AC1D"/>
                </a:solidFill>
                <a:cs typeface="Arial" pitchFamily="34" charset="0"/>
              </a:rPr>
              <a:t>安全</a:t>
            </a:r>
            <a:r>
              <a:rPr lang="zh-TW" altLang="en-US" sz="3600" dirty="0" smtClean="0">
                <a:solidFill>
                  <a:prstClr val="white"/>
                </a:solidFill>
                <a:cs typeface="Arial" pitchFamily="34" charset="0"/>
              </a:rPr>
              <a:t>的風險！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9840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原創政策：</a:t>
            </a:r>
            <a:r>
              <a:rPr lang="zh-TW" altLang="en-US" sz="2800" u="sng" dirty="0" smtClean="0"/>
              <a:t>可能支持這項政策</a:t>
            </a:r>
            <a:r>
              <a:rPr lang="zh-TW" altLang="en-US" sz="2800" u="sng" dirty="0"/>
              <a:t>的</a:t>
            </a:r>
            <a:r>
              <a:rPr lang="zh-TW" altLang="en-US" sz="2800" u="sng" dirty="0" smtClean="0"/>
              <a:t>人</a:t>
            </a:r>
            <a:endParaRPr lang="zh-TW" altLang="en-US" sz="2800" u="sng" dirty="0"/>
          </a:p>
        </p:txBody>
      </p:sp>
      <p:grpSp>
        <p:nvGrpSpPr>
          <p:cNvPr id="6" name="Group 110">
            <a:extLst>
              <a:ext uri="{FF2B5EF4-FFF2-40B4-BE49-F238E27FC236}">
                <a16:creationId xmlns:a16="http://schemas.microsoft.com/office/drawing/2014/main" xmlns="" id="{02953C2A-A659-48B6-9822-892E796D3FA1}"/>
              </a:ext>
            </a:extLst>
          </p:cNvPr>
          <p:cNvGrpSpPr/>
          <p:nvPr/>
        </p:nvGrpSpPr>
        <p:grpSpPr>
          <a:xfrm flipH="1">
            <a:off x="251520" y="3214031"/>
            <a:ext cx="1611552" cy="1788886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" name="Freeform 111">
              <a:extLst>
                <a:ext uri="{FF2B5EF4-FFF2-40B4-BE49-F238E27FC236}">
                  <a16:creationId xmlns:a16="http://schemas.microsoft.com/office/drawing/2014/main" xmlns="" id="{77CC61D4-2523-4C66-AB62-9D12EC0E64F4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Oval 37">
              <a:extLst>
                <a:ext uri="{FF2B5EF4-FFF2-40B4-BE49-F238E27FC236}">
                  <a16:creationId xmlns:a16="http://schemas.microsoft.com/office/drawing/2014/main" xmlns="" id="{2F71EE5A-07DB-4128-9DEB-932FA57A421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圓角矩形圖說文字 9"/>
          <p:cNvSpPr/>
          <p:nvPr/>
        </p:nvSpPr>
        <p:spPr>
          <a:xfrm>
            <a:off x="2267744" y="1635646"/>
            <a:ext cx="3960440" cy="1728192"/>
          </a:xfrm>
          <a:prstGeom prst="wedgeRoundRectCallout">
            <a:avLst>
              <a:gd name="adj1" fmla="val -34476"/>
              <a:gd name="adj2" fmla="val 71318"/>
              <a:gd name="adj3" fmla="val 16667"/>
            </a:avLst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700955" y="4602807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地方衛生局及校園學餐管理機構</a:t>
            </a:r>
            <a:endParaRPr lang="zh-TW" altLang="en-US" sz="1600" dirty="0">
              <a:solidFill>
                <a:srgbClr val="32AEB8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41031" y="2022688"/>
            <a:ext cx="381386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solidFill>
                  <a:prstClr val="white"/>
                </a:solidFill>
                <a:cs typeface="Arial" pitchFamily="34" charset="0"/>
              </a:rPr>
              <a:t>改善地方</a:t>
            </a:r>
            <a:r>
              <a:rPr lang="zh-TW" altLang="en-US" sz="2800" dirty="0" smtClean="0">
                <a:solidFill>
                  <a:prstClr val="white"/>
                </a:solidFill>
                <a:cs typeface="Arial" pitchFamily="34" charset="0"/>
              </a:rPr>
              <a:t>衛生局</a:t>
            </a:r>
            <a:endParaRPr lang="en-US" altLang="zh-TW" sz="2800" dirty="0" smtClean="0">
              <a:solidFill>
                <a:prstClr val="white"/>
              </a:solidFill>
              <a:cs typeface="Arial" pitchFamily="34" charset="0"/>
            </a:endParaRPr>
          </a:p>
          <a:p>
            <a:r>
              <a:rPr lang="zh-TW" altLang="en-US" sz="28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zh-TW" altLang="en-US" sz="2800" dirty="0" smtClean="0">
                <a:solidFill>
                  <a:prstClr val="white"/>
                </a:solidFill>
                <a:cs typeface="Arial" pitchFamily="34" charset="0"/>
              </a:rPr>
              <a:t>   </a:t>
            </a:r>
            <a:r>
              <a:rPr lang="zh-TW" altLang="en-US" sz="2800" dirty="0" smtClean="0">
                <a:solidFill>
                  <a:srgbClr val="F3AC1D"/>
                </a:solidFill>
                <a:cs typeface="Arial" pitchFamily="34" charset="0"/>
              </a:rPr>
              <a:t>稽查</a:t>
            </a:r>
            <a:r>
              <a:rPr lang="zh-TW" altLang="en-US" sz="2800" dirty="0">
                <a:solidFill>
                  <a:srgbClr val="F3AC1D"/>
                </a:solidFill>
                <a:cs typeface="Arial" pitchFamily="34" charset="0"/>
              </a:rPr>
              <a:t>人力不足</a:t>
            </a:r>
            <a:r>
              <a:rPr lang="zh-TW" altLang="en-US" sz="2800" dirty="0">
                <a:solidFill>
                  <a:prstClr val="white"/>
                </a:solidFill>
                <a:cs typeface="Arial" pitchFamily="34" charset="0"/>
              </a:rPr>
              <a:t>之問題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8703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53698" y="4141067"/>
            <a:ext cx="543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F4B538"/>
                </a:solidFill>
                <a:cs typeface="Arial" pitchFamily="34" charset="0"/>
              </a:rPr>
              <a:t>03 </a:t>
            </a:r>
            <a:r>
              <a:rPr lang="zh-TW" altLang="en-US" sz="4000" b="1" dirty="0" smtClean="0">
                <a:solidFill>
                  <a:srgbClr val="F4B538"/>
                </a:solidFill>
                <a:cs typeface="Arial" pitchFamily="34" charset="0"/>
              </a:rPr>
              <a:t>提出</a:t>
            </a:r>
            <a:r>
              <a:rPr lang="zh-TW" altLang="en-US" sz="4000" b="1" dirty="0">
                <a:solidFill>
                  <a:srgbClr val="F4B538"/>
                </a:solidFill>
                <a:cs typeface="Arial" pitchFamily="34" charset="0"/>
              </a:rPr>
              <a:t>我方解決方案</a:t>
            </a:r>
            <a:endParaRPr lang="ko-KR" altLang="en-US" sz="4000" b="1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2664312" y="1049303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/>
              <a:t>我方解決方案緣起</a:t>
            </a:r>
            <a:endParaRPr lang="en-US" altLang="ko-KR" sz="2400" dirty="0"/>
          </a:p>
        </p:txBody>
      </p:sp>
      <p:sp>
        <p:nvSpPr>
          <p:cNvPr id="11" name="Oval 6"/>
          <p:cNvSpPr/>
          <p:nvPr/>
        </p:nvSpPr>
        <p:spPr>
          <a:xfrm>
            <a:off x="2827854" y="996173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2686438" y="1024697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3010528" y="1627647"/>
            <a:ext cx="3424534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/>
              <a:t>我方解決方案之敘述</a:t>
            </a:r>
            <a:endParaRPr lang="en-US" altLang="ko-KR" sz="2400" dirty="0"/>
          </a:p>
        </p:txBody>
      </p:sp>
      <p:sp>
        <p:nvSpPr>
          <p:cNvPr id="14" name="Oval 6"/>
          <p:cNvSpPr/>
          <p:nvPr/>
        </p:nvSpPr>
        <p:spPr>
          <a:xfrm>
            <a:off x="2827854" y="1584984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32"/>
          <p:cNvSpPr txBox="1"/>
          <p:nvPr/>
        </p:nvSpPr>
        <p:spPr>
          <a:xfrm>
            <a:off x="2686438" y="1613508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257422" y="2185358"/>
            <a:ext cx="468052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400" dirty="0"/>
              <a:t>我方解決方案之優劣分析</a:t>
            </a:r>
            <a:endParaRPr lang="en-US" altLang="ko-KR" sz="2400" dirty="0"/>
          </a:p>
        </p:txBody>
      </p:sp>
      <p:sp>
        <p:nvSpPr>
          <p:cNvPr id="21" name="Oval 6"/>
          <p:cNvSpPr/>
          <p:nvPr/>
        </p:nvSpPr>
        <p:spPr>
          <a:xfrm>
            <a:off x="2825274" y="2156834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TextBox 32"/>
          <p:cNvSpPr txBox="1"/>
          <p:nvPr/>
        </p:nvSpPr>
        <p:spPr>
          <a:xfrm>
            <a:off x="2683858" y="2185358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75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我方解決方案緣起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94869" y="843558"/>
            <a:ext cx="2304256" cy="1080120"/>
          </a:xfrm>
          <a:prstGeom prst="round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3129419" y="3343803"/>
            <a:ext cx="2592288" cy="1080120"/>
          </a:xfrm>
          <a:prstGeom prst="round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1420918" y="2083684"/>
            <a:ext cx="3078088" cy="1080120"/>
          </a:xfrm>
          <a:prstGeom prst="round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6588224" y="3344165"/>
            <a:ext cx="2304256" cy="1080120"/>
          </a:xfrm>
          <a:prstGeom prst="round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66876" y="1029675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我方校園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內</a:t>
            </a:r>
            <a:endParaRPr lang="en-US" altLang="zh-TW" sz="2000" dirty="0" smtClean="0">
              <a:solidFill>
                <a:prstClr val="white"/>
              </a:solidFill>
              <a:cs typeface="Arial" pitchFamily="34" charset="0"/>
            </a:endParaRPr>
          </a:p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       歷年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食安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事件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3430977" y="3530282"/>
            <a:ext cx="20766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與食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藥科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科長</a:t>
            </a:r>
            <a:endParaRPr lang="en-US" altLang="zh-TW" sz="2000" dirty="0" smtClean="0">
              <a:solidFill>
                <a:prstClr val="white"/>
              </a:solidFill>
              <a:cs typeface="Arial" pitchFamily="34" charset="0"/>
            </a:endParaRPr>
          </a:p>
          <a:p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       訪談後得知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1483798" y="2269801"/>
            <a:ext cx="3312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校園學餐確實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存在</a:t>
            </a:r>
            <a:endParaRPr lang="en-US" altLang="zh-TW" sz="2000" dirty="0" smtClean="0">
              <a:solidFill>
                <a:prstClr val="white"/>
              </a:solidFill>
              <a:cs typeface="Arial" pitchFamily="34" charset="0"/>
            </a:endParaRPr>
          </a:p>
          <a:p>
            <a:pPr lvl="0"/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食品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衛生安全品質之問題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878577" y="368417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稽查人力短缺</a:t>
            </a:r>
            <a:endParaRPr lang="zh-TW" altLang="en-US" dirty="0"/>
          </a:p>
        </p:txBody>
      </p:sp>
      <p:sp>
        <p:nvSpPr>
          <p:cNvPr id="13" name="右彎箭號 12"/>
          <p:cNvSpPr/>
          <p:nvPr/>
        </p:nvSpPr>
        <p:spPr>
          <a:xfrm rot="5400000">
            <a:off x="2706723" y="1418412"/>
            <a:ext cx="506477" cy="504056"/>
          </a:xfrm>
          <a:prstGeom prst="bent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" name="右彎箭號 13"/>
          <p:cNvSpPr/>
          <p:nvPr/>
        </p:nvSpPr>
        <p:spPr>
          <a:xfrm rot="5400000">
            <a:off x="4714805" y="2658539"/>
            <a:ext cx="506477" cy="504056"/>
          </a:xfrm>
          <a:prstGeom prst="bent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5" name="向右箭號 14"/>
          <p:cNvSpPr/>
          <p:nvPr/>
        </p:nvSpPr>
        <p:spPr>
          <a:xfrm>
            <a:off x="5892820" y="3754800"/>
            <a:ext cx="504056" cy="258125"/>
          </a:xfrm>
          <a:prstGeom prst="right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68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grpSp>
        <p:nvGrpSpPr>
          <p:cNvPr id="5" name="Group 9"/>
          <p:cNvGrpSpPr/>
          <p:nvPr/>
        </p:nvGrpSpPr>
        <p:grpSpPr>
          <a:xfrm flipH="1">
            <a:off x="4785712" y="3003798"/>
            <a:ext cx="4355976" cy="1037054"/>
            <a:chOff x="0" y="1270545"/>
            <a:chExt cx="4355976" cy="504056"/>
          </a:xfrm>
          <a:solidFill>
            <a:srgbClr val="F2A40D"/>
          </a:solidFill>
        </p:grpSpPr>
        <p:sp>
          <p:nvSpPr>
            <p:cNvPr id="6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2131328"/>
            <a:ext cx="4355976" cy="1037054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10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477977" y="2295912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cs typeface="Arial" pitchFamily="34" charset="0"/>
              </a:rPr>
              <a:t>準備期</a:t>
            </a:r>
            <a:endParaRPr lang="zh-TW" altLang="en-US" sz="3600" dirty="0"/>
          </a:p>
        </p:txBody>
      </p:sp>
      <p:sp>
        <p:nvSpPr>
          <p:cNvPr id="13" name="矩形 12"/>
          <p:cNvSpPr/>
          <p:nvPr/>
        </p:nvSpPr>
        <p:spPr>
          <a:xfrm>
            <a:off x="5940161" y="3168382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prstClr val="white"/>
                </a:solidFill>
                <a:cs typeface="Arial" pitchFamily="34" charset="0"/>
              </a:rPr>
              <a:t>執行</a:t>
            </a:r>
            <a:r>
              <a:rPr lang="zh-TW" altLang="en-US" sz="4000" dirty="0" smtClean="0">
                <a:solidFill>
                  <a:prstClr val="white"/>
                </a:solidFill>
                <a:cs typeface="Arial" pitchFamily="34" charset="0"/>
              </a:rPr>
              <a:t>期</a:t>
            </a:r>
            <a:endParaRPr lang="zh-TW" altLang="en-US" sz="3600" dirty="0"/>
          </a:p>
        </p:txBody>
      </p:sp>
      <p:sp>
        <p:nvSpPr>
          <p:cNvPr id="14" name="矩形 13"/>
          <p:cNvSpPr/>
          <p:nvPr/>
        </p:nvSpPr>
        <p:spPr>
          <a:xfrm>
            <a:off x="1820798" y="901311"/>
            <a:ext cx="59298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b="1" dirty="0">
                <a:solidFill>
                  <a:srgbClr val="32AEB8"/>
                </a:solidFill>
                <a:cs typeface="Arial" pitchFamily="34" charset="0"/>
              </a:rPr>
              <a:t>食安小</a:t>
            </a:r>
            <a:r>
              <a:rPr lang="zh-TW" altLang="en-US" sz="4400" b="1" dirty="0" smtClean="0">
                <a:solidFill>
                  <a:srgbClr val="32AEB8"/>
                </a:solidFill>
                <a:cs typeface="Arial" pitchFamily="34" charset="0"/>
              </a:rPr>
              <a:t>尖兵</a:t>
            </a:r>
            <a:r>
              <a:rPr lang="en-US" altLang="zh-TW" sz="3600" b="1" dirty="0" smtClean="0">
                <a:solidFill>
                  <a:srgbClr val="F3AC1D"/>
                </a:solidFill>
                <a:cs typeface="Arial" pitchFamily="34" charset="0"/>
              </a:rPr>
              <a:t>-</a:t>
            </a:r>
            <a:r>
              <a:rPr lang="zh-TW" altLang="en-US" sz="3600" b="1" dirty="0" smtClean="0">
                <a:solidFill>
                  <a:srgbClr val="F3AC1D"/>
                </a:solidFill>
                <a:cs typeface="Arial" pitchFamily="34" charset="0"/>
              </a:rPr>
              <a:t>校園稽查志工</a:t>
            </a:r>
            <a:endParaRPr lang="zh-TW" altLang="en-US" sz="2400" b="1" dirty="0">
              <a:solidFill>
                <a:srgbClr val="F3AC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5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9" name="Group 13318"/>
          <p:cNvGrpSpPr/>
          <p:nvPr/>
        </p:nvGrpSpPr>
        <p:grpSpPr>
          <a:xfrm rot="19917947">
            <a:off x="1469388" y="1353546"/>
            <a:ext cx="1665869" cy="3558872"/>
            <a:chOff x="1359132" y="345882"/>
            <a:chExt cx="1966239" cy="4200564"/>
          </a:xfrm>
        </p:grpSpPr>
        <p:grpSp>
          <p:nvGrpSpPr>
            <p:cNvPr id="24" name="Group 23"/>
            <p:cNvGrpSpPr/>
            <p:nvPr/>
          </p:nvGrpSpPr>
          <p:grpSpPr>
            <a:xfrm>
              <a:off x="2073901" y="2186669"/>
              <a:ext cx="501313" cy="2359777"/>
              <a:chOff x="2810055" y="1677194"/>
              <a:chExt cx="535258" cy="2519562"/>
            </a:xfrm>
          </p:grpSpPr>
          <p:sp>
            <p:nvSpPr>
              <p:cNvPr id="7" name="Rectangle 8"/>
              <p:cNvSpPr/>
              <p:nvPr/>
            </p:nvSpPr>
            <p:spPr>
              <a:xfrm>
                <a:off x="2810675" y="3399597"/>
                <a:ext cx="534638" cy="779141"/>
              </a:xfrm>
              <a:custGeom>
                <a:avLst/>
                <a:gdLst/>
                <a:ahLst/>
                <a:cxnLst/>
                <a:rect l="l" t="t" r="r" b="b"/>
                <a:pathLst>
                  <a:path w="1802378" h="1800199">
                    <a:moveTo>
                      <a:pt x="0" y="0"/>
                    </a:moveTo>
                    <a:lnTo>
                      <a:pt x="1802378" y="0"/>
                    </a:lnTo>
                    <a:lnTo>
                      <a:pt x="1802378" y="289727"/>
                    </a:lnTo>
                    <a:lnTo>
                      <a:pt x="1801366" y="289727"/>
                    </a:lnTo>
                    <a:lnTo>
                      <a:pt x="901188" y="1800199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100000">
                    <a:schemeClr val="accent2">
                      <a:lumMod val="70000"/>
                      <a:lumOff val="3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Rectangle 8"/>
              <p:cNvSpPr/>
              <p:nvPr/>
            </p:nvSpPr>
            <p:spPr>
              <a:xfrm>
                <a:off x="2984722" y="3392706"/>
                <a:ext cx="180870" cy="787996"/>
              </a:xfrm>
              <a:custGeom>
                <a:avLst/>
                <a:gdLst>
                  <a:gd name="connsiteX0" fmla="*/ 0 w 1359043"/>
                  <a:gd name="connsiteY0" fmla="*/ 0 h 1813992"/>
                  <a:gd name="connsiteX1" fmla="*/ 1359043 w 1359043"/>
                  <a:gd name="connsiteY1" fmla="*/ 0 h 1813992"/>
                  <a:gd name="connsiteX2" fmla="*/ 1359043 w 1359043"/>
                  <a:gd name="connsiteY2" fmla="*/ 212596 h 1813992"/>
                  <a:gd name="connsiteX3" fmla="*/ 806822 w 1359043"/>
                  <a:gd name="connsiteY3" fmla="*/ 1813992 h 1813992"/>
                  <a:gd name="connsiteX4" fmla="*/ 1012 w 1359043"/>
                  <a:gd name="connsiteY4" fmla="*/ 289727 h 1813992"/>
                  <a:gd name="connsiteX5" fmla="*/ 0 w 1359043"/>
                  <a:gd name="connsiteY5" fmla="*/ 289727 h 1813992"/>
                  <a:gd name="connsiteX6" fmla="*/ 0 w 1359043"/>
                  <a:gd name="connsiteY6" fmla="*/ 288030 h 1813992"/>
                  <a:gd name="connsiteX7" fmla="*/ 0 w 1359043"/>
                  <a:gd name="connsiteY7" fmla="*/ 0 h 1813992"/>
                  <a:gd name="connsiteX0" fmla="*/ 0 w 1359043"/>
                  <a:gd name="connsiteY0" fmla="*/ 0 h 1820658"/>
                  <a:gd name="connsiteX1" fmla="*/ 1359043 w 1359043"/>
                  <a:gd name="connsiteY1" fmla="*/ 0 h 1820658"/>
                  <a:gd name="connsiteX2" fmla="*/ 1359043 w 1359043"/>
                  <a:gd name="connsiteY2" fmla="*/ 212596 h 1820658"/>
                  <a:gd name="connsiteX3" fmla="*/ 720119 w 1359043"/>
                  <a:gd name="connsiteY3" fmla="*/ 1820658 h 1820658"/>
                  <a:gd name="connsiteX4" fmla="*/ 1012 w 1359043"/>
                  <a:gd name="connsiteY4" fmla="*/ 289727 h 1820658"/>
                  <a:gd name="connsiteX5" fmla="*/ 0 w 1359043"/>
                  <a:gd name="connsiteY5" fmla="*/ 289727 h 1820658"/>
                  <a:gd name="connsiteX6" fmla="*/ 0 w 1359043"/>
                  <a:gd name="connsiteY6" fmla="*/ 288030 h 1820658"/>
                  <a:gd name="connsiteX7" fmla="*/ 0 w 1359043"/>
                  <a:gd name="connsiteY7" fmla="*/ 0 h 182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9043" h="1820658">
                    <a:moveTo>
                      <a:pt x="0" y="0"/>
                    </a:moveTo>
                    <a:lnTo>
                      <a:pt x="1359043" y="0"/>
                    </a:lnTo>
                    <a:lnTo>
                      <a:pt x="1359043" y="212596"/>
                    </a:lnTo>
                    <a:lnTo>
                      <a:pt x="720119" y="1820658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lumOff val="50000"/>
                    </a:schemeClr>
                  </a:gs>
                  <a:gs pos="100000">
                    <a:schemeClr val="accent2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10055" y="3399597"/>
                <a:ext cx="264192" cy="763141"/>
              </a:xfrm>
              <a:custGeom>
                <a:avLst/>
                <a:gdLst>
                  <a:gd name="connsiteX0" fmla="*/ 0 w 1345558"/>
                  <a:gd name="connsiteY0" fmla="*/ 0 h 1783227"/>
                  <a:gd name="connsiteX1" fmla="*/ 897414 w 1345558"/>
                  <a:gd name="connsiteY1" fmla="*/ 0 h 1783227"/>
                  <a:gd name="connsiteX2" fmla="*/ 901843 w 1345558"/>
                  <a:gd name="connsiteY2" fmla="*/ 212596 h 1783227"/>
                  <a:gd name="connsiteX3" fmla="*/ 1345558 w 1345558"/>
                  <a:gd name="connsiteY3" fmla="*/ 1783227 h 1783227"/>
                  <a:gd name="connsiteX4" fmla="*/ 1012 w 1345558"/>
                  <a:gd name="connsiteY4" fmla="*/ 289727 h 1783227"/>
                  <a:gd name="connsiteX5" fmla="*/ 0 w 1345558"/>
                  <a:gd name="connsiteY5" fmla="*/ 289727 h 1783227"/>
                  <a:gd name="connsiteX6" fmla="*/ 0 w 1345558"/>
                  <a:gd name="connsiteY6" fmla="*/ 288030 h 1783227"/>
                  <a:gd name="connsiteX7" fmla="*/ 0 w 1345558"/>
                  <a:gd name="connsiteY7" fmla="*/ 0 h 1783227"/>
                  <a:gd name="connsiteX0" fmla="*/ 0 w 1331023"/>
                  <a:gd name="connsiteY0" fmla="*/ 0 h 1763232"/>
                  <a:gd name="connsiteX1" fmla="*/ 897414 w 1331023"/>
                  <a:gd name="connsiteY1" fmla="*/ 0 h 1763232"/>
                  <a:gd name="connsiteX2" fmla="*/ 901843 w 1331023"/>
                  <a:gd name="connsiteY2" fmla="*/ 212596 h 1763232"/>
                  <a:gd name="connsiteX3" fmla="*/ 1331023 w 1331023"/>
                  <a:gd name="connsiteY3" fmla="*/ 1763232 h 1763232"/>
                  <a:gd name="connsiteX4" fmla="*/ 1012 w 1331023"/>
                  <a:gd name="connsiteY4" fmla="*/ 289727 h 1763232"/>
                  <a:gd name="connsiteX5" fmla="*/ 0 w 1331023"/>
                  <a:gd name="connsiteY5" fmla="*/ 289727 h 1763232"/>
                  <a:gd name="connsiteX6" fmla="*/ 0 w 1331023"/>
                  <a:gd name="connsiteY6" fmla="*/ 288030 h 1763232"/>
                  <a:gd name="connsiteX7" fmla="*/ 0 w 1331023"/>
                  <a:gd name="connsiteY7" fmla="*/ 0 h 176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1023" h="1763232">
                    <a:moveTo>
                      <a:pt x="0" y="0"/>
                    </a:moveTo>
                    <a:lnTo>
                      <a:pt x="897414" y="0"/>
                    </a:lnTo>
                    <a:cubicBezTo>
                      <a:pt x="898890" y="70865"/>
                      <a:pt x="900367" y="141731"/>
                      <a:pt x="901843" y="212596"/>
                    </a:cubicBezTo>
                    <a:lnTo>
                      <a:pt x="1331023" y="1763232"/>
                    </a:lnTo>
                    <a:lnTo>
                      <a:pt x="1012" y="289727"/>
                    </a:lnTo>
                    <a:lnTo>
                      <a:pt x="0" y="289727"/>
                    </a:lnTo>
                    <a:lnTo>
                      <a:pt x="0" y="28803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30000"/>
                      <a:lumOff val="70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Rectangle 2"/>
              <p:cNvSpPr/>
              <p:nvPr/>
            </p:nvSpPr>
            <p:spPr>
              <a:xfrm>
                <a:off x="2811292" y="1677194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30000"/>
                      <a:lumOff val="7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Rectangle 2"/>
              <p:cNvSpPr/>
              <p:nvPr/>
            </p:nvSpPr>
            <p:spPr>
              <a:xfrm>
                <a:off x="2987824" y="1677195"/>
                <a:ext cx="177768" cy="1815900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lumOff val="50000"/>
                    </a:schemeClr>
                  </a:gs>
                  <a:gs pos="100000">
                    <a:schemeClr val="accent1">
                      <a:lumMod val="50000"/>
                      <a:lumOff val="50000"/>
                    </a:schemeClr>
                  </a:gs>
                </a:gsLst>
                <a:lin ang="19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Rectangle 2"/>
              <p:cNvSpPr/>
              <p:nvPr/>
            </p:nvSpPr>
            <p:spPr>
              <a:xfrm>
                <a:off x="3165590" y="1677196"/>
                <a:ext cx="177768" cy="1815899"/>
              </a:xfrm>
              <a:custGeom>
                <a:avLst/>
                <a:gdLst/>
                <a:ahLst/>
                <a:cxnLst/>
                <a:rect l="l" t="t" r="r" b="b"/>
                <a:pathLst>
                  <a:path w="571061" h="4392488">
                    <a:moveTo>
                      <a:pt x="0" y="0"/>
                    </a:moveTo>
                    <a:lnTo>
                      <a:pt x="571061" y="0"/>
                    </a:lnTo>
                    <a:lnTo>
                      <a:pt x="571061" y="4392488"/>
                    </a:lnTo>
                    <a:lnTo>
                      <a:pt x="560315" y="4392488"/>
                    </a:lnTo>
                    <a:cubicBezTo>
                      <a:pt x="531263" y="4268191"/>
                      <a:pt x="419108" y="4176464"/>
                      <a:pt x="285530" y="4176464"/>
                    </a:cubicBezTo>
                    <a:cubicBezTo>
                      <a:pt x="151952" y="4176464"/>
                      <a:pt x="39798" y="4268191"/>
                      <a:pt x="10747" y="4392488"/>
                    </a:cubicBezTo>
                    <a:lnTo>
                      <a:pt x="0" y="4392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Isosceles Triangle 4"/>
              <p:cNvSpPr/>
              <p:nvPr/>
            </p:nvSpPr>
            <p:spPr>
              <a:xfrm rot="10800000">
                <a:off x="2987823" y="3961239"/>
                <a:ext cx="177768" cy="235517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1359132" y="345882"/>
              <a:ext cx="1966239" cy="1811155"/>
              <a:chOff x="1888981" y="1110787"/>
              <a:chExt cx="2254374" cy="2076562"/>
            </a:xfrm>
          </p:grpSpPr>
          <p:sp>
            <p:nvSpPr>
              <p:cNvPr id="18" name="Teardrop 30"/>
              <p:cNvSpPr/>
              <p:nvPr/>
            </p:nvSpPr>
            <p:spPr>
              <a:xfrm rot="8100000">
                <a:off x="2322441" y="1563466"/>
                <a:ext cx="1333455" cy="1333457"/>
              </a:xfrm>
              <a:custGeom>
                <a:avLst/>
                <a:gdLst>
                  <a:gd name="connsiteX0" fmla="*/ 293361 w 2192670"/>
                  <a:gd name="connsiteY0" fmla="*/ 1899310 h 2192671"/>
                  <a:gd name="connsiteX1" fmla="*/ 0 w 2192670"/>
                  <a:gd name="connsiteY1" fmla="*/ 1191074 h 2192671"/>
                  <a:gd name="connsiteX2" fmla="*/ 1001597 w 2192670"/>
                  <a:gd name="connsiteY2" fmla="*/ 189477 h 2192671"/>
                  <a:gd name="connsiteX3" fmla="*/ 1341342 w 2192670"/>
                  <a:gd name="connsiteY3" fmla="*/ 189477 h 2192671"/>
                  <a:gd name="connsiteX4" fmla="*/ 1530818 w 2192670"/>
                  <a:gd name="connsiteY4" fmla="*/ 0 h 2192671"/>
                  <a:gd name="connsiteX5" fmla="*/ 1806586 w 2192670"/>
                  <a:gd name="connsiteY5" fmla="*/ 0 h 2192671"/>
                  <a:gd name="connsiteX6" fmla="*/ 1996062 w 2192670"/>
                  <a:gd name="connsiteY6" fmla="*/ 189477 h 2192671"/>
                  <a:gd name="connsiteX7" fmla="*/ 2003194 w 2192670"/>
                  <a:gd name="connsiteY7" fmla="*/ 189477 h 2192671"/>
                  <a:gd name="connsiteX8" fmla="*/ 2003194 w 2192670"/>
                  <a:gd name="connsiteY8" fmla="*/ 196609 h 2192671"/>
                  <a:gd name="connsiteX9" fmla="*/ 2192670 w 2192670"/>
                  <a:gd name="connsiteY9" fmla="*/ 386085 h 2192671"/>
                  <a:gd name="connsiteX10" fmla="*/ 2192670 w 2192670"/>
                  <a:gd name="connsiteY10" fmla="*/ 661852 h 2192671"/>
                  <a:gd name="connsiteX11" fmla="*/ 2003193 w 2192670"/>
                  <a:gd name="connsiteY11" fmla="*/ 851329 h 2192671"/>
                  <a:gd name="connsiteX12" fmla="*/ 2003194 w 2192670"/>
                  <a:gd name="connsiteY12" fmla="*/ 1191074 h 2192671"/>
                  <a:gd name="connsiteX13" fmla="*/ 1001597 w 2192670"/>
                  <a:gd name="connsiteY13" fmla="*/ 2192671 h 2192671"/>
                  <a:gd name="connsiteX14" fmla="*/ 293361 w 2192670"/>
                  <a:gd name="connsiteY14" fmla="*/ 1899310 h 219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92670" h="2192671">
                    <a:moveTo>
                      <a:pt x="293361" y="1899310"/>
                    </a:moveTo>
                    <a:cubicBezTo>
                      <a:pt x="112107" y="1718057"/>
                      <a:pt x="0" y="1467657"/>
                      <a:pt x="0" y="1191074"/>
                    </a:cubicBezTo>
                    <a:cubicBezTo>
                      <a:pt x="0" y="637907"/>
                      <a:pt x="448430" y="189477"/>
                      <a:pt x="1001597" y="189477"/>
                    </a:cubicBezTo>
                    <a:lnTo>
                      <a:pt x="1341342" y="189477"/>
                    </a:lnTo>
                    <a:lnTo>
                      <a:pt x="1530818" y="0"/>
                    </a:lnTo>
                    <a:cubicBezTo>
                      <a:pt x="1606970" y="-76151"/>
                      <a:pt x="1730435" y="-76151"/>
                      <a:pt x="1806586" y="0"/>
                    </a:cubicBezTo>
                    <a:lnTo>
                      <a:pt x="1996062" y="189477"/>
                    </a:lnTo>
                    <a:lnTo>
                      <a:pt x="2003194" y="189477"/>
                    </a:lnTo>
                    <a:lnTo>
                      <a:pt x="2003194" y="196609"/>
                    </a:lnTo>
                    <a:lnTo>
                      <a:pt x="2192670" y="386085"/>
                    </a:lnTo>
                    <a:cubicBezTo>
                      <a:pt x="2268822" y="462236"/>
                      <a:pt x="2268822" y="585701"/>
                      <a:pt x="2192670" y="661852"/>
                    </a:cubicBezTo>
                    <a:lnTo>
                      <a:pt x="2003193" y="851329"/>
                    </a:lnTo>
                    <a:cubicBezTo>
                      <a:pt x="2003193" y="964577"/>
                      <a:pt x="2003194" y="1077826"/>
                      <a:pt x="2003194" y="1191074"/>
                    </a:cubicBezTo>
                    <a:cubicBezTo>
                      <a:pt x="2003194" y="1744241"/>
                      <a:pt x="1554764" y="2192671"/>
                      <a:pt x="1001597" y="2192671"/>
                    </a:cubicBezTo>
                    <a:cubicBezTo>
                      <a:pt x="725014" y="2192671"/>
                      <a:pt x="474614" y="2080563"/>
                      <a:pt x="293361" y="1899310"/>
                    </a:cubicBez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0800000">
                <a:off x="2751763" y="2230194"/>
                <a:ext cx="457200" cy="783671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 rot="2700000">
                <a:off x="3710962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 rot="18900000" flipH="1">
                <a:off x="2156327" y="1407964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2935970" y="1110787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 rot="5400000">
                <a:off x="3933668" y="1996109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 rot="16200000" flipH="1">
                <a:off x="1978847" y="1919902"/>
                <a:ext cx="119821" cy="29955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692290" y="3074683"/>
                <a:ext cx="612000" cy="11266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283328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95750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3081724" y="2139702"/>
                <a:ext cx="71867" cy="17966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313" name="Freeform 13312"/>
          <p:cNvSpPr/>
          <p:nvPr/>
        </p:nvSpPr>
        <p:spPr>
          <a:xfrm>
            <a:off x="-15861" y="2530131"/>
            <a:ext cx="3091680" cy="1938501"/>
          </a:xfrm>
          <a:custGeom>
            <a:avLst/>
            <a:gdLst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5813"/>
              <a:gd name="connsiteX1" fmla="*/ 2655476 w 2896332"/>
              <a:gd name="connsiteY1" fmla="*/ 584615 h 1875813"/>
              <a:gd name="connsiteX2" fmla="*/ 2828170 w 2896332"/>
              <a:gd name="connsiteY2" fmla="*/ 1010501 h 1875813"/>
              <a:gd name="connsiteX3" fmla="*/ 2883834 w 2896332"/>
              <a:gd name="connsiteY3" fmla="*/ 1308835 h 1875813"/>
              <a:gd name="connsiteX4" fmla="*/ 2799743 w 2896332"/>
              <a:gd name="connsiteY4" fmla="*/ 1672098 h 1875813"/>
              <a:gd name="connsiteX5" fmla="*/ 2521033 w 2896332"/>
              <a:gd name="connsiteY5" fmla="*/ 1160421 h 1875813"/>
              <a:gd name="connsiteX6" fmla="*/ 2514265 w 2896332"/>
              <a:gd name="connsiteY6" fmla="*/ 466772 h 1875813"/>
              <a:gd name="connsiteX7" fmla="*/ 1898646 w 2896332"/>
              <a:gd name="connsiteY7" fmla="*/ 46 h 1875813"/>
              <a:gd name="connsiteX8" fmla="*/ 1969811 w 2896332"/>
              <a:gd name="connsiteY8" fmla="*/ 83938 h 1875813"/>
              <a:gd name="connsiteX9" fmla="*/ 1970003 w 2896332"/>
              <a:gd name="connsiteY9" fmla="*/ 120627 h 1875813"/>
              <a:gd name="connsiteX10" fmla="*/ 1962950 w 2896332"/>
              <a:gd name="connsiteY10" fmla="*/ 120627 h 1875813"/>
              <a:gd name="connsiteX11" fmla="*/ 1906617 w 2896332"/>
              <a:gd name="connsiteY11" fmla="*/ 176960 h 1875813"/>
              <a:gd name="connsiteX12" fmla="*/ 1962950 w 2896332"/>
              <a:gd name="connsiteY12" fmla="*/ 233293 h 1875813"/>
              <a:gd name="connsiteX13" fmla="*/ 1970591 w 2896332"/>
              <a:gd name="connsiteY13" fmla="*/ 233293 h 1875813"/>
              <a:gd name="connsiteX14" fmla="*/ 1973469 w 2896332"/>
              <a:gd name="connsiteY14" fmla="*/ 784519 h 1875813"/>
              <a:gd name="connsiteX15" fmla="*/ 1866010 w 2896332"/>
              <a:gd name="connsiteY15" fmla="*/ 878218 h 1875813"/>
              <a:gd name="connsiteX16" fmla="*/ 2733769 w 2896332"/>
              <a:gd name="connsiteY16" fmla="*/ 1387129 h 1875813"/>
              <a:gd name="connsiteX17" fmla="*/ 2694623 w 2896332"/>
              <a:gd name="connsiteY17" fmla="*/ 1674208 h 1875813"/>
              <a:gd name="connsiteX18" fmla="*/ 2394496 w 2896332"/>
              <a:gd name="connsiteY18" fmla="*/ 1654634 h 1875813"/>
              <a:gd name="connsiteX19" fmla="*/ 2069239 w 2896332"/>
              <a:gd name="connsiteY19" fmla="*/ 1875813 h 1875813"/>
              <a:gd name="connsiteX20" fmla="*/ 2023060 w 2896332"/>
              <a:gd name="connsiteY20" fmla="*/ 1634793 h 1875813"/>
              <a:gd name="connsiteX21" fmla="*/ 1739085 w 2896332"/>
              <a:gd name="connsiteY21" fmla="*/ 1871397 h 1875813"/>
              <a:gd name="connsiteX22" fmla="*/ 1648664 w 2896332"/>
              <a:gd name="connsiteY22" fmla="*/ 1582137 h 1875813"/>
              <a:gd name="connsiteX23" fmla="*/ 1376671 w 2896332"/>
              <a:gd name="connsiteY23" fmla="*/ 1700306 h 1875813"/>
              <a:gd name="connsiteX24" fmla="*/ 1415819 w 2896332"/>
              <a:gd name="connsiteY24" fmla="*/ 1334933 h 1875813"/>
              <a:gd name="connsiteX25" fmla="*/ 665501 w 2896332"/>
              <a:gd name="connsiteY25" fmla="*/ 1276212 h 1875813"/>
              <a:gd name="connsiteX26" fmla="*/ 0 w 2896332"/>
              <a:gd name="connsiteY26" fmla="*/ 1126148 h 1875813"/>
              <a:gd name="connsiteX27" fmla="*/ 13050 w 2896332"/>
              <a:gd name="connsiteY27" fmla="*/ 284488 h 1875813"/>
              <a:gd name="connsiteX28" fmla="*/ 1898646 w 2896332"/>
              <a:gd name="connsiteY28" fmla="*/ 46 h 1875813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70591 w 2896332"/>
              <a:gd name="connsiteY13" fmla="*/ 23329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50 w 2896332"/>
              <a:gd name="connsiteY12" fmla="*/ 233293 h 1871397"/>
              <a:gd name="connsiteX13" fmla="*/ 1962971 w 2896332"/>
              <a:gd name="connsiteY13" fmla="*/ 267583 h 1871397"/>
              <a:gd name="connsiteX14" fmla="*/ 1973469 w 2896332"/>
              <a:gd name="connsiteY14" fmla="*/ 784519 h 1871397"/>
              <a:gd name="connsiteX15" fmla="*/ 1866010 w 2896332"/>
              <a:gd name="connsiteY15" fmla="*/ 878218 h 1871397"/>
              <a:gd name="connsiteX16" fmla="*/ 2733769 w 2896332"/>
              <a:gd name="connsiteY16" fmla="*/ 1387129 h 1871397"/>
              <a:gd name="connsiteX17" fmla="*/ 2694623 w 2896332"/>
              <a:gd name="connsiteY17" fmla="*/ 1674208 h 1871397"/>
              <a:gd name="connsiteX18" fmla="*/ 2394496 w 2896332"/>
              <a:gd name="connsiteY18" fmla="*/ 1654634 h 1871397"/>
              <a:gd name="connsiteX19" fmla="*/ 2023060 w 2896332"/>
              <a:gd name="connsiteY19" fmla="*/ 1634793 h 1871397"/>
              <a:gd name="connsiteX20" fmla="*/ 1739085 w 2896332"/>
              <a:gd name="connsiteY20" fmla="*/ 1871397 h 1871397"/>
              <a:gd name="connsiteX21" fmla="*/ 1648664 w 2896332"/>
              <a:gd name="connsiteY21" fmla="*/ 1582137 h 1871397"/>
              <a:gd name="connsiteX22" fmla="*/ 1376671 w 2896332"/>
              <a:gd name="connsiteY22" fmla="*/ 1700306 h 1871397"/>
              <a:gd name="connsiteX23" fmla="*/ 1415819 w 2896332"/>
              <a:gd name="connsiteY23" fmla="*/ 1334933 h 1871397"/>
              <a:gd name="connsiteX24" fmla="*/ 665501 w 2896332"/>
              <a:gd name="connsiteY24" fmla="*/ 1276212 h 1871397"/>
              <a:gd name="connsiteX25" fmla="*/ 0 w 2896332"/>
              <a:gd name="connsiteY25" fmla="*/ 1126148 h 1871397"/>
              <a:gd name="connsiteX26" fmla="*/ 13050 w 2896332"/>
              <a:gd name="connsiteY26" fmla="*/ 284488 h 1871397"/>
              <a:gd name="connsiteX27" fmla="*/ 1898646 w 2896332"/>
              <a:gd name="connsiteY27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62950 w 2896332"/>
              <a:gd name="connsiteY10" fmla="*/ 120627 h 1871397"/>
              <a:gd name="connsiteX11" fmla="*/ 1906617 w 2896332"/>
              <a:gd name="connsiteY11" fmla="*/ 176960 h 1871397"/>
              <a:gd name="connsiteX12" fmla="*/ 1962971 w 2896332"/>
              <a:gd name="connsiteY12" fmla="*/ 267583 h 1871397"/>
              <a:gd name="connsiteX13" fmla="*/ 1973469 w 2896332"/>
              <a:gd name="connsiteY13" fmla="*/ 784519 h 1871397"/>
              <a:gd name="connsiteX14" fmla="*/ 1866010 w 2896332"/>
              <a:gd name="connsiteY14" fmla="*/ 878218 h 1871397"/>
              <a:gd name="connsiteX15" fmla="*/ 2733769 w 2896332"/>
              <a:gd name="connsiteY15" fmla="*/ 1387129 h 1871397"/>
              <a:gd name="connsiteX16" fmla="*/ 2694623 w 2896332"/>
              <a:gd name="connsiteY16" fmla="*/ 1674208 h 1871397"/>
              <a:gd name="connsiteX17" fmla="*/ 2394496 w 2896332"/>
              <a:gd name="connsiteY17" fmla="*/ 1654634 h 1871397"/>
              <a:gd name="connsiteX18" fmla="*/ 2023060 w 2896332"/>
              <a:gd name="connsiteY18" fmla="*/ 1634793 h 1871397"/>
              <a:gd name="connsiteX19" fmla="*/ 1739085 w 2896332"/>
              <a:gd name="connsiteY19" fmla="*/ 1871397 h 1871397"/>
              <a:gd name="connsiteX20" fmla="*/ 1648664 w 2896332"/>
              <a:gd name="connsiteY20" fmla="*/ 1582137 h 1871397"/>
              <a:gd name="connsiteX21" fmla="*/ 1376671 w 2896332"/>
              <a:gd name="connsiteY21" fmla="*/ 1700306 h 1871397"/>
              <a:gd name="connsiteX22" fmla="*/ 1415819 w 2896332"/>
              <a:gd name="connsiteY22" fmla="*/ 1334933 h 1871397"/>
              <a:gd name="connsiteX23" fmla="*/ 665501 w 2896332"/>
              <a:gd name="connsiteY23" fmla="*/ 1276212 h 1871397"/>
              <a:gd name="connsiteX24" fmla="*/ 0 w 2896332"/>
              <a:gd name="connsiteY24" fmla="*/ 1126148 h 1871397"/>
              <a:gd name="connsiteX25" fmla="*/ 13050 w 2896332"/>
              <a:gd name="connsiteY25" fmla="*/ 284488 h 1871397"/>
              <a:gd name="connsiteX26" fmla="*/ 1898646 w 2896332"/>
              <a:gd name="connsiteY26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70003 w 2896332"/>
              <a:gd name="connsiteY9" fmla="*/ 120627 h 1871397"/>
              <a:gd name="connsiteX10" fmla="*/ 1906617 w 2896332"/>
              <a:gd name="connsiteY10" fmla="*/ 176960 h 1871397"/>
              <a:gd name="connsiteX11" fmla="*/ 1962971 w 2896332"/>
              <a:gd name="connsiteY11" fmla="*/ 267583 h 1871397"/>
              <a:gd name="connsiteX12" fmla="*/ 1973469 w 2896332"/>
              <a:gd name="connsiteY12" fmla="*/ 784519 h 1871397"/>
              <a:gd name="connsiteX13" fmla="*/ 1866010 w 2896332"/>
              <a:gd name="connsiteY13" fmla="*/ 878218 h 1871397"/>
              <a:gd name="connsiteX14" fmla="*/ 2733769 w 2896332"/>
              <a:gd name="connsiteY14" fmla="*/ 1387129 h 1871397"/>
              <a:gd name="connsiteX15" fmla="*/ 2694623 w 2896332"/>
              <a:gd name="connsiteY15" fmla="*/ 1674208 h 1871397"/>
              <a:gd name="connsiteX16" fmla="*/ 2394496 w 2896332"/>
              <a:gd name="connsiteY16" fmla="*/ 1654634 h 1871397"/>
              <a:gd name="connsiteX17" fmla="*/ 2023060 w 2896332"/>
              <a:gd name="connsiteY17" fmla="*/ 1634793 h 1871397"/>
              <a:gd name="connsiteX18" fmla="*/ 1739085 w 2896332"/>
              <a:gd name="connsiteY18" fmla="*/ 1871397 h 1871397"/>
              <a:gd name="connsiteX19" fmla="*/ 1648664 w 2896332"/>
              <a:gd name="connsiteY19" fmla="*/ 1582137 h 1871397"/>
              <a:gd name="connsiteX20" fmla="*/ 1376671 w 2896332"/>
              <a:gd name="connsiteY20" fmla="*/ 1700306 h 1871397"/>
              <a:gd name="connsiteX21" fmla="*/ 1415819 w 2896332"/>
              <a:gd name="connsiteY21" fmla="*/ 1334933 h 1871397"/>
              <a:gd name="connsiteX22" fmla="*/ 665501 w 2896332"/>
              <a:gd name="connsiteY22" fmla="*/ 1276212 h 1871397"/>
              <a:gd name="connsiteX23" fmla="*/ 0 w 2896332"/>
              <a:gd name="connsiteY23" fmla="*/ 1126148 h 1871397"/>
              <a:gd name="connsiteX24" fmla="*/ 13050 w 2896332"/>
              <a:gd name="connsiteY24" fmla="*/ 284488 h 1871397"/>
              <a:gd name="connsiteX25" fmla="*/ 1898646 w 2896332"/>
              <a:gd name="connsiteY25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74208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94496 w 2896332"/>
              <a:gd name="connsiteY15" fmla="*/ 1654634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23060 w 2896332"/>
              <a:gd name="connsiteY16" fmla="*/ 1634793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9811 w 2896332"/>
              <a:gd name="connsiteY8" fmla="*/ 83938 h 1871397"/>
              <a:gd name="connsiteX9" fmla="*/ 1906617 w 2896332"/>
              <a:gd name="connsiteY9" fmla="*/ 176960 h 1871397"/>
              <a:gd name="connsiteX10" fmla="*/ 1962971 w 2896332"/>
              <a:gd name="connsiteY10" fmla="*/ 267583 h 1871397"/>
              <a:gd name="connsiteX11" fmla="*/ 1973469 w 2896332"/>
              <a:gd name="connsiteY11" fmla="*/ 784519 h 1871397"/>
              <a:gd name="connsiteX12" fmla="*/ 1866010 w 2896332"/>
              <a:gd name="connsiteY12" fmla="*/ 878218 h 1871397"/>
              <a:gd name="connsiteX13" fmla="*/ 2733769 w 2896332"/>
              <a:gd name="connsiteY13" fmla="*/ 1387129 h 1871397"/>
              <a:gd name="connsiteX14" fmla="*/ 2694623 w 2896332"/>
              <a:gd name="connsiteY14" fmla="*/ 1639703 h 1871397"/>
              <a:gd name="connsiteX15" fmla="*/ 2385869 w 2896332"/>
              <a:gd name="connsiteY15" fmla="*/ 1585623 h 1871397"/>
              <a:gd name="connsiteX16" fmla="*/ 2074819 w 2896332"/>
              <a:gd name="connsiteY16" fmla="*/ 1565782 h 1871397"/>
              <a:gd name="connsiteX17" fmla="*/ 1739085 w 2896332"/>
              <a:gd name="connsiteY17" fmla="*/ 1871397 h 1871397"/>
              <a:gd name="connsiteX18" fmla="*/ 1648664 w 2896332"/>
              <a:gd name="connsiteY18" fmla="*/ 1582137 h 1871397"/>
              <a:gd name="connsiteX19" fmla="*/ 1376671 w 2896332"/>
              <a:gd name="connsiteY19" fmla="*/ 1700306 h 1871397"/>
              <a:gd name="connsiteX20" fmla="*/ 1415819 w 2896332"/>
              <a:gd name="connsiteY20" fmla="*/ 1334933 h 1871397"/>
              <a:gd name="connsiteX21" fmla="*/ 665501 w 2896332"/>
              <a:gd name="connsiteY21" fmla="*/ 1276212 h 1871397"/>
              <a:gd name="connsiteX22" fmla="*/ 0 w 2896332"/>
              <a:gd name="connsiteY22" fmla="*/ 1126148 h 1871397"/>
              <a:gd name="connsiteX23" fmla="*/ 13050 w 2896332"/>
              <a:gd name="connsiteY23" fmla="*/ 284488 h 1871397"/>
              <a:gd name="connsiteX24" fmla="*/ 1898646 w 2896332"/>
              <a:gd name="connsiteY24" fmla="*/ 46 h 1871397"/>
              <a:gd name="connsiteX0" fmla="*/ 2514265 w 2896332"/>
              <a:gd name="connsiteY0" fmla="*/ 468202 h 1872827"/>
              <a:gd name="connsiteX1" fmla="*/ 2655476 w 2896332"/>
              <a:gd name="connsiteY1" fmla="*/ 586045 h 1872827"/>
              <a:gd name="connsiteX2" fmla="*/ 2828170 w 2896332"/>
              <a:gd name="connsiteY2" fmla="*/ 1011931 h 1872827"/>
              <a:gd name="connsiteX3" fmla="*/ 2883834 w 2896332"/>
              <a:gd name="connsiteY3" fmla="*/ 1310265 h 1872827"/>
              <a:gd name="connsiteX4" fmla="*/ 2799743 w 2896332"/>
              <a:gd name="connsiteY4" fmla="*/ 1673528 h 1872827"/>
              <a:gd name="connsiteX5" fmla="*/ 2521033 w 2896332"/>
              <a:gd name="connsiteY5" fmla="*/ 1161851 h 1872827"/>
              <a:gd name="connsiteX6" fmla="*/ 2514265 w 2896332"/>
              <a:gd name="connsiteY6" fmla="*/ 468202 h 1872827"/>
              <a:gd name="connsiteX7" fmla="*/ 1898646 w 2896332"/>
              <a:gd name="connsiteY7" fmla="*/ 1476 h 1872827"/>
              <a:gd name="connsiteX8" fmla="*/ 1906617 w 2896332"/>
              <a:gd name="connsiteY8" fmla="*/ 178390 h 1872827"/>
              <a:gd name="connsiteX9" fmla="*/ 1962971 w 2896332"/>
              <a:gd name="connsiteY9" fmla="*/ 269013 h 1872827"/>
              <a:gd name="connsiteX10" fmla="*/ 1973469 w 2896332"/>
              <a:gd name="connsiteY10" fmla="*/ 785949 h 1872827"/>
              <a:gd name="connsiteX11" fmla="*/ 1866010 w 2896332"/>
              <a:gd name="connsiteY11" fmla="*/ 879648 h 1872827"/>
              <a:gd name="connsiteX12" fmla="*/ 2733769 w 2896332"/>
              <a:gd name="connsiteY12" fmla="*/ 1388559 h 1872827"/>
              <a:gd name="connsiteX13" fmla="*/ 2694623 w 2896332"/>
              <a:gd name="connsiteY13" fmla="*/ 1641133 h 1872827"/>
              <a:gd name="connsiteX14" fmla="*/ 2385869 w 2896332"/>
              <a:gd name="connsiteY14" fmla="*/ 1587053 h 1872827"/>
              <a:gd name="connsiteX15" fmla="*/ 2074819 w 2896332"/>
              <a:gd name="connsiteY15" fmla="*/ 1567212 h 1872827"/>
              <a:gd name="connsiteX16" fmla="*/ 1739085 w 2896332"/>
              <a:gd name="connsiteY16" fmla="*/ 1872827 h 1872827"/>
              <a:gd name="connsiteX17" fmla="*/ 1648664 w 2896332"/>
              <a:gd name="connsiteY17" fmla="*/ 1583567 h 1872827"/>
              <a:gd name="connsiteX18" fmla="*/ 1376671 w 2896332"/>
              <a:gd name="connsiteY18" fmla="*/ 1701736 h 1872827"/>
              <a:gd name="connsiteX19" fmla="*/ 1415819 w 2896332"/>
              <a:gd name="connsiteY19" fmla="*/ 1336363 h 1872827"/>
              <a:gd name="connsiteX20" fmla="*/ 665501 w 2896332"/>
              <a:gd name="connsiteY20" fmla="*/ 1277642 h 1872827"/>
              <a:gd name="connsiteX21" fmla="*/ 0 w 2896332"/>
              <a:gd name="connsiteY21" fmla="*/ 1127578 h 1872827"/>
              <a:gd name="connsiteX22" fmla="*/ 13050 w 2896332"/>
              <a:gd name="connsiteY22" fmla="*/ 285918 h 1872827"/>
              <a:gd name="connsiteX23" fmla="*/ 1898646 w 2896332"/>
              <a:gd name="connsiteY23" fmla="*/ 1476 h 187282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62971 w 2896332"/>
              <a:gd name="connsiteY8" fmla="*/ 267583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3469 w 2896332"/>
              <a:gd name="connsiteY9" fmla="*/ 784519 h 1871397"/>
              <a:gd name="connsiteX10" fmla="*/ 1866010 w 2896332"/>
              <a:gd name="connsiteY10" fmla="*/ 878218 h 1871397"/>
              <a:gd name="connsiteX11" fmla="*/ 2733769 w 2896332"/>
              <a:gd name="connsiteY11" fmla="*/ 1387129 h 1871397"/>
              <a:gd name="connsiteX12" fmla="*/ 2694623 w 2896332"/>
              <a:gd name="connsiteY12" fmla="*/ 1639703 h 1871397"/>
              <a:gd name="connsiteX13" fmla="*/ 2385869 w 2896332"/>
              <a:gd name="connsiteY13" fmla="*/ 1585623 h 1871397"/>
              <a:gd name="connsiteX14" fmla="*/ 2074819 w 2896332"/>
              <a:gd name="connsiteY14" fmla="*/ 1565782 h 1871397"/>
              <a:gd name="connsiteX15" fmla="*/ 1739085 w 2896332"/>
              <a:gd name="connsiteY15" fmla="*/ 1871397 h 1871397"/>
              <a:gd name="connsiteX16" fmla="*/ 1648664 w 2896332"/>
              <a:gd name="connsiteY16" fmla="*/ 1582137 h 1871397"/>
              <a:gd name="connsiteX17" fmla="*/ 1376671 w 2896332"/>
              <a:gd name="connsiteY17" fmla="*/ 1700306 h 1871397"/>
              <a:gd name="connsiteX18" fmla="*/ 1415819 w 2896332"/>
              <a:gd name="connsiteY18" fmla="*/ 1334933 h 1871397"/>
              <a:gd name="connsiteX19" fmla="*/ 665501 w 2896332"/>
              <a:gd name="connsiteY19" fmla="*/ 1276212 h 1871397"/>
              <a:gd name="connsiteX20" fmla="*/ 0 w 2896332"/>
              <a:gd name="connsiteY20" fmla="*/ 1126148 h 1871397"/>
              <a:gd name="connsiteX21" fmla="*/ 13050 w 2896332"/>
              <a:gd name="connsiteY21" fmla="*/ 284488 h 1871397"/>
              <a:gd name="connsiteX22" fmla="*/ 1898646 w 2896332"/>
              <a:gd name="connsiteY22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514265 w 2896332"/>
              <a:gd name="connsiteY0" fmla="*/ 466772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514265 w 2896332"/>
              <a:gd name="connsiteY6" fmla="*/ 466772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21033 w 2896332"/>
              <a:gd name="connsiteY5" fmla="*/ 1160421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587909 w 2896332"/>
              <a:gd name="connsiteY5" fmla="*/ 1152990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43048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43048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39923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28186 w 2896332"/>
              <a:gd name="connsiteY0" fmla="*/ 269861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28186 w 2896332"/>
              <a:gd name="connsiteY6" fmla="*/ 269861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6332"/>
              <a:gd name="connsiteY0" fmla="*/ 251285 h 1871397"/>
              <a:gd name="connsiteX1" fmla="*/ 2655476 w 2896332"/>
              <a:gd name="connsiteY1" fmla="*/ 584615 h 1871397"/>
              <a:gd name="connsiteX2" fmla="*/ 2828170 w 2896332"/>
              <a:gd name="connsiteY2" fmla="*/ 1010501 h 1871397"/>
              <a:gd name="connsiteX3" fmla="*/ 2883834 w 2896332"/>
              <a:gd name="connsiteY3" fmla="*/ 1308835 h 1871397"/>
              <a:gd name="connsiteX4" fmla="*/ 2799743 w 2896332"/>
              <a:gd name="connsiteY4" fmla="*/ 1672098 h 1871397"/>
              <a:gd name="connsiteX5" fmla="*/ 2651069 w 2896332"/>
              <a:gd name="connsiteY5" fmla="*/ 1156706 h 1871397"/>
              <a:gd name="connsiteX6" fmla="*/ 2209609 w 2896332"/>
              <a:gd name="connsiteY6" fmla="*/ 251285 h 1871397"/>
              <a:gd name="connsiteX7" fmla="*/ 1898646 w 2896332"/>
              <a:gd name="connsiteY7" fmla="*/ 46 h 1871397"/>
              <a:gd name="connsiteX8" fmla="*/ 1941303 w 2896332"/>
              <a:gd name="connsiteY8" fmla="*/ 293585 h 1871397"/>
              <a:gd name="connsiteX9" fmla="*/ 1974640 w 2896332"/>
              <a:gd name="connsiteY9" fmla="*/ 533402 h 1871397"/>
              <a:gd name="connsiteX10" fmla="*/ 1973469 w 2896332"/>
              <a:gd name="connsiteY10" fmla="*/ 784519 h 1871397"/>
              <a:gd name="connsiteX11" fmla="*/ 1866010 w 2896332"/>
              <a:gd name="connsiteY11" fmla="*/ 878218 h 1871397"/>
              <a:gd name="connsiteX12" fmla="*/ 2733769 w 2896332"/>
              <a:gd name="connsiteY12" fmla="*/ 1387129 h 1871397"/>
              <a:gd name="connsiteX13" fmla="*/ 2694623 w 2896332"/>
              <a:gd name="connsiteY13" fmla="*/ 1639703 h 1871397"/>
              <a:gd name="connsiteX14" fmla="*/ 2385869 w 2896332"/>
              <a:gd name="connsiteY14" fmla="*/ 1585623 h 1871397"/>
              <a:gd name="connsiteX15" fmla="*/ 2074819 w 2896332"/>
              <a:gd name="connsiteY15" fmla="*/ 1565782 h 1871397"/>
              <a:gd name="connsiteX16" fmla="*/ 1739085 w 2896332"/>
              <a:gd name="connsiteY16" fmla="*/ 1871397 h 1871397"/>
              <a:gd name="connsiteX17" fmla="*/ 1648664 w 2896332"/>
              <a:gd name="connsiteY17" fmla="*/ 1582137 h 1871397"/>
              <a:gd name="connsiteX18" fmla="*/ 1376671 w 2896332"/>
              <a:gd name="connsiteY18" fmla="*/ 1700306 h 1871397"/>
              <a:gd name="connsiteX19" fmla="*/ 1415819 w 2896332"/>
              <a:gd name="connsiteY19" fmla="*/ 1334933 h 1871397"/>
              <a:gd name="connsiteX20" fmla="*/ 665501 w 2896332"/>
              <a:gd name="connsiteY20" fmla="*/ 1276212 h 1871397"/>
              <a:gd name="connsiteX21" fmla="*/ 0 w 2896332"/>
              <a:gd name="connsiteY21" fmla="*/ 1126148 h 1871397"/>
              <a:gd name="connsiteX22" fmla="*/ 13050 w 2896332"/>
              <a:gd name="connsiteY22" fmla="*/ 284488 h 1871397"/>
              <a:gd name="connsiteX23" fmla="*/ 1898646 w 2896332"/>
              <a:gd name="connsiteY23" fmla="*/ 46 h 1871397"/>
              <a:gd name="connsiteX0" fmla="*/ 2209609 w 2894163"/>
              <a:gd name="connsiteY0" fmla="*/ 251285 h 1871397"/>
              <a:gd name="connsiteX1" fmla="*/ 2655476 w 2894163"/>
              <a:gd name="connsiteY1" fmla="*/ 584615 h 1871397"/>
              <a:gd name="connsiteX2" fmla="*/ 2828170 w 2894163"/>
              <a:gd name="connsiteY2" fmla="*/ 1010501 h 1871397"/>
              <a:gd name="connsiteX3" fmla="*/ 2883834 w 2894163"/>
              <a:gd name="connsiteY3" fmla="*/ 1308835 h 1871397"/>
              <a:gd name="connsiteX4" fmla="*/ 2792313 w 2894163"/>
              <a:gd name="connsiteY4" fmla="*/ 1690675 h 1871397"/>
              <a:gd name="connsiteX5" fmla="*/ 2651069 w 2894163"/>
              <a:gd name="connsiteY5" fmla="*/ 1156706 h 1871397"/>
              <a:gd name="connsiteX6" fmla="*/ 2209609 w 2894163"/>
              <a:gd name="connsiteY6" fmla="*/ 251285 h 1871397"/>
              <a:gd name="connsiteX7" fmla="*/ 1898646 w 2894163"/>
              <a:gd name="connsiteY7" fmla="*/ 46 h 1871397"/>
              <a:gd name="connsiteX8" fmla="*/ 1941303 w 2894163"/>
              <a:gd name="connsiteY8" fmla="*/ 293585 h 1871397"/>
              <a:gd name="connsiteX9" fmla="*/ 1974640 w 2894163"/>
              <a:gd name="connsiteY9" fmla="*/ 533402 h 1871397"/>
              <a:gd name="connsiteX10" fmla="*/ 1973469 w 2894163"/>
              <a:gd name="connsiteY10" fmla="*/ 784519 h 1871397"/>
              <a:gd name="connsiteX11" fmla="*/ 1866010 w 2894163"/>
              <a:gd name="connsiteY11" fmla="*/ 878218 h 1871397"/>
              <a:gd name="connsiteX12" fmla="*/ 2733769 w 2894163"/>
              <a:gd name="connsiteY12" fmla="*/ 1387129 h 1871397"/>
              <a:gd name="connsiteX13" fmla="*/ 2694623 w 2894163"/>
              <a:gd name="connsiteY13" fmla="*/ 1639703 h 1871397"/>
              <a:gd name="connsiteX14" fmla="*/ 2385869 w 2894163"/>
              <a:gd name="connsiteY14" fmla="*/ 1585623 h 1871397"/>
              <a:gd name="connsiteX15" fmla="*/ 2074819 w 2894163"/>
              <a:gd name="connsiteY15" fmla="*/ 1565782 h 1871397"/>
              <a:gd name="connsiteX16" fmla="*/ 1739085 w 2894163"/>
              <a:gd name="connsiteY16" fmla="*/ 1871397 h 1871397"/>
              <a:gd name="connsiteX17" fmla="*/ 1648664 w 2894163"/>
              <a:gd name="connsiteY17" fmla="*/ 1582137 h 1871397"/>
              <a:gd name="connsiteX18" fmla="*/ 1376671 w 2894163"/>
              <a:gd name="connsiteY18" fmla="*/ 1700306 h 1871397"/>
              <a:gd name="connsiteX19" fmla="*/ 1415819 w 2894163"/>
              <a:gd name="connsiteY19" fmla="*/ 1334933 h 1871397"/>
              <a:gd name="connsiteX20" fmla="*/ 665501 w 2894163"/>
              <a:gd name="connsiteY20" fmla="*/ 1276212 h 1871397"/>
              <a:gd name="connsiteX21" fmla="*/ 0 w 2894163"/>
              <a:gd name="connsiteY21" fmla="*/ 1126148 h 1871397"/>
              <a:gd name="connsiteX22" fmla="*/ 13050 w 2894163"/>
              <a:gd name="connsiteY22" fmla="*/ 284488 h 1871397"/>
              <a:gd name="connsiteX23" fmla="*/ 1898646 w 2894163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914477"/>
              <a:gd name="connsiteY0" fmla="*/ 251285 h 1871397"/>
              <a:gd name="connsiteX1" fmla="*/ 2655476 w 2914477"/>
              <a:gd name="connsiteY1" fmla="*/ 584615 h 1871397"/>
              <a:gd name="connsiteX2" fmla="*/ 2828170 w 2914477"/>
              <a:gd name="connsiteY2" fmla="*/ 1010501 h 1871397"/>
              <a:gd name="connsiteX3" fmla="*/ 2883834 w 2914477"/>
              <a:gd name="connsiteY3" fmla="*/ 1308835 h 1871397"/>
              <a:gd name="connsiteX4" fmla="*/ 2840612 w 2914477"/>
              <a:gd name="connsiteY4" fmla="*/ 1564355 h 1871397"/>
              <a:gd name="connsiteX5" fmla="*/ 2651069 w 2914477"/>
              <a:gd name="connsiteY5" fmla="*/ 1156706 h 1871397"/>
              <a:gd name="connsiteX6" fmla="*/ 2209609 w 2914477"/>
              <a:gd name="connsiteY6" fmla="*/ 251285 h 1871397"/>
              <a:gd name="connsiteX7" fmla="*/ 1898646 w 2914477"/>
              <a:gd name="connsiteY7" fmla="*/ 46 h 1871397"/>
              <a:gd name="connsiteX8" fmla="*/ 1941303 w 2914477"/>
              <a:gd name="connsiteY8" fmla="*/ 293585 h 1871397"/>
              <a:gd name="connsiteX9" fmla="*/ 1974640 w 2914477"/>
              <a:gd name="connsiteY9" fmla="*/ 533402 h 1871397"/>
              <a:gd name="connsiteX10" fmla="*/ 1973469 w 2914477"/>
              <a:gd name="connsiteY10" fmla="*/ 784519 h 1871397"/>
              <a:gd name="connsiteX11" fmla="*/ 1866010 w 2914477"/>
              <a:gd name="connsiteY11" fmla="*/ 878218 h 1871397"/>
              <a:gd name="connsiteX12" fmla="*/ 2733769 w 2914477"/>
              <a:gd name="connsiteY12" fmla="*/ 1387129 h 1871397"/>
              <a:gd name="connsiteX13" fmla="*/ 2694623 w 2914477"/>
              <a:gd name="connsiteY13" fmla="*/ 1639703 h 1871397"/>
              <a:gd name="connsiteX14" fmla="*/ 2385869 w 2914477"/>
              <a:gd name="connsiteY14" fmla="*/ 1585623 h 1871397"/>
              <a:gd name="connsiteX15" fmla="*/ 2074819 w 2914477"/>
              <a:gd name="connsiteY15" fmla="*/ 1565782 h 1871397"/>
              <a:gd name="connsiteX16" fmla="*/ 1739085 w 2914477"/>
              <a:gd name="connsiteY16" fmla="*/ 1871397 h 1871397"/>
              <a:gd name="connsiteX17" fmla="*/ 1648664 w 2914477"/>
              <a:gd name="connsiteY17" fmla="*/ 1582137 h 1871397"/>
              <a:gd name="connsiteX18" fmla="*/ 1376671 w 2914477"/>
              <a:gd name="connsiteY18" fmla="*/ 1700306 h 1871397"/>
              <a:gd name="connsiteX19" fmla="*/ 1415819 w 2914477"/>
              <a:gd name="connsiteY19" fmla="*/ 1334933 h 1871397"/>
              <a:gd name="connsiteX20" fmla="*/ 665501 w 2914477"/>
              <a:gd name="connsiteY20" fmla="*/ 1276212 h 1871397"/>
              <a:gd name="connsiteX21" fmla="*/ 0 w 2914477"/>
              <a:gd name="connsiteY21" fmla="*/ 1126148 h 1871397"/>
              <a:gd name="connsiteX22" fmla="*/ 13050 w 2914477"/>
              <a:gd name="connsiteY22" fmla="*/ 284488 h 1871397"/>
              <a:gd name="connsiteX23" fmla="*/ 1898646 w 2914477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51069 w 2889213"/>
              <a:gd name="connsiteY5" fmla="*/ 1156706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209609 w 2889213"/>
              <a:gd name="connsiteY0" fmla="*/ 251285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209609 w 2889213"/>
              <a:gd name="connsiteY6" fmla="*/ 251285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228993 h 1871397"/>
              <a:gd name="connsiteX1" fmla="*/ 2655476 w 2889213"/>
              <a:gd name="connsiteY1" fmla="*/ 584615 h 1871397"/>
              <a:gd name="connsiteX2" fmla="*/ 2828170 w 2889213"/>
              <a:gd name="connsiteY2" fmla="*/ 1010501 h 1871397"/>
              <a:gd name="connsiteX3" fmla="*/ 2883834 w 2889213"/>
              <a:gd name="connsiteY3" fmla="*/ 1308835 h 1871397"/>
              <a:gd name="connsiteX4" fmla="*/ 2840612 w 2889213"/>
              <a:gd name="connsiteY4" fmla="*/ 1564355 h 1871397"/>
              <a:gd name="connsiteX5" fmla="*/ 2632493 w 2889213"/>
              <a:gd name="connsiteY5" fmla="*/ 1175282 h 1871397"/>
              <a:gd name="connsiteX6" fmla="*/ 2150164 w 2889213"/>
              <a:gd name="connsiteY6" fmla="*/ 228993 h 1871397"/>
              <a:gd name="connsiteX7" fmla="*/ 1898646 w 2889213"/>
              <a:gd name="connsiteY7" fmla="*/ 46 h 1871397"/>
              <a:gd name="connsiteX8" fmla="*/ 1941303 w 2889213"/>
              <a:gd name="connsiteY8" fmla="*/ 293585 h 1871397"/>
              <a:gd name="connsiteX9" fmla="*/ 1974640 w 2889213"/>
              <a:gd name="connsiteY9" fmla="*/ 533402 h 1871397"/>
              <a:gd name="connsiteX10" fmla="*/ 1973469 w 2889213"/>
              <a:gd name="connsiteY10" fmla="*/ 784519 h 1871397"/>
              <a:gd name="connsiteX11" fmla="*/ 1866010 w 2889213"/>
              <a:gd name="connsiteY11" fmla="*/ 878218 h 1871397"/>
              <a:gd name="connsiteX12" fmla="*/ 2733769 w 2889213"/>
              <a:gd name="connsiteY12" fmla="*/ 1387129 h 1871397"/>
              <a:gd name="connsiteX13" fmla="*/ 2694623 w 2889213"/>
              <a:gd name="connsiteY13" fmla="*/ 1639703 h 1871397"/>
              <a:gd name="connsiteX14" fmla="*/ 2385869 w 2889213"/>
              <a:gd name="connsiteY14" fmla="*/ 1585623 h 1871397"/>
              <a:gd name="connsiteX15" fmla="*/ 2074819 w 2889213"/>
              <a:gd name="connsiteY15" fmla="*/ 1565782 h 1871397"/>
              <a:gd name="connsiteX16" fmla="*/ 1739085 w 2889213"/>
              <a:gd name="connsiteY16" fmla="*/ 1871397 h 1871397"/>
              <a:gd name="connsiteX17" fmla="*/ 1648664 w 2889213"/>
              <a:gd name="connsiteY17" fmla="*/ 1582137 h 1871397"/>
              <a:gd name="connsiteX18" fmla="*/ 1376671 w 2889213"/>
              <a:gd name="connsiteY18" fmla="*/ 1700306 h 1871397"/>
              <a:gd name="connsiteX19" fmla="*/ 1415819 w 2889213"/>
              <a:gd name="connsiteY19" fmla="*/ 1334933 h 1871397"/>
              <a:gd name="connsiteX20" fmla="*/ 665501 w 2889213"/>
              <a:gd name="connsiteY20" fmla="*/ 1276212 h 1871397"/>
              <a:gd name="connsiteX21" fmla="*/ 0 w 2889213"/>
              <a:gd name="connsiteY21" fmla="*/ 1126148 h 1871397"/>
              <a:gd name="connsiteX22" fmla="*/ 13050 w 2889213"/>
              <a:gd name="connsiteY22" fmla="*/ 284488 h 1871397"/>
              <a:gd name="connsiteX23" fmla="*/ 1898646 w 2889213"/>
              <a:gd name="connsiteY23" fmla="*/ 46 h 1871397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941303 w 2889213"/>
              <a:gd name="connsiteY8" fmla="*/ 178433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974640 w 2889213"/>
              <a:gd name="connsiteY9" fmla="*/ 418250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826128 w 2889213"/>
              <a:gd name="connsiteY8" fmla="*/ 230447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97081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97081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841 h 1756245"/>
              <a:gd name="connsiteX1" fmla="*/ 2655476 w 2889213"/>
              <a:gd name="connsiteY1" fmla="*/ 469463 h 1756245"/>
              <a:gd name="connsiteX2" fmla="*/ 2828170 w 2889213"/>
              <a:gd name="connsiteY2" fmla="*/ 895349 h 1756245"/>
              <a:gd name="connsiteX3" fmla="*/ 2883834 w 2889213"/>
              <a:gd name="connsiteY3" fmla="*/ 1193683 h 1756245"/>
              <a:gd name="connsiteX4" fmla="*/ 2840612 w 2889213"/>
              <a:gd name="connsiteY4" fmla="*/ 1449203 h 1756245"/>
              <a:gd name="connsiteX5" fmla="*/ 2632493 w 2889213"/>
              <a:gd name="connsiteY5" fmla="*/ 1060130 h 1756245"/>
              <a:gd name="connsiteX6" fmla="*/ 2150164 w 2889213"/>
              <a:gd name="connsiteY6" fmla="*/ 113841 h 1756245"/>
              <a:gd name="connsiteX7" fmla="*/ 1348782 w 2889213"/>
              <a:gd name="connsiteY7" fmla="*/ 68 h 1756245"/>
              <a:gd name="connsiteX8" fmla="*/ 1729530 w 2889213"/>
              <a:gd name="connsiteY8" fmla="*/ 204440 h 1756245"/>
              <a:gd name="connsiteX9" fmla="*/ 1892904 w 2889213"/>
              <a:gd name="connsiteY9" fmla="*/ 459118 h 1756245"/>
              <a:gd name="connsiteX10" fmla="*/ 1973469 w 2889213"/>
              <a:gd name="connsiteY10" fmla="*/ 669367 h 1756245"/>
              <a:gd name="connsiteX11" fmla="*/ 1866010 w 2889213"/>
              <a:gd name="connsiteY11" fmla="*/ 763066 h 1756245"/>
              <a:gd name="connsiteX12" fmla="*/ 2733769 w 2889213"/>
              <a:gd name="connsiteY12" fmla="*/ 1271977 h 1756245"/>
              <a:gd name="connsiteX13" fmla="*/ 2694623 w 2889213"/>
              <a:gd name="connsiteY13" fmla="*/ 1524551 h 1756245"/>
              <a:gd name="connsiteX14" fmla="*/ 2385869 w 2889213"/>
              <a:gd name="connsiteY14" fmla="*/ 1470471 h 1756245"/>
              <a:gd name="connsiteX15" fmla="*/ 2074819 w 2889213"/>
              <a:gd name="connsiteY15" fmla="*/ 1450630 h 1756245"/>
              <a:gd name="connsiteX16" fmla="*/ 1739085 w 2889213"/>
              <a:gd name="connsiteY16" fmla="*/ 1756245 h 1756245"/>
              <a:gd name="connsiteX17" fmla="*/ 1648664 w 2889213"/>
              <a:gd name="connsiteY17" fmla="*/ 1466985 h 1756245"/>
              <a:gd name="connsiteX18" fmla="*/ 1376671 w 2889213"/>
              <a:gd name="connsiteY18" fmla="*/ 1585154 h 1756245"/>
              <a:gd name="connsiteX19" fmla="*/ 1415819 w 2889213"/>
              <a:gd name="connsiteY19" fmla="*/ 1219781 h 1756245"/>
              <a:gd name="connsiteX20" fmla="*/ 665501 w 2889213"/>
              <a:gd name="connsiteY20" fmla="*/ 1161060 h 1756245"/>
              <a:gd name="connsiteX21" fmla="*/ 0 w 2889213"/>
              <a:gd name="connsiteY21" fmla="*/ 1010996 h 1756245"/>
              <a:gd name="connsiteX22" fmla="*/ 13050 w 2889213"/>
              <a:gd name="connsiteY22" fmla="*/ 169336 h 1756245"/>
              <a:gd name="connsiteX23" fmla="*/ 1348782 w 2889213"/>
              <a:gd name="connsiteY23" fmla="*/ 68 h 1756245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92904 w 2889213"/>
              <a:gd name="connsiteY9" fmla="*/ 459050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48320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29530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756177"/>
              <a:gd name="connsiteX1" fmla="*/ 2655476 w 2889213"/>
              <a:gd name="connsiteY1" fmla="*/ 469395 h 1756177"/>
              <a:gd name="connsiteX2" fmla="*/ 2828170 w 2889213"/>
              <a:gd name="connsiteY2" fmla="*/ 895281 h 1756177"/>
              <a:gd name="connsiteX3" fmla="*/ 2883834 w 2889213"/>
              <a:gd name="connsiteY3" fmla="*/ 1193615 h 1756177"/>
              <a:gd name="connsiteX4" fmla="*/ 2840612 w 2889213"/>
              <a:gd name="connsiteY4" fmla="*/ 1449135 h 1756177"/>
              <a:gd name="connsiteX5" fmla="*/ 2632493 w 2889213"/>
              <a:gd name="connsiteY5" fmla="*/ 1060062 h 1756177"/>
              <a:gd name="connsiteX6" fmla="*/ 2150164 w 2889213"/>
              <a:gd name="connsiteY6" fmla="*/ 113773 h 1756177"/>
              <a:gd name="connsiteX7" fmla="*/ 1348782 w 2889213"/>
              <a:gd name="connsiteY7" fmla="*/ 0 h 1756177"/>
              <a:gd name="connsiteX8" fmla="*/ 1714668 w 2889213"/>
              <a:gd name="connsiteY8" fmla="*/ 204372 h 1756177"/>
              <a:gd name="connsiteX9" fmla="*/ 1866896 w 2889213"/>
              <a:gd name="connsiteY9" fmla="*/ 462766 h 1756177"/>
              <a:gd name="connsiteX10" fmla="*/ 1973469 w 2889213"/>
              <a:gd name="connsiteY10" fmla="*/ 669299 h 1756177"/>
              <a:gd name="connsiteX11" fmla="*/ 1866010 w 2889213"/>
              <a:gd name="connsiteY11" fmla="*/ 762998 h 1756177"/>
              <a:gd name="connsiteX12" fmla="*/ 2733769 w 2889213"/>
              <a:gd name="connsiteY12" fmla="*/ 1271909 h 1756177"/>
              <a:gd name="connsiteX13" fmla="*/ 2694623 w 2889213"/>
              <a:gd name="connsiteY13" fmla="*/ 1524483 h 1756177"/>
              <a:gd name="connsiteX14" fmla="*/ 2385869 w 2889213"/>
              <a:gd name="connsiteY14" fmla="*/ 1470403 h 1756177"/>
              <a:gd name="connsiteX15" fmla="*/ 2074819 w 2889213"/>
              <a:gd name="connsiteY15" fmla="*/ 1450562 h 1756177"/>
              <a:gd name="connsiteX16" fmla="*/ 1739085 w 2889213"/>
              <a:gd name="connsiteY16" fmla="*/ 1756177 h 1756177"/>
              <a:gd name="connsiteX17" fmla="*/ 1648664 w 2889213"/>
              <a:gd name="connsiteY17" fmla="*/ 1466917 h 1756177"/>
              <a:gd name="connsiteX18" fmla="*/ 1376671 w 2889213"/>
              <a:gd name="connsiteY18" fmla="*/ 1585086 h 1756177"/>
              <a:gd name="connsiteX19" fmla="*/ 1415819 w 2889213"/>
              <a:gd name="connsiteY19" fmla="*/ 1219713 h 1756177"/>
              <a:gd name="connsiteX20" fmla="*/ 665501 w 2889213"/>
              <a:gd name="connsiteY20" fmla="*/ 1160992 h 1756177"/>
              <a:gd name="connsiteX21" fmla="*/ 0 w 2889213"/>
              <a:gd name="connsiteY21" fmla="*/ 1010928 h 1756177"/>
              <a:gd name="connsiteX22" fmla="*/ 13050 w 2889213"/>
              <a:gd name="connsiteY22" fmla="*/ 169268 h 1756177"/>
              <a:gd name="connsiteX23" fmla="*/ 1348782 w 2889213"/>
              <a:gd name="connsiteY23" fmla="*/ 0 h 1756177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30"/>
              <a:gd name="connsiteX1" fmla="*/ 2655476 w 2889213"/>
              <a:gd name="connsiteY1" fmla="*/ 469395 h 1800430"/>
              <a:gd name="connsiteX2" fmla="*/ 2828170 w 2889213"/>
              <a:gd name="connsiteY2" fmla="*/ 895281 h 1800430"/>
              <a:gd name="connsiteX3" fmla="*/ 2883834 w 2889213"/>
              <a:gd name="connsiteY3" fmla="*/ 1193615 h 1800430"/>
              <a:gd name="connsiteX4" fmla="*/ 2840612 w 2889213"/>
              <a:gd name="connsiteY4" fmla="*/ 1449135 h 1800430"/>
              <a:gd name="connsiteX5" fmla="*/ 2632493 w 2889213"/>
              <a:gd name="connsiteY5" fmla="*/ 1060062 h 1800430"/>
              <a:gd name="connsiteX6" fmla="*/ 2150164 w 2889213"/>
              <a:gd name="connsiteY6" fmla="*/ 113773 h 1800430"/>
              <a:gd name="connsiteX7" fmla="*/ 1348782 w 2889213"/>
              <a:gd name="connsiteY7" fmla="*/ 0 h 1800430"/>
              <a:gd name="connsiteX8" fmla="*/ 1714668 w 2889213"/>
              <a:gd name="connsiteY8" fmla="*/ 204372 h 1800430"/>
              <a:gd name="connsiteX9" fmla="*/ 1866896 w 2889213"/>
              <a:gd name="connsiteY9" fmla="*/ 462766 h 1800430"/>
              <a:gd name="connsiteX10" fmla="*/ 1973469 w 2889213"/>
              <a:gd name="connsiteY10" fmla="*/ 669299 h 1800430"/>
              <a:gd name="connsiteX11" fmla="*/ 1866010 w 2889213"/>
              <a:gd name="connsiteY11" fmla="*/ 762998 h 1800430"/>
              <a:gd name="connsiteX12" fmla="*/ 2733769 w 2889213"/>
              <a:gd name="connsiteY12" fmla="*/ 1271909 h 1800430"/>
              <a:gd name="connsiteX13" fmla="*/ 2694623 w 2889213"/>
              <a:gd name="connsiteY13" fmla="*/ 1524483 h 1800430"/>
              <a:gd name="connsiteX14" fmla="*/ 2385869 w 2889213"/>
              <a:gd name="connsiteY14" fmla="*/ 1470403 h 1800430"/>
              <a:gd name="connsiteX15" fmla="*/ 2191986 w 2889213"/>
              <a:gd name="connsiteY15" fmla="*/ 1800407 h 1800430"/>
              <a:gd name="connsiteX16" fmla="*/ 2074819 w 2889213"/>
              <a:gd name="connsiteY16" fmla="*/ 1450562 h 1800430"/>
              <a:gd name="connsiteX17" fmla="*/ 1739085 w 2889213"/>
              <a:gd name="connsiteY17" fmla="*/ 1756177 h 1800430"/>
              <a:gd name="connsiteX18" fmla="*/ 1648664 w 2889213"/>
              <a:gd name="connsiteY18" fmla="*/ 1466917 h 1800430"/>
              <a:gd name="connsiteX19" fmla="*/ 1376671 w 2889213"/>
              <a:gd name="connsiteY19" fmla="*/ 1585086 h 1800430"/>
              <a:gd name="connsiteX20" fmla="*/ 1415819 w 2889213"/>
              <a:gd name="connsiteY20" fmla="*/ 1219713 h 1800430"/>
              <a:gd name="connsiteX21" fmla="*/ 665501 w 2889213"/>
              <a:gd name="connsiteY21" fmla="*/ 1160992 h 1800430"/>
              <a:gd name="connsiteX22" fmla="*/ 0 w 2889213"/>
              <a:gd name="connsiteY22" fmla="*/ 1010928 h 1800430"/>
              <a:gd name="connsiteX23" fmla="*/ 13050 w 2889213"/>
              <a:gd name="connsiteY23" fmla="*/ 169268 h 1800430"/>
              <a:gd name="connsiteX24" fmla="*/ 1348782 w 2889213"/>
              <a:gd name="connsiteY24" fmla="*/ 0 h 1800430"/>
              <a:gd name="connsiteX0" fmla="*/ 2150164 w 2889213"/>
              <a:gd name="connsiteY0" fmla="*/ 113773 h 1800456"/>
              <a:gd name="connsiteX1" fmla="*/ 2655476 w 2889213"/>
              <a:gd name="connsiteY1" fmla="*/ 469395 h 1800456"/>
              <a:gd name="connsiteX2" fmla="*/ 2828170 w 2889213"/>
              <a:gd name="connsiteY2" fmla="*/ 895281 h 1800456"/>
              <a:gd name="connsiteX3" fmla="*/ 2883834 w 2889213"/>
              <a:gd name="connsiteY3" fmla="*/ 1193615 h 1800456"/>
              <a:gd name="connsiteX4" fmla="*/ 2840612 w 2889213"/>
              <a:gd name="connsiteY4" fmla="*/ 1449135 h 1800456"/>
              <a:gd name="connsiteX5" fmla="*/ 2632493 w 2889213"/>
              <a:gd name="connsiteY5" fmla="*/ 1060062 h 1800456"/>
              <a:gd name="connsiteX6" fmla="*/ 2150164 w 2889213"/>
              <a:gd name="connsiteY6" fmla="*/ 113773 h 1800456"/>
              <a:gd name="connsiteX7" fmla="*/ 1348782 w 2889213"/>
              <a:gd name="connsiteY7" fmla="*/ 0 h 1800456"/>
              <a:gd name="connsiteX8" fmla="*/ 1714668 w 2889213"/>
              <a:gd name="connsiteY8" fmla="*/ 204372 h 1800456"/>
              <a:gd name="connsiteX9" fmla="*/ 1866896 w 2889213"/>
              <a:gd name="connsiteY9" fmla="*/ 462766 h 1800456"/>
              <a:gd name="connsiteX10" fmla="*/ 1973469 w 2889213"/>
              <a:gd name="connsiteY10" fmla="*/ 669299 h 1800456"/>
              <a:gd name="connsiteX11" fmla="*/ 1866010 w 2889213"/>
              <a:gd name="connsiteY11" fmla="*/ 762998 h 1800456"/>
              <a:gd name="connsiteX12" fmla="*/ 2733769 w 2889213"/>
              <a:gd name="connsiteY12" fmla="*/ 1271909 h 1800456"/>
              <a:gd name="connsiteX13" fmla="*/ 2694623 w 2889213"/>
              <a:gd name="connsiteY13" fmla="*/ 1524483 h 1800456"/>
              <a:gd name="connsiteX14" fmla="*/ 2385869 w 2889213"/>
              <a:gd name="connsiteY14" fmla="*/ 1470403 h 1800456"/>
              <a:gd name="connsiteX15" fmla="*/ 2191986 w 2889213"/>
              <a:gd name="connsiteY15" fmla="*/ 1800407 h 1800456"/>
              <a:gd name="connsiteX16" fmla="*/ 2074819 w 2889213"/>
              <a:gd name="connsiteY16" fmla="*/ 1450562 h 1800456"/>
              <a:gd name="connsiteX17" fmla="*/ 1739085 w 2889213"/>
              <a:gd name="connsiteY17" fmla="*/ 1756177 h 1800456"/>
              <a:gd name="connsiteX18" fmla="*/ 1648664 w 2889213"/>
              <a:gd name="connsiteY18" fmla="*/ 1466917 h 1800456"/>
              <a:gd name="connsiteX19" fmla="*/ 1376671 w 2889213"/>
              <a:gd name="connsiteY19" fmla="*/ 1585086 h 1800456"/>
              <a:gd name="connsiteX20" fmla="*/ 1415819 w 2889213"/>
              <a:gd name="connsiteY20" fmla="*/ 1219713 h 1800456"/>
              <a:gd name="connsiteX21" fmla="*/ 665501 w 2889213"/>
              <a:gd name="connsiteY21" fmla="*/ 1160992 h 1800456"/>
              <a:gd name="connsiteX22" fmla="*/ 0 w 2889213"/>
              <a:gd name="connsiteY22" fmla="*/ 1010928 h 1800456"/>
              <a:gd name="connsiteX23" fmla="*/ 13050 w 2889213"/>
              <a:gd name="connsiteY23" fmla="*/ 169268 h 1800456"/>
              <a:gd name="connsiteX24" fmla="*/ 1348782 w 2889213"/>
              <a:gd name="connsiteY24" fmla="*/ 0 h 1800456"/>
              <a:gd name="connsiteX0" fmla="*/ 2150164 w 2889213"/>
              <a:gd name="connsiteY0" fmla="*/ 113773 h 1811599"/>
              <a:gd name="connsiteX1" fmla="*/ 2655476 w 2889213"/>
              <a:gd name="connsiteY1" fmla="*/ 469395 h 1811599"/>
              <a:gd name="connsiteX2" fmla="*/ 2828170 w 2889213"/>
              <a:gd name="connsiteY2" fmla="*/ 895281 h 1811599"/>
              <a:gd name="connsiteX3" fmla="*/ 2883834 w 2889213"/>
              <a:gd name="connsiteY3" fmla="*/ 1193615 h 1811599"/>
              <a:gd name="connsiteX4" fmla="*/ 2840612 w 2889213"/>
              <a:gd name="connsiteY4" fmla="*/ 1449135 h 1811599"/>
              <a:gd name="connsiteX5" fmla="*/ 2632493 w 2889213"/>
              <a:gd name="connsiteY5" fmla="*/ 1060062 h 1811599"/>
              <a:gd name="connsiteX6" fmla="*/ 2150164 w 2889213"/>
              <a:gd name="connsiteY6" fmla="*/ 113773 h 1811599"/>
              <a:gd name="connsiteX7" fmla="*/ 1348782 w 2889213"/>
              <a:gd name="connsiteY7" fmla="*/ 0 h 1811599"/>
              <a:gd name="connsiteX8" fmla="*/ 1714668 w 2889213"/>
              <a:gd name="connsiteY8" fmla="*/ 204372 h 1811599"/>
              <a:gd name="connsiteX9" fmla="*/ 1866896 w 2889213"/>
              <a:gd name="connsiteY9" fmla="*/ 462766 h 1811599"/>
              <a:gd name="connsiteX10" fmla="*/ 1973469 w 2889213"/>
              <a:gd name="connsiteY10" fmla="*/ 669299 h 1811599"/>
              <a:gd name="connsiteX11" fmla="*/ 1866010 w 2889213"/>
              <a:gd name="connsiteY11" fmla="*/ 762998 h 1811599"/>
              <a:gd name="connsiteX12" fmla="*/ 2733769 w 2889213"/>
              <a:gd name="connsiteY12" fmla="*/ 1271909 h 1811599"/>
              <a:gd name="connsiteX13" fmla="*/ 2694623 w 2889213"/>
              <a:gd name="connsiteY13" fmla="*/ 1524483 h 1811599"/>
              <a:gd name="connsiteX14" fmla="*/ 2385869 w 2889213"/>
              <a:gd name="connsiteY14" fmla="*/ 1470403 h 1811599"/>
              <a:gd name="connsiteX15" fmla="*/ 2214278 w 2889213"/>
              <a:gd name="connsiteY15" fmla="*/ 1811553 h 1811599"/>
              <a:gd name="connsiteX16" fmla="*/ 2074819 w 2889213"/>
              <a:gd name="connsiteY16" fmla="*/ 1450562 h 1811599"/>
              <a:gd name="connsiteX17" fmla="*/ 1739085 w 2889213"/>
              <a:gd name="connsiteY17" fmla="*/ 1756177 h 1811599"/>
              <a:gd name="connsiteX18" fmla="*/ 1648664 w 2889213"/>
              <a:gd name="connsiteY18" fmla="*/ 1466917 h 1811599"/>
              <a:gd name="connsiteX19" fmla="*/ 1376671 w 2889213"/>
              <a:gd name="connsiteY19" fmla="*/ 1585086 h 1811599"/>
              <a:gd name="connsiteX20" fmla="*/ 1415819 w 2889213"/>
              <a:gd name="connsiteY20" fmla="*/ 1219713 h 1811599"/>
              <a:gd name="connsiteX21" fmla="*/ 665501 w 2889213"/>
              <a:gd name="connsiteY21" fmla="*/ 1160992 h 1811599"/>
              <a:gd name="connsiteX22" fmla="*/ 0 w 2889213"/>
              <a:gd name="connsiteY22" fmla="*/ 1010928 h 1811599"/>
              <a:gd name="connsiteX23" fmla="*/ 13050 w 2889213"/>
              <a:gd name="connsiteY23" fmla="*/ 169268 h 1811599"/>
              <a:gd name="connsiteX24" fmla="*/ 1348782 w 2889213"/>
              <a:gd name="connsiteY24" fmla="*/ 0 h 1811599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  <a:gd name="connsiteX0" fmla="*/ 2150164 w 2889213"/>
              <a:gd name="connsiteY0" fmla="*/ 113773 h 1811553"/>
              <a:gd name="connsiteX1" fmla="*/ 2655476 w 2889213"/>
              <a:gd name="connsiteY1" fmla="*/ 469395 h 1811553"/>
              <a:gd name="connsiteX2" fmla="*/ 2828170 w 2889213"/>
              <a:gd name="connsiteY2" fmla="*/ 895281 h 1811553"/>
              <a:gd name="connsiteX3" fmla="*/ 2883834 w 2889213"/>
              <a:gd name="connsiteY3" fmla="*/ 1193615 h 1811553"/>
              <a:gd name="connsiteX4" fmla="*/ 2840612 w 2889213"/>
              <a:gd name="connsiteY4" fmla="*/ 1449135 h 1811553"/>
              <a:gd name="connsiteX5" fmla="*/ 2632493 w 2889213"/>
              <a:gd name="connsiteY5" fmla="*/ 1060062 h 1811553"/>
              <a:gd name="connsiteX6" fmla="*/ 2150164 w 2889213"/>
              <a:gd name="connsiteY6" fmla="*/ 113773 h 1811553"/>
              <a:gd name="connsiteX7" fmla="*/ 1348782 w 2889213"/>
              <a:gd name="connsiteY7" fmla="*/ 0 h 1811553"/>
              <a:gd name="connsiteX8" fmla="*/ 1714668 w 2889213"/>
              <a:gd name="connsiteY8" fmla="*/ 204372 h 1811553"/>
              <a:gd name="connsiteX9" fmla="*/ 1866896 w 2889213"/>
              <a:gd name="connsiteY9" fmla="*/ 462766 h 1811553"/>
              <a:gd name="connsiteX10" fmla="*/ 1973469 w 2889213"/>
              <a:gd name="connsiteY10" fmla="*/ 669299 h 1811553"/>
              <a:gd name="connsiteX11" fmla="*/ 1866010 w 2889213"/>
              <a:gd name="connsiteY11" fmla="*/ 762998 h 1811553"/>
              <a:gd name="connsiteX12" fmla="*/ 2733769 w 2889213"/>
              <a:gd name="connsiteY12" fmla="*/ 1271909 h 1811553"/>
              <a:gd name="connsiteX13" fmla="*/ 2694623 w 2889213"/>
              <a:gd name="connsiteY13" fmla="*/ 1524483 h 1811553"/>
              <a:gd name="connsiteX14" fmla="*/ 2385869 w 2889213"/>
              <a:gd name="connsiteY14" fmla="*/ 1470403 h 1811553"/>
              <a:gd name="connsiteX15" fmla="*/ 2214278 w 2889213"/>
              <a:gd name="connsiteY15" fmla="*/ 1811553 h 1811553"/>
              <a:gd name="connsiteX16" fmla="*/ 2074819 w 2889213"/>
              <a:gd name="connsiteY16" fmla="*/ 1450562 h 1811553"/>
              <a:gd name="connsiteX17" fmla="*/ 1739085 w 2889213"/>
              <a:gd name="connsiteY17" fmla="*/ 1756177 h 1811553"/>
              <a:gd name="connsiteX18" fmla="*/ 1648664 w 2889213"/>
              <a:gd name="connsiteY18" fmla="*/ 1466917 h 1811553"/>
              <a:gd name="connsiteX19" fmla="*/ 1376671 w 2889213"/>
              <a:gd name="connsiteY19" fmla="*/ 1585086 h 1811553"/>
              <a:gd name="connsiteX20" fmla="*/ 1415819 w 2889213"/>
              <a:gd name="connsiteY20" fmla="*/ 1219713 h 1811553"/>
              <a:gd name="connsiteX21" fmla="*/ 665501 w 2889213"/>
              <a:gd name="connsiteY21" fmla="*/ 1160992 h 1811553"/>
              <a:gd name="connsiteX22" fmla="*/ 0 w 2889213"/>
              <a:gd name="connsiteY22" fmla="*/ 1010928 h 1811553"/>
              <a:gd name="connsiteX23" fmla="*/ 13050 w 2889213"/>
              <a:gd name="connsiteY23" fmla="*/ 169268 h 1811553"/>
              <a:gd name="connsiteX24" fmla="*/ 1348782 w 2889213"/>
              <a:gd name="connsiteY24" fmla="*/ 0 h 181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9213" h="1811553">
                <a:moveTo>
                  <a:pt x="2150164" y="113773"/>
                </a:moveTo>
                <a:lnTo>
                  <a:pt x="2655476" y="469395"/>
                </a:lnTo>
                <a:cubicBezTo>
                  <a:pt x="2724937" y="612627"/>
                  <a:pt x="2790110" y="774578"/>
                  <a:pt x="2828170" y="895281"/>
                </a:cubicBezTo>
                <a:cubicBezTo>
                  <a:pt x="2845006" y="1009922"/>
                  <a:pt x="2872906" y="1094971"/>
                  <a:pt x="2883834" y="1193615"/>
                </a:cubicBezTo>
                <a:cubicBezTo>
                  <a:pt x="2898597" y="1276508"/>
                  <a:pt x="2882583" y="1383685"/>
                  <a:pt x="2840612" y="1449135"/>
                </a:cubicBezTo>
                <a:cubicBezTo>
                  <a:pt x="2801112" y="1388173"/>
                  <a:pt x="2764708" y="1276910"/>
                  <a:pt x="2632493" y="1060062"/>
                </a:cubicBezTo>
                <a:cubicBezTo>
                  <a:pt x="2521003" y="837054"/>
                  <a:pt x="2268591" y="370791"/>
                  <a:pt x="2150164" y="113773"/>
                </a:cubicBezTo>
                <a:close/>
                <a:moveTo>
                  <a:pt x="1348782" y="0"/>
                </a:moveTo>
                <a:cubicBezTo>
                  <a:pt x="1445338" y="154432"/>
                  <a:pt x="1639668" y="165874"/>
                  <a:pt x="1714668" y="204372"/>
                </a:cubicBezTo>
                <a:cubicBezTo>
                  <a:pt x="1723722" y="285320"/>
                  <a:pt x="1831199" y="402612"/>
                  <a:pt x="1866896" y="462766"/>
                </a:cubicBezTo>
                <a:cubicBezTo>
                  <a:pt x="1913125" y="544588"/>
                  <a:pt x="1935949" y="596454"/>
                  <a:pt x="1973469" y="669299"/>
                </a:cubicBezTo>
                <a:cubicBezTo>
                  <a:pt x="1909251" y="682689"/>
                  <a:pt x="1863715" y="712895"/>
                  <a:pt x="1866010" y="762998"/>
                </a:cubicBezTo>
                <a:cubicBezTo>
                  <a:pt x="1884495" y="971782"/>
                  <a:pt x="2517373" y="1008755"/>
                  <a:pt x="2733769" y="1271909"/>
                </a:cubicBezTo>
                <a:cubicBezTo>
                  <a:pt x="2839248" y="1365427"/>
                  <a:pt x="2779441" y="1512521"/>
                  <a:pt x="2694623" y="1524483"/>
                </a:cubicBezTo>
                <a:cubicBezTo>
                  <a:pt x="2575007" y="1522308"/>
                  <a:pt x="2538107" y="1485627"/>
                  <a:pt x="2385869" y="1470403"/>
                </a:cubicBezTo>
                <a:cubicBezTo>
                  <a:pt x="2333676" y="1639614"/>
                  <a:pt x="2280982" y="1755416"/>
                  <a:pt x="2214278" y="1811553"/>
                </a:cubicBezTo>
                <a:cubicBezTo>
                  <a:pt x="2147576" y="1804531"/>
                  <a:pt x="2033271" y="1685187"/>
                  <a:pt x="2074819" y="1450562"/>
                </a:cubicBezTo>
                <a:cubicBezTo>
                  <a:pt x="1992109" y="1541380"/>
                  <a:pt x="1856720" y="1716561"/>
                  <a:pt x="1739085" y="1756177"/>
                </a:cubicBezTo>
                <a:cubicBezTo>
                  <a:pt x="1647742" y="1688758"/>
                  <a:pt x="1625791" y="1561162"/>
                  <a:pt x="1648664" y="1466917"/>
                </a:cubicBezTo>
                <a:cubicBezTo>
                  <a:pt x="1575908" y="1517602"/>
                  <a:pt x="1475987" y="1575732"/>
                  <a:pt x="1376671" y="1585086"/>
                </a:cubicBezTo>
                <a:cubicBezTo>
                  <a:pt x="1265755" y="1421973"/>
                  <a:pt x="1344050" y="1304532"/>
                  <a:pt x="1415819" y="1219713"/>
                </a:cubicBezTo>
                <a:cubicBezTo>
                  <a:pt x="1106992" y="1284958"/>
                  <a:pt x="922130" y="1226237"/>
                  <a:pt x="665501" y="1160992"/>
                </a:cubicBezTo>
                <a:cubicBezTo>
                  <a:pt x="467591" y="1128369"/>
                  <a:pt x="282729" y="1004403"/>
                  <a:pt x="0" y="1010928"/>
                </a:cubicBezTo>
                <a:lnTo>
                  <a:pt x="13050" y="169268"/>
                </a:lnTo>
                <a:cubicBezTo>
                  <a:pt x="722590" y="234513"/>
                  <a:pt x="1132701" y="28762"/>
                  <a:pt x="134878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lumOff val="50000"/>
                </a:schemeClr>
              </a:gs>
              <a:gs pos="100000">
                <a:schemeClr val="accent2">
                  <a:lumMod val="50000"/>
                  <a:lumOff val="50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0" name="Oval 49"/>
          <p:cNvSpPr/>
          <p:nvPr/>
        </p:nvSpPr>
        <p:spPr>
          <a:xfrm>
            <a:off x="4164238" y="1403944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164238" y="2262705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4164238" y="3104324"/>
            <a:ext cx="576064" cy="576064"/>
          </a:xfrm>
          <a:prstGeom prst="ellipse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41189" y="1319495"/>
            <a:ext cx="3672408" cy="759168"/>
            <a:chOff x="803640" y="3362835"/>
            <a:chExt cx="2059657" cy="759168"/>
          </a:xfrm>
        </p:grpSpPr>
        <p:sp>
          <p:nvSpPr>
            <p:cNvPr id="54" name="TextBox 53"/>
            <p:cNvSpPr txBox="1"/>
            <p:nvPr/>
          </p:nvSpPr>
          <p:spPr>
            <a:xfrm>
              <a:off x="803640" y="3752671"/>
              <a:ext cx="2059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瞭解食品良好衛生規範準則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03640" y="3362835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32AEB8"/>
                  </a:solidFill>
                  <a:cs typeface="Arial" pitchFamily="34" charset="0"/>
                </a:rPr>
                <a:t>靜態學習</a:t>
              </a:r>
              <a:endParaRPr lang="ko-KR" altLang="en-US" sz="2400" b="1" dirty="0">
                <a:solidFill>
                  <a:srgbClr val="32AEB8"/>
                </a:solidFill>
                <a:cs typeface="Arial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841189" y="217825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b="1" dirty="0">
                <a:solidFill>
                  <a:srgbClr val="32AEB8"/>
                </a:solidFill>
                <a:cs typeface="Arial" pitchFamily="34" charset="0"/>
              </a:rPr>
              <a:t>靜態學習</a:t>
            </a:r>
            <a:endParaRPr lang="ko-KR" altLang="en-US" sz="2400" b="1" dirty="0">
              <a:solidFill>
                <a:srgbClr val="32AEB8"/>
              </a:solidFill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841189" y="3019875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b="1" dirty="0" smtClean="0">
                <a:solidFill>
                  <a:srgbClr val="F2A40D"/>
                </a:solidFill>
                <a:cs typeface="Arial" pitchFamily="34" charset="0"/>
              </a:rPr>
              <a:t>動態</a:t>
            </a:r>
            <a:r>
              <a:rPr lang="zh-TW" altLang="en-US" sz="2400" b="1" dirty="0">
                <a:solidFill>
                  <a:srgbClr val="F2A40D"/>
                </a:solidFill>
                <a:cs typeface="Arial" pitchFamily="34" charset="0"/>
              </a:rPr>
              <a:t>學習</a:t>
            </a:r>
            <a:endParaRPr lang="ko-KR" altLang="en-US" sz="2400" b="1" dirty="0">
              <a:solidFill>
                <a:srgbClr val="F2A40D"/>
              </a:solidFill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30834" y="146114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30834" y="231990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30834" y="316152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grpSp>
        <p:nvGrpSpPr>
          <p:cNvPr id="70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71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矩形 72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準備期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4841189" y="2558545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瞭解稽查流程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5" name="TextBox 53"/>
          <p:cNvSpPr txBox="1"/>
          <p:nvPr/>
        </p:nvSpPr>
        <p:spPr>
          <a:xfrm>
            <a:off x="4841189" y="339235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前往校內餐廳隨同專業稽查人員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進行現場勘察實習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16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pic>
        <p:nvPicPr>
          <p:cNvPr id="10" name="圖片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771550"/>
            <a:ext cx="3831590" cy="286512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1117000" y="3713182"/>
            <a:ext cx="68531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營養師針對</a:t>
            </a:r>
            <a:r>
              <a:rPr lang="zh-TW" altLang="en-US" sz="2000" dirty="0">
                <a:solidFill>
                  <a:srgbClr val="F2A40D"/>
                </a:solidFill>
                <a:cs typeface="Arial" pitchFamily="34" charset="0"/>
              </a:rPr>
              <a:t>校內餐飲管理現況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進行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解說</a:t>
            </a:r>
            <a:r>
              <a:rPr lang="en-US" altLang="zh-TW" sz="2000" dirty="0">
                <a:solidFill>
                  <a:srgbClr val="32AEB8"/>
                </a:solidFill>
                <a:cs typeface="Arial" pitchFamily="34" charset="0"/>
              </a:rPr>
              <a:t>,</a:t>
            </a:r>
            <a:endParaRPr lang="en-US" altLang="zh-TW" sz="2000" dirty="0" smtClean="0">
              <a:solidFill>
                <a:srgbClr val="32AEB8"/>
              </a:solidFill>
              <a:cs typeface="Arial" pitchFamily="34" charset="0"/>
            </a:endParaRPr>
          </a:p>
          <a:p>
            <a:pPr algn="ctr"/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並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為我們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解釋</a:t>
            </a:r>
            <a:r>
              <a:rPr lang="zh-TW" altLang="en-US" sz="2000" dirty="0">
                <a:solidFill>
                  <a:srgbClr val="F2A40D"/>
                </a:solidFill>
                <a:cs typeface="Arial" pitchFamily="34" charset="0"/>
              </a:rPr>
              <a:t>食品良好衛生規範</a:t>
            </a:r>
            <a:r>
              <a:rPr lang="zh-TW" altLang="en-US" sz="2000" dirty="0" smtClean="0">
                <a:solidFill>
                  <a:srgbClr val="F2A40D"/>
                </a:solidFill>
                <a:cs typeface="Arial" pitchFamily="34" charset="0"/>
              </a:rPr>
              <a:t>準則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與</a:t>
            </a:r>
            <a:r>
              <a:rPr lang="zh-TW" altLang="en-US" sz="2000" dirty="0" smtClean="0">
                <a:solidFill>
                  <a:srgbClr val="F2A40D"/>
                </a:solidFill>
                <a:cs typeface="Arial" pitchFamily="34" charset="0"/>
              </a:rPr>
              <a:t>食品</a:t>
            </a:r>
            <a:r>
              <a:rPr lang="zh-TW" altLang="en-US" sz="2000" dirty="0">
                <a:solidFill>
                  <a:srgbClr val="F2A40D"/>
                </a:solidFill>
                <a:cs typeface="Arial" pitchFamily="34" charset="0"/>
              </a:rPr>
              <a:t>衛生稽查要點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。</a:t>
            </a:r>
          </a:p>
        </p:txBody>
      </p:sp>
      <p:grpSp>
        <p:nvGrpSpPr>
          <p:cNvPr id="12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13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準備期</a:t>
            </a:r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5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準備期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pic>
        <p:nvPicPr>
          <p:cNvPr id="10" name="圖片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3499" y="771550"/>
            <a:ext cx="3820160" cy="286512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1523034" y="3739847"/>
            <a:ext cx="60410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前往校內餐廳隨同專業稽查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人員</a:t>
            </a:r>
            <a:r>
              <a:rPr lang="zh-TW" altLang="en-US" sz="2000" dirty="0" smtClean="0">
                <a:solidFill>
                  <a:srgbClr val="F3AC1D"/>
                </a:solidFill>
                <a:cs typeface="Arial" pitchFamily="34" charset="0"/>
              </a:rPr>
              <a:t>進行</a:t>
            </a:r>
            <a:r>
              <a:rPr lang="zh-TW" altLang="en-US" sz="2000" dirty="0">
                <a:solidFill>
                  <a:srgbClr val="F3AC1D"/>
                </a:solidFill>
                <a:cs typeface="Arial" pitchFamily="34" charset="0"/>
              </a:rPr>
              <a:t>現場</a:t>
            </a:r>
            <a:r>
              <a:rPr lang="zh-TW" altLang="en-US" sz="2000" dirty="0" smtClean="0">
                <a:solidFill>
                  <a:srgbClr val="F3AC1D"/>
                </a:solidFill>
                <a:cs typeface="Arial" pitchFamily="34" charset="0"/>
              </a:rPr>
              <a:t>勘察實習。</a:t>
            </a:r>
            <a:endParaRPr lang="zh-TW" altLang="en-US" sz="2000" dirty="0">
              <a:solidFill>
                <a:srgbClr val="F3AC1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7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準備期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pic>
        <p:nvPicPr>
          <p:cNvPr id="10" name="圖片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4027" y="771550"/>
            <a:ext cx="3819103" cy="286512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930863" y="3730654"/>
            <a:ext cx="72254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視察完店家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後</a:t>
            </a:r>
            <a:r>
              <a:rPr lang="en-US" altLang="zh-TW" sz="2000" dirty="0" smtClean="0">
                <a:solidFill>
                  <a:srgbClr val="32AEB8"/>
                </a:solidFill>
                <a:cs typeface="Arial" pitchFamily="34" charset="0"/>
              </a:rPr>
              <a:t>,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針對剛剛發現的問題</a:t>
            </a:r>
            <a:r>
              <a:rPr lang="en-US" altLang="zh-TW" sz="2000" dirty="0" smtClean="0">
                <a:solidFill>
                  <a:srgbClr val="32AEB8"/>
                </a:solidFill>
                <a:cs typeface="Arial" pitchFamily="34" charset="0"/>
              </a:rPr>
              <a:t>,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向店家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負責人進行</a:t>
            </a:r>
          </a:p>
          <a:p>
            <a:pPr algn="ctr"/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提醒告知</a:t>
            </a:r>
            <a:r>
              <a:rPr lang="en-US" altLang="zh-TW" sz="2000" dirty="0" smtClean="0">
                <a:solidFill>
                  <a:srgbClr val="32AEB8"/>
                </a:solidFill>
                <a:cs typeface="Arial" pitchFamily="34" charset="0"/>
              </a:rPr>
              <a:t>,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店家也承諾</a:t>
            </a:r>
            <a:r>
              <a:rPr lang="zh-TW" altLang="en-US" sz="2000" dirty="0" smtClean="0">
                <a:solidFill>
                  <a:srgbClr val="F3AC1D"/>
                </a:solidFill>
                <a:cs typeface="Arial" pitchFamily="34" charset="0"/>
              </a:rPr>
              <a:t>問題會於限期內改進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4820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F2A40D"/>
          </a:solidFill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sp>
        <p:nvSpPr>
          <p:cNvPr id="8" name="矩形 7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執行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期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9" name="Donut 22">
            <a:extLst>
              <a:ext uri="{FF2B5EF4-FFF2-40B4-BE49-F238E27FC236}">
                <a16:creationId xmlns:a16="http://schemas.microsoft.com/office/drawing/2014/main" xmlns="" id="{07669210-0B33-41BE-AD79-4D2E87480E93}"/>
              </a:ext>
            </a:extLst>
          </p:cNvPr>
          <p:cNvSpPr>
            <a:spLocks noChangeAspect="1"/>
          </p:cNvSpPr>
          <p:nvPr/>
        </p:nvSpPr>
        <p:spPr>
          <a:xfrm>
            <a:off x="251520" y="2018961"/>
            <a:ext cx="3312300" cy="169656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Oval 49"/>
          <p:cNvSpPr/>
          <p:nvPr/>
        </p:nvSpPr>
        <p:spPr>
          <a:xfrm>
            <a:off x="4164238" y="1403944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11" name="Oval 50"/>
          <p:cNvSpPr/>
          <p:nvPr/>
        </p:nvSpPr>
        <p:spPr>
          <a:xfrm>
            <a:off x="4164238" y="2262705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12" name="Oval 51"/>
          <p:cNvSpPr/>
          <p:nvPr/>
        </p:nvSpPr>
        <p:spPr>
          <a:xfrm>
            <a:off x="4164238" y="3104324"/>
            <a:ext cx="576064" cy="576064"/>
          </a:xfrm>
          <a:prstGeom prst="ellipse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32AEB8"/>
              </a:solidFill>
            </a:endParaRPr>
          </a:p>
        </p:txBody>
      </p:sp>
      <p:sp>
        <p:nvSpPr>
          <p:cNvPr id="14" name="TextBox 53"/>
          <p:cNvSpPr txBox="1"/>
          <p:nvPr/>
        </p:nvSpPr>
        <p:spPr>
          <a:xfrm>
            <a:off x="4841189" y="150731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每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周安排兩次稽查任務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61"/>
          <p:cNvSpPr txBox="1"/>
          <p:nvPr/>
        </p:nvSpPr>
        <p:spPr>
          <a:xfrm>
            <a:off x="4130834" y="146114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62"/>
          <p:cNvSpPr txBox="1"/>
          <p:nvPr/>
        </p:nvSpPr>
        <p:spPr>
          <a:xfrm>
            <a:off x="4130834" y="231990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63"/>
          <p:cNvSpPr txBox="1"/>
          <p:nvPr/>
        </p:nvSpPr>
        <p:spPr>
          <a:xfrm>
            <a:off x="4130834" y="3161524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4848005" y="2262705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針對學餐逐項進行衛生勘察且隨時記錄發現之問題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4848004" y="3069190"/>
            <a:ext cx="4476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針對問題開立勸導單給學餐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業者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</a:t>
            </a:r>
          </a:p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協商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後再請業者允諾限期改善並簽名爲證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2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11444"/>
            <a:ext cx="3203320" cy="24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F2A40D"/>
          </a:solidFill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執行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期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sp>
        <p:nvSpPr>
          <p:cNvPr id="11" name="矩形 10"/>
          <p:cNvSpPr/>
          <p:nvPr/>
        </p:nvSpPr>
        <p:spPr>
          <a:xfrm>
            <a:off x="923285" y="4027190"/>
            <a:ext cx="7225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針對學餐逐項進行</a:t>
            </a:r>
            <a:r>
              <a:rPr lang="zh-TW" altLang="en-US" sz="2000" dirty="0">
                <a:solidFill>
                  <a:srgbClr val="F3AC1D"/>
                </a:solidFill>
                <a:cs typeface="Arial" pitchFamily="34" charset="0"/>
              </a:rPr>
              <a:t>衛生勘察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且隨時記錄發現之問題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417" y="1511444"/>
            <a:ext cx="3203319" cy="24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線接點 2"/>
          <p:cNvCxnSpPr/>
          <p:nvPr/>
        </p:nvCxnSpPr>
        <p:spPr>
          <a:xfrm>
            <a:off x="4536000" y="1682512"/>
            <a:ext cx="0" cy="20413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06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3" b="19738"/>
          <a:stretch/>
        </p:blipFill>
        <p:spPr bwMode="auto">
          <a:xfrm>
            <a:off x="4705768" y="1511444"/>
            <a:ext cx="3202967" cy="24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1511444"/>
            <a:ext cx="3203319" cy="240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9"/>
          <p:cNvGrpSpPr/>
          <p:nvPr/>
        </p:nvGrpSpPr>
        <p:grpSpPr>
          <a:xfrm>
            <a:off x="0" y="915566"/>
            <a:ext cx="1691680" cy="440422"/>
            <a:chOff x="0" y="1270545"/>
            <a:chExt cx="4355976" cy="504056"/>
          </a:xfrm>
          <a:solidFill>
            <a:srgbClr val="F2A40D"/>
          </a:solidFill>
        </p:grpSpPr>
        <p:sp>
          <p:nvSpPr>
            <p:cNvPr id="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31608" y="93572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執行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期</a:t>
            </a:r>
            <a:endParaRPr lang="zh-TW" altLang="en-US" dirty="0">
              <a:solidFill>
                <a:prstClr val="black"/>
              </a:solidFill>
            </a:endParaRPr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</a:t>
            </a:r>
            <a:r>
              <a:rPr lang="zh-TW" altLang="en-US" sz="2800" u="sng" dirty="0" smtClean="0"/>
              <a:t>方案之敘述</a:t>
            </a:r>
            <a:endParaRPr lang="zh-TW" altLang="en-US" sz="2800" u="sng" dirty="0"/>
          </a:p>
        </p:txBody>
      </p:sp>
      <p:sp>
        <p:nvSpPr>
          <p:cNvPr id="11" name="矩形 10"/>
          <p:cNvSpPr/>
          <p:nvPr/>
        </p:nvSpPr>
        <p:spPr>
          <a:xfrm>
            <a:off x="263370" y="4037836"/>
            <a:ext cx="8545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rgbClr val="F3AC1D"/>
                </a:solidFill>
                <a:cs typeface="Arial" pitchFamily="34" charset="0"/>
              </a:rPr>
              <a:t>針對問題開立勸導單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給學餐業者</a:t>
            </a:r>
            <a:r>
              <a:rPr lang="en-US" altLang="zh-TW" sz="2000" dirty="0" smtClean="0">
                <a:solidFill>
                  <a:srgbClr val="32AEB8"/>
                </a:solidFill>
                <a:cs typeface="Arial" pitchFamily="34" charset="0"/>
              </a:rPr>
              <a:t>,</a:t>
            </a:r>
            <a:r>
              <a:rPr lang="zh-TW" altLang="en-US" sz="2000" dirty="0" smtClean="0">
                <a:solidFill>
                  <a:srgbClr val="32AEB8"/>
                </a:solidFill>
                <a:cs typeface="Arial" pitchFamily="34" charset="0"/>
              </a:rPr>
              <a:t>協商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後再</a:t>
            </a:r>
            <a:r>
              <a:rPr lang="zh-TW" altLang="en-US" sz="2000" dirty="0">
                <a:solidFill>
                  <a:srgbClr val="F3AC1D"/>
                </a:solidFill>
                <a:cs typeface="Arial" pitchFamily="34" charset="0"/>
              </a:rPr>
              <a:t>請業者允諾限期改善</a:t>
            </a:r>
            <a:r>
              <a:rPr lang="zh-TW" altLang="en-US" sz="2000" dirty="0">
                <a:solidFill>
                  <a:srgbClr val="32AEB8"/>
                </a:solidFill>
                <a:cs typeface="Arial" pitchFamily="34" charset="0"/>
              </a:rPr>
              <a:t>並簽名爲證</a:t>
            </a:r>
          </a:p>
        </p:txBody>
      </p:sp>
      <p:cxnSp>
        <p:nvCxnSpPr>
          <p:cNvPr id="3" name="直線接點 2"/>
          <p:cNvCxnSpPr/>
          <p:nvPr/>
        </p:nvCxnSpPr>
        <p:spPr>
          <a:xfrm>
            <a:off x="4536000" y="1682512"/>
            <a:ext cx="0" cy="204136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82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我方解決方案之</a:t>
            </a:r>
            <a:r>
              <a:rPr lang="zh-TW" altLang="en-US" sz="2800" u="sng" dirty="0" smtClean="0"/>
              <a:t>優點</a:t>
            </a:r>
            <a:endParaRPr lang="zh-TW" altLang="en-US" sz="2800" u="sng" dirty="0"/>
          </a:p>
        </p:txBody>
      </p:sp>
      <p:grpSp>
        <p:nvGrpSpPr>
          <p:cNvPr id="5" name="Group 9"/>
          <p:cNvGrpSpPr/>
          <p:nvPr/>
        </p:nvGrpSpPr>
        <p:grpSpPr>
          <a:xfrm>
            <a:off x="-10617" y="925881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6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312911" y="987436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提升餐飲業者之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食品衛生安全品質</a:t>
            </a:r>
            <a:endParaRPr lang="zh-TW" altLang="en-US" dirty="0">
              <a:solidFill>
                <a:srgbClr val="F4B538"/>
              </a:solidFill>
            </a:endParaRPr>
          </a:p>
        </p:txBody>
      </p:sp>
      <p:grpSp>
        <p:nvGrpSpPr>
          <p:cNvPr id="25" name="Group 9"/>
          <p:cNvGrpSpPr/>
          <p:nvPr/>
        </p:nvGrpSpPr>
        <p:grpSpPr>
          <a:xfrm>
            <a:off x="312909" y="1697058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26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7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Group 9"/>
          <p:cNvGrpSpPr/>
          <p:nvPr/>
        </p:nvGrpSpPr>
        <p:grpSpPr>
          <a:xfrm>
            <a:off x="636437" y="2499743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30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1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3" name="Group 9"/>
          <p:cNvGrpSpPr/>
          <p:nvPr/>
        </p:nvGrpSpPr>
        <p:grpSpPr>
          <a:xfrm>
            <a:off x="959965" y="3275989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34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5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Group 9"/>
          <p:cNvGrpSpPr/>
          <p:nvPr/>
        </p:nvGrpSpPr>
        <p:grpSpPr>
          <a:xfrm>
            <a:off x="1283493" y="4075133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38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764676" y="1758613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解決</a:t>
            </a:r>
            <a:r>
              <a:rPr lang="zh-TW" altLang="en-US" sz="2000" dirty="0" smtClean="0">
                <a:solidFill>
                  <a:srgbClr val="F4B538"/>
                </a:solidFill>
                <a:cs typeface="Arial" pitchFamily="34" charset="0"/>
              </a:rPr>
              <a:t>基層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稽查員人力不足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之問題</a:t>
            </a:r>
            <a:endParaRPr lang="zh-TW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959963" y="2561298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志工可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習</a:t>
            </a:r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得</a:t>
            </a:r>
            <a:r>
              <a:rPr lang="zh-TW" altLang="en-US" sz="2000" dirty="0" smtClean="0">
                <a:solidFill>
                  <a:srgbClr val="F4B538"/>
                </a:solidFill>
                <a:cs typeface="Arial" pitchFamily="34" charset="0"/>
              </a:rPr>
              <a:t>相關食品安全衛生知識</a:t>
            </a:r>
            <a:endParaRPr lang="zh-TW" altLang="en-US" dirty="0">
              <a:solidFill>
                <a:srgbClr val="F4B538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29127" y="3337544"/>
            <a:ext cx="41199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提升志工對於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食</a:t>
            </a:r>
            <a:r>
              <a:rPr lang="zh-TW" altLang="en-US" sz="2000" dirty="0" smtClean="0">
                <a:solidFill>
                  <a:srgbClr val="F4B538"/>
                </a:solidFill>
                <a:cs typeface="Arial" pitchFamily="34" charset="0"/>
              </a:rPr>
              <a:t>安之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重視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及</a:t>
            </a:r>
            <a:r>
              <a:rPr lang="zh-TW" altLang="en-US" sz="2000" dirty="0">
                <a:solidFill>
                  <a:srgbClr val="F4B538"/>
                </a:solidFill>
                <a:cs typeface="Arial" pitchFamily="34" charset="0"/>
              </a:rPr>
              <a:t>責任心</a:t>
            </a:r>
          </a:p>
        </p:txBody>
      </p:sp>
      <p:sp>
        <p:nvSpPr>
          <p:cNvPr id="44" name="矩形 43"/>
          <p:cNvSpPr/>
          <p:nvPr/>
        </p:nvSpPr>
        <p:spPr>
          <a:xfrm>
            <a:off x="1735548" y="4127902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使民衆</a:t>
            </a:r>
            <a:r>
              <a:rPr lang="zh-TW" altLang="en-US" sz="2000" dirty="0" smtClean="0">
                <a:solidFill>
                  <a:srgbClr val="F4B538"/>
                </a:solidFill>
                <a:cs typeface="Arial" pitchFamily="34" charset="0"/>
              </a:rPr>
              <a:t>主動發現</a:t>
            </a:r>
            <a:r>
              <a:rPr lang="zh-TW" altLang="en-US" sz="2000" dirty="0">
                <a:solidFill>
                  <a:prstClr val="white"/>
                </a:solidFill>
                <a:cs typeface="Arial" pitchFamily="34" charset="0"/>
              </a:rPr>
              <a:t>身邊之食安問題</a:t>
            </a:r>
            <a:endParaRPr lang="zh-TW" altLang="en-US" dirty="0"/>
          </a:p>
        </p:txBody>
      </p:sp>
      <p:sp>
        <p:nvSpPr>
          <p:cNvPr id="45" name="Oval 31">
            <a:extLst>
              <a:ext uri="{FF2B5EF4-FFF2-40B4-BE49-F238E27FC236}">
                <a16:creationId xmlns:a16="http://schemas.microsoft.com/office/drawing/2014/main" xmlns="" id="{4291CE6B-839E-468C-AB80-8F4BB22F0EB6}"/>
              </a:ext>
            </a:extLst>
          </p:cNvPr>
          <p:cNvSpPr/>
          <p:nvPr/>
        </p:nvSpPr>
        <p:spPr>
          <a:xfrm>
            <a:off x="5934739" y="1433087"/>
            <a:ext cx="2042954" cy="2042501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83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我方解決方案</a:t>
            </a:r>
            <a:r>
              <a:rPr lang="zh-TW" altLang="en-US" sz="2800" u="sng" dirty="0" smtClean="0"/>
              <a:t>之</a:t>
            </a:r>
            <a:r>
              <a:rPr lang="zh-TW" altLang="en-US" sz="2800" u="sng" dirty="0"/>
              <a:t>缺點</a:t>
            </a:r>
          </a:p>
        </p:txBody>
      </p:sp>
      <p:sp>
        <p:nvSpPr>
          <p:cNvPr id="2" name="矩形 1"/>
          <p:cNvSpPr/>
          <p:nvPr/>
        </p:nvSpPr>
        <p:spPr>
          <a:xfrm>
            <a:off x="1029221" y="2443281"/>
            <a:ext cx="2646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專業</a:t>
            </a:r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度之存疑</a:t>
            </a:r>
            <a:endParaRPr lang="zh-TW" altLang="en-US" sz="2800" dirty="0"/>
          </a:p>
        </p:txBody>
      </p:sp>
      <p:sp>
        <p:nvSpPr>
          <p:cNvPr id="49" name="Oval 31">
            <a:extLst>
              <a:ext uri="{FF2B5EF4-FFF2-40B4-BE49-F238E27FC236}">
                <a16:creationId xmlns:a16="http://schemas.microsoft.com/office/drawing/2014/main" xmlns="" id="{E5365346-328D-478A-9D4C-04CCC0612C25}"/>
              </a:ext>
            </a:extLst>
          </p:cNvPr>
          <p:cNvSpPr/>
          <p:nvPr/>
        </p:nvSpPr>
        <p:spPr>
          <a:xfrm>
            <a:off x="5508104" y="1450514"/>
            <a:ext cx="2592288" cy="2252004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Group 9"/>
          <p:cNvGrpSpPr/>
          <p:nvPr/>
        </p:nvGrpSpPr>
        <p:grpSpPr>
          <a:xfrm>
            <a:off x="2292" y="1794743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51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solidFill>
              <a:srgbClr val="F2A4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2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1223789" y="185629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學生專業度之存疑</a:t>
            </a:r>
            <a:endParaRPr lang="zh-TW" altLang="en-US" dirty="0">
              <a:solidFill>
                <a:srgbClr val="F4B538"/>
              </a:solidFill>
            </a:endParaRPr>
          </a:p>
        </p:txBody>
      </p:sp>
      <p:grpSp>
        <p:nvGrpSpPr>
          <p:cNvPr id="54" name="Group 9"/>
          <p:cNvGrpSpPr/>
          <p:nvPr/>
        </p:nvGrpSpPr>
        <p:grpSpPr>
          <a:xfrm>
            <a:off x="325820" y="2576516"/>
            <a:ext cx="4355976" cy="523220"/>
            <a:chOff x="0" y="1270545"/>
            <a:chExt cx="4355976" cy="504056"/>
          </a:xfrm>
          <a:solidFill>
            <a:srgbClr val="32AEB8"/>
          </a:solidFill>
        </p:grpSpPr>
        <p:sp>
          <p:nvSpPr>
            <p:cNvPr id="55" name="Rectangle 4"/>
            <p:cNvSpPr/>
            <p:nvPr/>
          </p:nvSpPr>
          <p:spPr>
            <a:xfrm>
              <a:off x="323528" y="1270545"/>
              <a:ext cx="4032448" cy="504056"/>
            </a:xfrm>
            <a:prstGeom prst="rect">
              <a:avLst/>
            </a:prstGeom>
            <a:solidFill>
              <a:srgbClr val="F2A4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6" name="Rectangle 5"/>
            <p:cNvSpPr/>
            <p:nvPr/>
          </p:nvSpPr>
          <p:spPr>
            <a:xfrm>
              <a:off x="0" y="1270545"/>
              <a:ext cx="323528" cy="5040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1547317" y="2638071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prstClr val="white"/>
                </a:solidFill>
                <a:cs typeface="Arial" pitchFamily="34" charset="0"/>
              </a:rPr>
              <a:t>學生意願度不足</a:t>
            </a:r>
            <a:endParaRPr lang="zh-TW" altLang="en-US" dirty="0">
              <a:solidFill>
                <a:srgbClr val="F4B5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53698" y="4141067"/>
            <a:ext cx="543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F4B538"/>
                </a:solidFill>
                <a:cs typeface="Arial" pitchFamily="34" charset="0"/>
              </a:rPr>
              <a:t>04 </a:t>
            </a:r>
            <a:r>
              <a:rPr lang="zh-TW" altLang="en-US" sz="4000" b="1" dirty="0" smtClean="0">
                <a:solidFill>
                  <a:srgbClr val="F4B538"/>
                </a:solidFill>
                <a:cs typeface="Arial" pitchFamily="34" charset="0"/>
              </a:rPr>
              <a:t>提出我方行動</a:t>
            </a:r>
            <a:r>
              <a:rPr lang="zh-TW" altLang="en-US" sz="4000" b="1" dirty="0">
                <a:solidFill>
                  <a:srgbClr val="F4B538"/>
                </a:solidFill>
                <a:cs typeface="Arial" pitchFamily="34" charset="0"/>
              </a:rPr>
              <a:t>方案</a:t>
            </a:r>
            <a:endParaRPr lang="ko-KR" altLang="en-US" sz="4000" b="1" dirty="0">
              <a:solidFill>
                <a:srgbClr val="F4B538"/>
              </a:solidFill>
              <a:cs typeface="Arial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3228364" y="1149236"/>
            <a:ext cx="144016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/>
              <a:t>短期計畫</a:t>
            </a:r>
            <a:endParaRPr lang="en-US" altLang="ko-KR" sz="2400" dirty="0"/>
          </a:p>
        </p:txBody>
      </p:sp>
      <p:sp>
        <p:nvSpPr>
          <p:cNvPr id="11" name="Oval 6"/>
          <p:cNvSpPr/>
          <p:nvPr/>
        </p:nvSpPr>
        <p:spPr>
          <a:xfrm>
            <a:off x="2790284" y="1091541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2648868" y="1120065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Oval 6"/>
          <p:cNvSpPr/>
          <p:nvPr/>
        </p:nvSpPr>
        <p:spPr>
          <a:xfrm>
            <a:off x="3510364" y="1649981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32"/>
          <p:cNvSpPr txBox="1"/>
          <p:nvPr/>
        </p:nvSpPr>
        <p:spPr>
          <a:xfrm>
            <a:off x="3368948" y="1678505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Oval 6"/>
          <p:cNvSpPr/>
          <p:nvPr/>
        </p:nvSpPr>
        <p:spPr>
          <a:xfrm>
            <a:off x="4250366" y="2189040"/>
            <a:ext cx="360040" cy="3733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TextBox 32"/>
          <p:cNvSpPr txBox="1"/>
          <p:nvPr/>
        </p:nvSpPr>
        <p:spPr>
          <a:xfrm>
            <a:off x="4108950" y="2217564"/>
            <a:ext cx="642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948444" y="1688377"/>
            <a:ext cx="144016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 smtClean="0"/>
              <a:t>中期</a:t>
            </a:r>
            <a:r>
              <a:rPr lang="zh-TW" altLang="en-US" sz="2400" dirty="0"/>
              <a:t>計畫</a:t>
            </a:r>
            <a:endParaRPr lang="en-US" altLang="ko-KR" sz="2400" dirty="0"/>
          </a:p>
        </p:txBody>
      </p:sp>
      <p:sp>
        <p:nvSpPr>
          <p:cNvPr id="17" name="Text Placeholder 2"/>
          <p:cNvSpPr txBox="1">
            <a:spLocks/>
          </p:cNvSpPr>
          <p:nvPr/>
        </p:nvSpPr>
        <p:spPr>
          <a:xfrm>
            <a:off x="4691026" y="2231703"/>
            <a:ext cx="1440160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 smtClean="0"/>
              <a:t>長期</a:t>
            </a:r>
            <a:r>
              <a:rPr lang="zh-TW" altLang="en-US" sz="2400" dirty="0"/>
              <a:t>計畫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409241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75656" y="51470"/>
            <a:ext cx="6264696" cy="4968552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187624" y="483518"/>
            <a:ext cx="6840760" cy="1224136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1189172" y="1923678"/>
            <a:ext cx="6840760" cy="1224136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187624" y="3363838"/>
            <a:ext cx="6840760" cy="1224136"/>
          </a:xfrm>
          <a:prstGeom prst="rect">
            <a:avLst/>
          </a:prstGeom>
          <a:solidFill>
            <a:srgbClr val="F2A4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901118" y="1095586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solidFill>
                  <a:prstClr val="white"/>
                </a:solidFill>
                <a:cs typeface="Arial" pitchFamily="34" charset="0"/>
              </a:rPr>
              <a:t>我方</a:t>
            </a:r>
            <a:r>
              <a:rPr lang="zh-TW" altLang="en-US" sz="2400" dirty="0">
                <a:solidFill>
                  <a:prstClr val="white"/>
                </a:solidFill>
                <a:cs typeface="Arial" pitchFamily="34" charset="0"/>
              </a:rPr>
              <a:t>團隊成員擔任第一梯次之稽查志工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3696481" y="51440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短期計畫</a:t>
            </a:r>
            <a:endParaRPr lang="zh-TW" altLang="en-US" sz="2400" dirty="0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96481" y="195097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FFFF"/>
                </a:solidFill>
                <a:cs typeface="Arial" pitchFamily="34" charset="0"/>
              </a:rPr>
              <a:t>中期</a:t>
            </a:r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計畫</a:t>
            </a:r>
            <a:endParaRPr lang="zh-TW" altLang="en-US" sz="2400" dirty="0">
              <a:solidFill>
                <a:srgbClr val="FFFFFF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53458" y="2499742"/>
            <a:ext cx="5109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prstClr val="white"/>
                </a:solidFill>
                <a:cs typeface="Arial" pitchFamily="34" charset="0"/>
              </a:rPr>
              <a:t>由校方成立「食安小尖兵」志工組織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696481" y="339113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長</a:t>
            </a:r>
            <a:r>
              <a:rPr lang="zh-TW" altLang="en-US" sz="3200" dirty="0" smtClean="0">
                <a:solidFill>
                  <a:srgbClr val="FFFFFF"/>
                </a:solidFill>
                <a:cs typeface="Arial" pitchFamily="34" charset="0"/>
              </a:rPr>
              <a:t>期</a:t>
            </a:r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計畫</a:t>
            </a:r>
            <a:endParaRPr lang="zh-TW" altLang="en-US" sz="2400" dirty="0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93341" y="3930797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prstClr val="white"/>
                </a:solidFill>
                <a:cs typeface="Arial" pitchFamily="34" charset="0"/>
              </a:rPr>
              <a:t>將「食安小尖兵」</a:t>
            </a:r>
            <a:r>
              <a:rPr lang="zh-TW" altLang="en-US" sz="2400" dirty="0" smtClean="0">
                <a:solidFill>
                  <a:prstClr val="white"/>
                </a:solidFill>
                <a:cs typeface="Arial" pitchFamily="34" charset="0"/>
              </a:rPr>
              <a:t>企劃</a:t>
            </a:r>
            <a:r>
              <a:rPr lang="zh-TW" altLang="en-US" sz="2400" dirty="0">
                <a:solidFill>
                  <a:prstClr val="white"/>
                </a:solidFill>
                <a:cs typeface="Arial" pitchFamily="34" charset="0"/>
              </a:rPr>
              <a:t>推廣</a:t>
            </a:r>
            <a:r>
              <a:rPr lang="zh-TW" altLang="en-US" sz="2400" dirty="0" smtClean="0">
                <a:solidFill>
                  <a:prstClr val="white"/>
                </a:solidFill>
                <a:cs typeface="Arial" pitchFamily="34" charset="0"/>
              </a:rPr>
              <a:t>至</a:t>
            </a:r>
            <a:r>
              <a:rPr lang="zh-TW" altLang="en-US" sz="2400" dirty="0">
                <a:solidFill>
                  <a:prstClr val="white"/>
                </a:solidFill>
                <a:cs typeface="Arial" pitchFamily="34" charset="0"/>
              </a:rPr>
              <a:t>全國大專院校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334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74078"/>
            <a:ext cx="9148151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短期計畫：目的</a:t>
            </a:r>
            <a:endParaRPr lang="zh-TW" altLang="en-US" sz="2800" u="sng" dirty="0"/>
          </a:p>
        </p:txBody>
      </p:sp>
      <p:sp>
        <p:nvSpPr>
          <p:cNvPr id="10" name="矩形 9"/>
          <p:cNvSpPr/>
          <p:nvPr/>
        </p:nvSpPr>
        <p:spPr>
          <a:xfrm>
            <a:off x="1349146" y="2448626"/>
            <a:ext cx="64540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確保校內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用餐</a:t>
            </a:r>
            <a:r>
              <a:rPr lang="zh-TW" altLang="en-US" sz="3200" dirty="0" smtClean="0">
                <a:solidFill>
                  <a:srgbClr val="F3AC1D"/>
                </a:solidFill>
                <a:cs typeface="Arial" pitchFamily="34" charset="0"/>
              </a:rPr>
              <a:t>品質</a:t>
            </a:r>
            <a:r>
              <a:rPr lang="en-US" altLang="zh-TW" sz="3200" dirty="0" smtClean="0">
                <a:solidFill>
                  <a:prstClr val="white"/>
                </a:solidFill>
                <a:cs typeface="Arial" pitchFamily="34" charset="0"/>
              </a:rPr>
              <a:t>/</a:t>
            </a:r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爭取</a:t>
            </a:r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發揮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自主權</a:t>
            </a:r>
            <a:endParaRPr lang="zh-TW" altLang="en-US" sz="3200" dirty="0">
              <a:solidFill>
                <a:srgbClr val="F3AC1D"/>
              </a:solidFill>
            </a:endParaRPr>
          </a:p>
          <a:p>
            <a:pPr lvl="0"/>
            <a:endParaRPr lang="zh-TW" altLang="en-US" sz="2800" dirty="0">
              <a:solidFill>
                <a:prstClr val="black"/>
              </a:solidFill>
            </a:endParaRPr>
          </a:p>
        </p:txBody>
      </p:sp>
      <p:sp>
        <p:nvSpPr>
          <p:cNvPr id="11" name="Donut 24">
            <a:extLst>
              <a:ext uri="{FF2B5EF4-FFF2-40B4-BE49-F238E27FC236}">
                <a16:creationId xmlns:a16="http://schemas.microsoft.com/office/drawing/2014/main" xmlns="" id="{4DA4CD61-B539-4BE7-A98F-932D32416D32}"/>
              </a:ext>
            </a:extLst>
          </p:cNvPr>
          <p:cNvSpPr/>
          <p:nvPr/>
        </p:nvSpPr>
        <p:spPr>
          <a:xfrm>
            <a:off x="4180107" y="1667452"/>
            <a:ext cx="792088" cy="78117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5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</a:t>
            </a:r>
            <a:r>
              <a:rPr lang="zh-TW" altLang="en-US" sz="2800" u="sng" dirty="0"/>
              <a:t>效益</a:t>
            </a:r>
          </a:p>
        </p:txBody>
      </p:sp>
      <p:sp>
        <p:nvSpPr>
          <p:cNvPr id="5" name="Rectangle 3"/>
          <p:cNvSpPr/>
          <p:nvPr/>
        </p:nvSpPr>
        <p:spPr>
          <a:xfrm>
            <a:off x="0" y="1574079"/>
            <a:ext cx="9148152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矩形 5"/>
          <p:cNvSpPr/>
          <p:nvPr/>
        </p:nvSpPr>
        <p:spPr>
          <a:xfrm>
            <a:off x="818454" y="2427734"/>
            <a:ext cx="75112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加強學生對於餐廳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環境衛生之</a:t>
            </a:r>
            <a:r>
              <a:rPr lang="zh-TW" altLang="en-US" sz="3200" dirty="0" smtClean="0">
                <a:solidFill>
                  <a:srgbClr val="F3AC1D"/>
                </a:solidFill>
                <a:cs typeface="Arial" pitchFamily="34" charset="0"/>
              </a:rPr>
              <a:t>觀念</a:t>
            </a:r>
            <a:endParaRPr lang="en-US" altLang="zh-TW" sz="3200" dirty="0" smtClean="0">
              <a:solidFill>
                <a:srgbClr val="F3AC1D"/>
              </a:solidFill>
              <a:cs typeface="Arial" pitchFamily="34" charset="0"/>
            </a:endParaRPr>
          </a:p>
          <a:p>
            <a:pPr algn="ctr"/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提升</a:t>
            </a:r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對日常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用餐之謹慎程度</a:t>
            </a:r>
            <a:endParaRPr lang="zh-TW" altLang="en-US" dirty="0">
              <a:solidFill>
                <a:srgbClr val="F3AC1D"/>
              </a:solidFill>
            </a:endParaRPr>
          </a:p>
        </p:txBody>
      </p:sp>
      <p:sp>
        <p:nvSpPr>
          <p:cNvPr id="7" name="Freeform 18">
            <a:extLst>
              <a:ext uri="{FF2B5EF4-FFF2-40B4-BE49-F238E27FC236}">
                <a16:creationId xmlns:a16="http://schemas.microsoft.com/office/drawing/2014/main" xmlns="" id="{58BF11B7-AAB1-4829-8E58-F2A39705A491}"/>
              </a:ext>
            </a:extLst>
          </p:cNvPr>
          <p:cNvSpPr/>
          <p:nvPr/>
        </p:nvSpPr>
        <p:spPr>
          <a:xfrm>
            <a:off x="4166822" y="1637983"/>
            <a:ext cx="814508" cy="71774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59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1763688" y="771515"/>
            <a:ext cx="5568735" cy="535614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3615894" y="1967733"/>
            <a:ext cx="900000" cy="90000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 rot="5400000">
            <a:off x="4626684" y="1715733"/>
            <a:ext cx="1152000" cy="1152000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0800000">
            <a:off x="4626684" y="2980022"/>
            <a:ext cx="720000" cy="720000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6200000">
            <a:off x="3507861" y="2980023"/>
            <a:ext cx="1008033" cy="1008033"/>
            <a:chOff x="3563888" y="1923678"/>
            <a:chExt cx="900000" cy="900000"/>
          </a:xfrm>
        </p:grpSpPr>
        <p:sp>
          <p:nvSpPr>
            <p:cNvPr id="15" name="Rectangle 14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025097" y="2386248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3299" y="2346544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5097" y="3074253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4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8332" y="2995981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29213" y="1579489"/>
            <a:ext cx="41239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瞭解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食品良好衛生規範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準則</a:t>
            </a:r>
            <a:r>
              <a:rPr lang="en-US" altLang="zh-TW" b="1" dirty="0" smtClean="0">
                <a:solidFill>
                  <a:srgbClr val="F3AC1D"/>
                </a:solidFill>
                <a:cs typeface="Arial" pitchFamily="34" charset="0"/>
              </a:rPr>
              <a:t>/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稽查流程</a:t>
            </a:r>
          </a:p>
          <a:p>
            <a:pPr algn="r"/>
            <a:endParaRPr lang="zh-TW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</a:t>
            </a:r>
            <a:r>
              <a:rPr lang="zh-TW" altLang="en-US" sz="2800" u="sng" dirty="0"/>
              <a:t>手段</a:t>
            </a:r>
          </a:p>
        </p:txBody>
      </p:sp>
      <p:sp>
        <p:nvSpPr>
          <p:cNvPr id="39" name="矩形 38"/>
          <p:cNvSpPr/>
          <p:nvPr/>
        </p:nvSpPr>
        <p:spPr>
          <a:xfrm>
            <a:off x="1812963" y="771480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FFFF"/>
                </a:solidFill>
                <a:cs typeface="Arial" pitchFamily="34" charset="0"/>
              </a:rPr>
              <a:t>我方擔任</a:t>
            </a:r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第一梯次之稽查志工</a:t>
            </a:r>
          </a:p>
        </p:txBody>
      </p:sp>
      <p:sp>
        <p:nvSpPr>
          <p:cNvPr id="40" name="矩形 39"/>
          <p:cNvSpPr/>
          <p:nvPr/>
        </p:nvSpPr>
        <p:spPr>
          <a:xfrm>
            <a:off x="5819149" y="1972091"/>
            <a:ext cx="3026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隨同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專業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稽查人員</a:t>
            </a:r>
            <a:endParaRPr lang="en-US" altLang="zh-TW" b="1" dirty="0" smtClean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  <a:p>
            <a:r>
              <a:rPr lang="en-US" altLang="zh-TW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	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進行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現場勘察實習</a:t>
            </a:r>
          </a:p>
        </p:txBody>
      </p:sp>
      <p:sp>
        <p:nvSpPr>
          <p:cNvPr id="41" name="矩形 40"/>
          <p:cNvSpPr/>
          <p:nvPr/>
        </p:nvSpPr>
        <p:spPr>
          <a:xfrm>
            <a:off x="5377435" y="3074253"/>
            <a:ext cx="3468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針對學餐逐項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進行衛生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勘察</a:t>
            </a:r>
            <a:endParaRPr lang="en-US" altLang="zh-TW" b="1" dirty="0" smtClean="0">
              <a:solidFill>
                <a:srgbClr val="F3AC1D"/>
              </a:solidFill>
              <a:cs typeface="Arial" pitchFamily="34" charset="0"/>
            </a:endParaRPr>
          </a:p>
          <a:p>
            <a:r>
              <a:rPr lang="en-US" altLang="zh-TW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	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且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隨時記錄發現之問題</a:t>
            </a:r>
          </a:p>
        </p:txBody>
      </p:sp>
      <p:sp>
        <p:nvSpPr>
          <p:cNvPr id="42" name="矩形 41"/>
          <p:cNvSpPr/>
          <p:nvPr/>
        </p:nvSpPr>
        <p:spPr>
          <a:xfrm>
            <a:off x="181101" y="3816012"/>
            <a:ext cx="4027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針對問題開立勸導單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給業者</a:t>
            </a:r>
            <a:r>
              <a:rPr lang="en-US" altLang="zh-TW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,</a:t>
            </a:r>
          </a:p>
          <a:p>
            <a:r>
              <a:rPr lang="en-US" altLang="zh-TW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		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再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請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業者限期改善</a:t>
            </a:r>
            <a:endParaRPr lang="zh-TW" altLang="en-US" b="1" dirty="0">
              <a:solidFill>
                <a:srgbClr val="F3AC1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9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</a:t>
            </a:r>
            <a:r>
              <a:rPr lang="zh-TW" altLang="en-US" sz="2800" u="sng" dirty="0"/>
              <a:t>手段</a:t>
            </a:r>
          </a:p>
        </p:txBody>
      </p:sp>
      <p:pic>
        <p:nvPicPr>
          <p:cNvPr id="5" name="圖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31590"/>
            <a:ext cx="2357755" cy="3145155"/>
          </a:xfrm>
          <a:prstGeom prst="rect">
            <a:avLst/>
          </a:prstGeom>
        </p:spPr>
      </p:pic>
      <p:pic>
        <p:nvPicPr>
          <p:cNvPr id="6" name="圖片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31590"/>
            <a:ext cx="2358390" cy="3145790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4602478" y="1264007"/>
            <a:ext cx="0" cy="28803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09734" y="4441408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盛裝熟食之器皿不得堆疊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放置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62173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u="sng" dirty="0" smtClean="0">
                <a:solidFill>
                  <a:srgbClr val="F3AC1D"/>
                </a:solidFill>
                <a:cs typeface="Arial" pitchFamily="34" charset="0"/>
              </a:rPr>
              <a:t>改善後</a:t>
            </a:r>
            <a:endParaRPr lang="zh-TW" altLang="en-US" sz="2000" u="sng" dirty="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20007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u="sng" dirty="0">
                <a:solidFill>
                  <a:srgbClr val="32AEB8"/>
                </a:solidFill>
                <a:cs typeface="Arial" pitchFamily="34" charset="0"/>
              </a:rPr>
              <a:t>改善前</a:t>
            </a:r>
            <a:endParaRPr lang="zh-TW" altLang="en-US" sz="2000" u="sng" dirty="0">
              <a:solidFill>
                <a:srgbClr val="32AE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65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</a:t>
            </a:r>
            <a:r>
              <a:rPr lang="zh-TW" altLang="en-US" sz="2800" u="sng" dirty="0"/>
              <a:t>手段</a:t>
            </a:r>
          </a:p>
        </p:txBody>
      </p:sp>
      <p:pic>
        <p:nvPicPr>
          <p:cNvPr id="5" name="圖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31590"/>
            <a:ext cx="2357755" cy="3145155"/>
          </a:xfrm>
          <a:prstGeom prst="rect">
            <a:avLst/>
          </a:prstGeom>
        </p:spPr>
      </p:pic>
      <p:pic>
        <p:nvPicPr>
          <p:cNvPr id="6" name="圖片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31590"/>
            <a:ext cx="2358390" cy="3145790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4602478" y="1264007"/>
            <a:ext cx="0" cy="28803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4329" y="4441408"/>
            <a:ext cx="8956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醬料罐應標示有效期限，以便檢視有無過期，並應妥善保存放置於室溫，避免陽光直射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62173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u="sng" dirty="0" smtClean="0">
                <a:solidFill>
                  <a:srgbClr val="F3AC1D"/>
                </a:solidFill>
                <a:cs typeface="Arial" pitchFamily="34" charset="0"/>
              </a:rPr>
              <a:t>改善後</a:t>
            </a:r>
            <a:endParaRPr lang="zh-TW" altLang="en-US" sz="2000" u="sng" dirty="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20007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u="sng" dirty="0">
                <a:solidFill>
                  <a:srgbClr val="32AEB8"/>
                </a:solidFill>
                <a:cs typeface="Arial" pitchFamily="34" charset="0"/>
              </a:rPr>
              <a:t>改善前</a:t>
            </a:r>
            <a:endParaRPr lang="zh-TW" altLang="en-US" sz="2000" u="sng" dirty="0">
              <a:solidFill>
                <a:srgbClr val="32AEB8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42" y="1131272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97" y="1131590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28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</a:t>
            </a:r>
            <a:r>
              <a:rPr lang="zh-TW" altLang="en-US" sz="2800" u="sng" dirty="0"/>
              <a:t>手段</a:t>
            </a:r>
          </a:p>
        </p:txBody>
      </p:sp>
      <p:pic>
        <p:nvPicPr>
          <p:cNvPr id="5" name="圖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31590"/>
            <a:ext cx="2357755" cy="3145155"/>
          </a:xfrm>
          <a:prstGeom prst="rect">
            <a:avLst/>
          </a:prstGeom>
        </p:spPr>
      </p:pic>
      <p:pic>
        <p:nvPicPr>
          <p:cNvPr id="6" name="圖片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31590"/>
            <a:ext cx="2358390" cy="3145790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4602478" y="1264007"/>
            <a:ext cx="0" cy="28803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022284" y="4296653"/>
            <a:ext cx="5160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從業人員手上有傷口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時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,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應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經過適當的包紮處理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後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,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配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戴不透水手套始能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工作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,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禁止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直接接觸即食食品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62173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u="sng" dirty="0" smtClean="0">
                <a:solidFill>
                  <a:srgbClr val="F3AC1D"/>
                </a:solidFill>
                <a:cs typeface="Arial" pitchFamily="34" charset="0"/>
              </a:rPr>
              <a:t>改善後</a:t>
            </a:r>
            <a:endParaRPr lang="zh-TW" altLang="en-US" sz="2000" u="sng" dirty="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20007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u="sng" dirty="0">
                <a:solidFill>
                  <a:srgbClr val="32AEB8"/>
                </a:solidFill>
                <a:cs typeface="Arial" pitchFamily="34" charset="0"/>
              </a:rPr>
              <a:t>改善前</a:t>
            </a:r>
            <a:endParaRPr lang="zh-TW" altLang="en-US" sz="2000" u="sng" dirty="0">
              <a:solidFill>
                <a:srgbClr val="32AEB8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42" y="1131272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97" y="1131590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76" y="1130320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96" y="1130319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64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短期計畫：</a:t>
            </a:r>
            <a:r>
              <a:rPr lang="zh-TW" altLang="en-US" sz="2800" u="sng" dirty="0"/>
              <a:t>手段</a:t>
            </a:r>
          </a:p>
        </p:txBody>
      </p:sp>
      <p:pic>
        <p:nvPicPr>
          <p:cNvPr id="5" name="圖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31590"/>
            <a:ext cx="2357755" cy="3145155"/>
          </a:xfrm>
          <a:prstGeom prst="rect">
            <a:avLst/>
          </a:prstGeom>
        </p:spPr>
      </p:pic>
      <p:pic>
        <p:nvPicPr>
          <p:cNvPr id="6" name="圖片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31590"/>
            <a:ext cx="2358390" cy="3145790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4602478" y="1264007"/>
            <a:ext cx="0" cy="28803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015598" y="4278015"/>
            <a:ext cx="71737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從業人員應隨時保持專業的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雙手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,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不得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續留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指甲、塗指甲油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、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戴飾物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,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algn="ctr"/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亦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不得塗抹護手霜及藥物等</a:t>
            </a:r>
            <a:endParaRPr lang="zh-TW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62173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sz="2000" u="sng" dirty="0" smtClean="0">
                <a:solidFill>
                  <a:srgbClr val="F3AC1D"/>
                </a:solidFill>
                <a:cs typeface="Arial" pitchFamily="34" charset="0"/>
              </a:rPr>
              <a:t>改善後</a:t>
            </a:r>
            <a:endParaRPr lang="zh-TW" altLang="en-US" sz="2000" u="sng" dirty="0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20007" y="6975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u="sng" dirty="0">
                <a:solidFill>
                  <a:srgbClr val="32AEB8"/>
                </a:solidFill>
                <a:cs typeface="Arial" pitchFamily="34" charset="0"/>
              </a:rPr>
              <a:t>改善前</a:t>
            </a:r>
            <a:endParaRPr lang="zh-TW" altLang="en-US" sz="2000" u="sng" dirty="0">
              <a:solidFill>
                <a:srgbClr val="32AEB8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42" y="1131272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97" y="1131590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76" y="1130320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96" y="1130319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41" y="1130318"/>
            <a:ext cx="2362960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95" y="1130317"/>
            <a:ext cx="23590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9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74078"/>
            <a:ext cx="9148151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中</a:t>
            </a:r>
            <a:r>
              <a:rPr lang="zh-TW" altLang="en-US" sz="2800" u="sng" dirty="0" smtClean="0"/>
              <a:t>期計畫：目的</a:t>
            </a:r>
            <a:endParaRPr lang="zh-TW" altLang="en-US" sz="2800" u="sng" dirty="0"/>
          </a:p>
        </p:txBody>
      </p:sp>
      <p:sp>
        <p:nvSpPr>
          <p:cNvPr id="10" name="矩形 9"/>
          <p:cNvSpPr/>
          <p:nvPr/>
        </p:nvSpPr>
        <p:spPr>
          <a:xfrm>
            <a:off x="2372990" y="2448626"/>
            <a:ext cx="44021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 smtClean="0">
                <a:solidFill>
                  <a:srgbClr val="F3AC1D"/>
                </a:solidFill>
                <a:cs typeface="Arial" pitchFamily="34" charset="0"/>
              </a:rPr>
              <a:t>推廣</a:t>
            </a:r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與</a:t>
            </a:r>
            <a:r>
              <a:rPr lang="zh-TW" altLang="en-US" sz="3200" dirty="0" smtClean="0">
                <a:solidFill>
                  <a:srgbClr val="F3AC1D"/>
                </a:solidFill>
                <a:cs typeface="Arial" pitchFamily="34" charset="0"/>
              </a:rPr>
              <a:t>再加強</a:t>
            </a:r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短期計畫</a:t>
            </a:r>
            <a:endParaRPr lang="zh-TW" altLang="en-US" sz="3200" dirty="0">
              <a:solidFill>
                <a:prstClr val="black"/>
              </a:solidFill>
            </a:endParaRPr>
          </a:p>
          <a:p>
            <a:pPr lvl="0" algn="ctr"/>
            <a:endParaRPr lang="zh-TW" altLang="en-US" sz="2800" dirty="0">
              <a:solidFill>
                <a:prstClr val="black"/>
              </a:solidFill>
            </a:endParaRPr>
          </a:p>
        </p:txBody>
      </p:sp>
      <p:sp>
        <p:nvSpPr>
          <p:cNvPr id="11" name="Donut 24">
            <a:extLst>
              <a:ext uri="{FF2B5EF4-FFF2-40B4-BE49-F238E27FC236}">
                <a16:creationId xmlns:a16="http://schemas.microsoft.com/office/drawing/2014/main" xmlns="" id="{4DA4CD61-B539-4BE7-A98F-932D32416D32}"/>
              </a:ext>
            </a:extLst>
          </p:cNvPr>
          <p:cNvSpPr/>
          <p:nvPr/>
        </p:nvSpPr>
        <p:spPr>
          <a:xfrm>
            <a:off x="4180107" y="1667452"/>
            <a:ext cx="792088" cy="78117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39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中</a:t>
            </a:r>
            <a:r>
              <a:rPr lang="zh-TW" altLang="en-US" sz="2800" u="sng" dirty="0" smtClean="0"/>
              <a:t>期計畫：</a:t>
            </a:r>
            <a:r>
              <a:rPr lang="zh-TW" altLang="en-US" sz="2800" u="sng" dirty="0"/>
              <a:t>效益</a:t>
            </a:r>
          </a:p>
        </p:txBody>
      </p:sp>
      <p:sp>
        <p:nvSpPr>
          <p:cNvPr id="5" name="Rectangle 3"/>
          <p:cNvSpPr/>
          <p:nvPr/>
        </p:nvSpPr>
        <p:spPr>
          <a:xfrm>
            <a:off x="0" y="1574079"/>
            <a:ext cx="9148152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矩形 5"/>
          <p:cNvSpPr/>
          <p:nvPr/>
        </p:nvSpPr>
        <p:spPr>
          <a:xfrm>
            <a:off x="609071" y="2499742"/>
            <a:ext cx="79300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促使校園食品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衛生意識</a:t>
            </a:r>
            <a:r>
              <a:rPr lang="zh-TW" altLang="en-US" sz="3200" dirty="0" smtClean="0">
                <a:solidFill>
                  <a:srgbClr val="F3AC1D"/>
                </a:solidFill>
                <a:cs typeface="Arial" pitchFamily="34" charset="0"/>
              </a:rPr>
              <a:t>抬頭</a:t>
            </a:r>
            <a:r>
              <a:rPr lang="en-US" altLang="zh-TW" sz="3200" dirty="0" smtClean="0">
                <a:solidFill>
                  <a:prstClr val="white"/>
                </a:solidFill>
                <a:cs typeface="Arial" pitchFamily="34" charset="0"/>
              </a:rPr>
              <a:t>/</a:t>
            </a:r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提升志工們在稽查時針對衛生標準的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準確性</a:t>
            </a:r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及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執行的效率</a:t>
            </a:r>
            <a:endParaRPr lang="zh-TW" altLang="en-US" dirty="0">
              <a:solidFill>
                <a:srgbClr val="F3AC1D"/>
              </a:solidFill>
            </a:endParaRPr>
          </a:p>
        </p:txBody>
      </p:sp>
      <p:sp>
        <p:nvSpPr>
          <p:cNvPr id="7" name="Freeform 18">
            <a:extLst>
              <a:ext uri="{FF2B5EF4-FFF2-40B4-BE49-F238E27FC236}">
                <a16:creationId xmlns:a16="http://schemas.microsoft.com/office/drawing/2014/main" xmlns="" id="{58BF11B7-AAB1-4829-8E58-F2A39705A491}"/>
              </a:ext>
            </a:extLst>
          </p:cNvPr>
          <p:cNvSpPr/>
          <p:nvPr/>
        </p:nvSpPr>
        <p:spPr>
          <a:xfrm>
            <a:off x="4166822" y="1637983"/>
            <a:ext cx="814508" cy="71774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1299675" y="771515"/>
            <a:ext cx="6799841" cy="535614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3615894" y="1967733"/>
            <a:ext cx="900000" cy="90000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 rot="5400000">
            <a:off x="4626684" y="1715733"/>
            <a:ext cx="1152000" cy="1152000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0800000">
            <a:off x="4626684" y="2980022"/>
            <a:ext cx="720000" cy="720000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6200000">
            <a:off x="3507861" y="2980023"/>
            <a:ext cx="1008033" cy="1008033"/>
            <a:chOff x="3563888" y="1923678"/>
            <a:chExt cx="900000" cy="900000"/>
          </a:xfrm>
        </p:grpSpPr>
        <p:sp>
          <p:nvSpPr>
            <p:cNvPr id="15" name="Rectangle 14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025097" y="2386248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3299" y="2346544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5097" y="3074253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4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8332" y="2995981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0001" y="1356255"/>
            <a:ext cx="402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我方團隊與校方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針對</a:t>
            </a:r>
            <a:endParaRPr lang="en-US" altLang="zh-TW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	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此</a:t>
            </a: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計畫之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申請服務時數資格</a:t>
            </a:r>
            <a:endParaRPr lang="zh-TW" altLang="en-US" sz="1200" b="1" dirty="0">
              <a:solidFill>
                <a:srgbClr val="F3AC1D"/>
              </a:solidFill>
              <a:cs typeface="Arial" pitchFamily="34" charset="0"/>
            </a:endParaRPr>
          </a:p>
        </p:txBody>
      </p:sp>
      <p:sp>
        <p:nvSpPr>
          <p:cNvPr id="37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/>
              <a:t>中</a:t>
            </a:r>
            <a:r>
              <a:rPr lang="zh-TW" altLang="en-US" sz="2800" u="sng" dirty="0" smtClean="0"/>
              <a:t>期計畫：</a:t>
            </a:r>
            <a:r>
              <a:rPr lang="zh-TW" altLang="en-US" sz="2800" u="sng" dirty="0"/>
              <a:t>手段</a:t>
            </a:r>
          </a:p>
        </p:txBody>
      </p:sp>
      <p:sp>
        <p:nvSpPr>
          <p:cNvPr id="39" name="矩形 38"/>
          <p:cNvSpPr/>
          <p:nvPr/>
        </p:nvSpPr>
        <p:spPr>
          <a:xfrm>
            <a:off x="1373094" y="771480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由校方成立「食安小尖兵」志工組織</a:t>
            </a:r>
          </a:p>
        </p:txBody>
      </p:sp>
      <p:sp>
        <p:nvSpPr>
          <p:cNvPr id="40" name="矩形 39"/>
          <p:cNvSpPr/>
          <p:nvPr/>
        </p:nvSpPr>
        <p:spPr>
          <a:xfrm>
            <a:off x="5827121" y="2107067"/>
            <a:ext cx="3026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於各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社群團體上宣傳</a:t>
            </a:r>
          </a:p>
        </p:txBody>
      </p:sp>
      <p:sp>
        <p:nvSpPr>
          <p:cNvPr id="41" name="矩形 40"/>
          <p:cNvSpPr/>
          <p:nvPr/>
        </p:nvSpPr>
        <p:spPr>
          <a:xfrm>
            <a:off x="5377435" y="3074253"/>
            <a:ext cx="3468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與校內志工性社團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合作</a:t>
            </a:r>
            <a:r>
              <a:rPr lang="en-US" altLang="zh-TW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,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與其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協商是否能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將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此計畫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加入其社團活動</a:t>
            </a:r>
          </a:p>
        </p:txBody>
      </p:sp>
      <p:sp>
        <p:nvSpPr>
          <p:cNvPr id="42" name="矩形 41"/>
          <p:cNvSpPr/>
          <p:nvPr/>
        </p:nvSpPr>
        <p:spPr>
          <a:xfrm>
            <a:off x="181101" y="3816012"/>
            <a:ext cx="6191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與培訓講師討論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擴充培訓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內容</a:t>
            </a:r>
            <a:endParaRPr lang="en-US" altLang="zh-TW" b="1" dirty="0" smtClean="0">
              <a:solidFill>
                <a:srgbClr val="F3AC1D"/>
              </a:solidFill>
              <a:cs typeface="Arial" pitchFamily="34" charset="0"/>
            </a:endParaRPr>
          </a:p>
          <a:p>
            <a:r>
              <a:rPr lang="en-US" altLang="zh-TW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	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以及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跟隨領有正式證照稽查員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前往校外餐廳稽查</a:t>
            </a:r>
          </a:p>
        </p:txBody>
      </p:sp>
    </p:spTree>
    <p:extLst>
      <p:ext uri="{BB962C8B-B14F-4D97-AF65-F5344CB8AC3E}">
        <p14:creationId xmlns:p14="http://schemas.microsoft.com/office/powerpoint/2010/main" val="191256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74078"/>
            <a:ext cx="9148151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長期計畫：目的</a:t>
            </a:r>
            <a:endParaRPr lang="zh-TW" altLang="en-US" sz="2800" u="sng" dirty="0"/>
          </a:p>
        </p:txBody>
      </p:sp>
      <p:sp>
        <p:nvSpPr>
          <p:cNvPr id="10" name="矩形 9"/>
          <p:cNvSpPr/>
          <p:nvPr/>
        </p:nvSpPr>
        <p:spPr>
          <a:xfrm>
            <a:off x="788422" y="2448626"/>
            <a:ext cx="7571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為舒緩地方政府食品稽查員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人力不足</a:t>
            </a:r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現象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  <p:sp>
        <p:nvSpPr>
          <p:cNvPr id="11" name="Donut 24">
            <a:extLst>
              <a:ext uri="{FF2B5EF4-FFF2-40B4-BE49-F238E27FC236}">
                <a16:creationId xmlns:a16="http://schemas.microsoft.com/office/drawing/2014/main" xmlns="" id="{4DA4CD61-B539-4BE7-A98F-932D32416D32}"/>
              </a:ext>
            </a:extLst>
          </p:cNvPr>
          <p:cNvSpPr/>
          <p:nvPr/>
        </p:nvSpPr>
        <p:spPr>
          <a:xfrm>
            <a:off x="4180107" y="1667452"/>
            <a:ext cx="792088" cy="78117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9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長期計畫：</a:t>
            </a:r>
            <a:r>
              <a:rPr lang="zh-TW" altLang="en-US" sz="2800" u="sng" dirty="0"/>
              <a:t>效益</a:t>
            </a:r>
          </a:p>
        </p:txBody>
      </p:sp>
      <p:sp>
        <p:nvSpPr>
          <p:cNvPr id="5" name="Rectangle 3"/>
          <p:cNvSpPr/>
          <p:nvPr/>
        </p:nvSpPr>
        <p:spPr>
          <a:xfrm>
            <a:off x="0" y="1574079"/>
            <a:ext cx="9148152" cy="22083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矩形 5"/>
          <p:cNvSpPr/>
          <p:nvPr/>
        </p:nvSpPr>
        <p:spPr>
          <a:xfrm>
            <a:off x="609071" y="2499742"/>
            <a:ext cx="79300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使得校內整體稽查環境趨於</a:t>
            </a:r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完善</a:t>
            </a:r>
            <a:r>
              <a:rPr lang="en-US" altLang="zh-TW" sz="3200" dirty="0">
                <a:solidFill>
                  <a:prstClr val="white"/>
                </a:solidFill>
                <a:cs typeface="Arial" pitchFamily="34" charset="0"/>
              </a:rPr>
              <a:t>,</a:t>
            </a:r>
            <a:endParaRPr lang="en-US" altLang="zh-TW" sz="3200" dirty="0" smtClean="0">
              <a:solidFill>
                <a:prstClr val="white"/>
              </a:solidFill>
              <a:cs typeface="Arial" pitchFamily="34" charset="0"/>
            </a:endParaRPr>
          </a:p>
          <a:p>
            <a:pPr algn="ctr"/>
            <a:r>
              <a:rPr lang="zh-TW" altLang="en-US" sz="3200" dirty="0" smtClean="0">
                <a:solidFill>
                  <a:prstClr val="white"/>
                </a:solidFill>
                <a:cs typeface="Arial" pitchFamily="34" charset="0"/>
              </a:rPr>
              <a:t>藉</a:t>
            </a:r>
            <a:r>
              <a:rPr lang="zh-TW" altLang="en-US" sz="3200" dirty="0">
                <a:solidFill>
                  <a:prstClr val="white"/>
                </a:solidFill>
                <a:cs typeface="Arial" pitchFamily="34" charset="0"/>
              </a:rPr>
              <a:t>此</a:t>
            </a:r>
            <a:r>
              <a:rPr lang="zh-TW" altLang="en-US" sz="3200" dirty="0">
                <a:solidFill>
                  <a:srgbClr val="F3AC1D"/>
                </a:solidFill>
                <a:cs typeface="Arial" pitchFamily="34" charset="0"/>
              </a:rPr>
              <a:t>減少政府人力資源投入</a:t>
            </a:r>
            <a:r>
              <a:rPr lang="zh-TW" altLang="en-US" sz="3200" dirty="0" smtClean="0">
                <a:solidFill>
                  <a:srgbClr val="F3AC1D"/>
                </a:solidFill>
                <a:cs typeface="Arial" pitchFamily="34" charset="0"/>
              </a:rPr>
              <a:t>的成本</a:t>
            </a:r>
            <a:endParaRPr lang="zh-TW" altLang="en-US" dirty="0">
              <a:solidFill>
                <a:srgbClr val="F3AC1D"/>
              </a:solidFill>
            </a:endParaRPr>
          </a:p>
        </p:txBody>
      </p:sp>
      <p:sp>
        <p:nvSpPr>
          <p:cNvPr id="7" name="Freeform 18">
            <a:extLst>
              <a:ext uri="{FF2B5EF4-FFF2-40B4-BE49-F238E27FC236}">
                <a16:creationId xmlns:a16="http://schemas.microsoft.com/office/drawing/2014/main" xmlns="" id="{58BF11B7-AAB1-4829-8E58-F2A39705A491}"/>
              </a:ext>
            </a:extLst>
          </p:cNvPr>
          <p:cNvSpPr/>
          <p:nvPr/>
        </p:nvSpPr>
        <p:spPr>
          <a:xfrm>
            <a:off x="4166822" y="1637983"/>
            <a:ext cx="814508" cy="71774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2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612890" y="767969"/>
            <a:ext cx="7952845" cy="535614"/>
          </a:xfrm>
          <a:prstGeom prst="rect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3615894" y="1967733"/>
            <a:ext cx="900000" cy="90000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 rot="5400000">
            <a:off x="4626684" y="1715733"/>
            <a:ext cx="1152000" cy="1152000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0800000">
            <a:off x="4626684" y="2980022"/>
            <a:ext cx="720000" cy="720000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6200000">
            <a:off x="3507861" y="2980023"/>
            <a:ext cx="1008033" cy="1008033"/>
            <a:chOff x="3563888" y="1923678"/>
            <a:chExt cx="900000" cy="900000"/>
          </a:xfrm>
        </p:grpSpPr>
        <p:sp>
          <p:nvSpPr>
            <p:cNvPr id="15" name="Rectangle 14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025097" y="2386248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3299" y="2346544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5097" y="3074253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4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8332" y="2995981"/>
            <a:ext cx="40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14938" y="1570126"/>
            <a:ext cx="4293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將我方團隊定位為此類企劃的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公關團隊</a:t>
            </a:r>
            <a:endParaRPr lang="zh-TW" altLang="en-US" sz="1200" b="1" dirty="0">
              <a:solidFill>
                <a:srgbClr val="F3AC1D"/>
              </a:solidFill>
              <a:cs typeface="Arial" pitchFamily="34" charset="0"/>
            </a:endParaRPr>
          </a:p>
        </p:txBody>
      </p:sp>
      <p:sp>
        <p:nvSpPr>
          <p:cNvPr id="37" name="Text Placeholder 1"/>
          <p:cNvSpPr txBox="1">
            <a:spLocks/>
          </p:cNvSpPr>
          <p:nvPr/>
        </p:nvSpPr>
        <p:spPr>
          <a:xfrm>
            <a:off x="0" y="123478"/>
            <a:ext cx="7884368" cy="576064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u="sng" dirty="0" smtClean="0"/>
              <a:t>長期計畫：</a:t>
            </a:r>
            <a:r>
              <a:rPr lang="zh-TW" altLang="en-US" sz="2800" u="sng" dirty="0"/>
              <a:t>手段</a:t>
            </a:r>
          </a:p>
        </p:txBody>
      </p:sp>
      <p:sp>
        <p:nvSpPr>
          <p:cNvPr id="39" name="矩形 38"/>
          <p:cNvSpPr/>
          <p:nvPr/>
        </p:nvSpPr>
        <p:spPr>
          <a:xfrm>
            <a:off x="686309" y="767934"/>
            <a:ext cx="7981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FF"/>
                </a:solidFill>
                <a:cs typeface="Arial" pitchFamily="34" charset="0"/>
              </a:rPr>
              <a:t>將「食安小尖兵」企劃推廣至全國大專院校</a:t>
            </a:r>
          </a:p>
        </p:txBody>
      </p:sp>
      <p:sp>
        <p:nvSpPr>
          <p:cNvPr id="40" name="矩形 39"/>
          <p:cNvSpPr/>
          <p:nvPr/>
        </p:nvSpPr>
        <p:spPr>
          <a:xfrm>
            <a:off x="5827121" y="2022159"/>
            <a:ext cx="3353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積極與他校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接洽</a:t>
            </a:r>
            <a:endParaRPr lang="en-US" altLang="zh-TW" b="1" dirty="0" smtClean="0">
              <a:solidFill>
                <a:srgbClr val="F3AC1D"/>
              </a:solidFill>
              <a:cs typeface="Arial" pitchFamily="34" charset="0"/>
            </a:endParaRPr>
          </a:p>
          <a:p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        並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推廣食安小尖兵之計畫</a:t>
            </a:r>
            <a:endParaRPr lang="zh-TW" altLang="en-US" b="1" dirty="0">
              <a:solidFill>
                <a:srgbClr val="F3AC1D"/>
              </a:solidFill>
              <a:cs typeface="Arial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382723" y="3053692"/>
            <a:ext cx="3468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將我方培訓之志工</a:t>
            </a:r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團隊</a:t>
            </a:r>
            <a:endParaRPr lang="en-US" altLang="zh-TW" b="1" dirty="0" smtClean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  <a:p>
            <a:r>
              <a:rPr lang="zh-TW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          </a:t>
            </a:r>
            <a:r>
              <a:rPr lang="zh-TW" altLang="en-US" b="1" dirty="0" smtClean="0">
                <a:solidFill>
                  <a:srgbClr val="F3AC1D"/>
                </a:solidFill>
                <a:cs typeface="Arial" pitchFamily="34" charset="0"/>
              </a:rPr>
              <a:t>前往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各校進行經驗分享</a:t>
            </a:r>
          </a:p>
        </p:txBody>
      </p:sp>
      <p:sp>
        <p:nvSpPr>
          <p:cNvPr id="42" name="矩形 41"/>
          <p:cNvSpPr/>
          <p:nvPr/>
        </p:nvSpPr>
        <p:spPr>
          <a:xfrm>
            <a:off x="181099" y="4011910"/>
            <a:ext cx="6191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促使更多校園</a:t>
            </a:r>
            <a:r>
              <a:rPr lang="zh-TW" altLang="en-US" b="1" dirty="0">
                <a:solidFill>
                  <a:srgbClr val="F3AC1D"/>
                </a:solidFill>
                <a:cs typeface="Arial" pitchFamily="34" charset="0"/>
              </a:rPr>
              <a:t>興起自主維護食品衛生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之風氣</a:t>
            </a:r>
            <a:endParaRPr lang="zh-TW" altLang="en-US" b="1" dirty="0">
              <a:solidFill>
                <a:srgbClr val="F3AC1D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23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561194"/>
            <a:ext cx="9144000" cy="576063"/>
          </a:xfrm>
        </p:spPr>
        <p:txBody>
          <a:bodyPr/>
          <a:lstStyle/>
          <a:p>
            <a:r>
              <a:rPr lang="en-US" altLang="ko-KR" sz="3600" dirty="0"/>
              <a:t>Thank you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1333</Words>
  <Application>Microsoft Office PowerPoint</Application>
  <PresentationFormat>如螢幕大小 (16:9)</PresentationFormat>
  <Paragraphs>251</Paragraphs>
  <Slides>49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3</vt:i4>
      </vt:variant>
      <vt:variant>
        <vt:lpstr>投影片標題</vt:lpstr>
      </vt:variant>
      <vt:variant>
        <vt:i4>49</vt:i4>
      </vt:variant>
    </vt:vector>
  </HeadingPairs>
  <TitlesOfParts>
    <vt:vector size="52" baseType="lpstr">
      <vt:lpstr>Cover and End Slide Master</vt:lpstr>
      <vt:lpstr>Contents Slide Master</vt:lpstr>
      <vt:lpstr>Section Break Slide Master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admin</cp:lastModifiedBy>
  <cp:revision>124</cp:revision>
  <dcterms:created xsi:type="dcterms:W3CDTF">2016-12-05T23:26:54Z</dcterms:created>
  <dcterms:modified xsi:type="dcterms:W3CDTF">2021-05-02T22:23:46Z</dcterms:modified>
</cp:coreProperties>
</file>