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75" r:id="rId2"/>
    <p:sldId id="276" r:id="rId3"/>
    <p:sldId id="277" r:id="rId4"/>
    <p:sldId id="278" r:id="rId5"/>
    <p:sldId id="279" r:id="rId6"/>
    <p:sldId id="280" r:id="rId7"/>
    <p:sldId id="342" r:id="rId8"/>
    <p:sldId id="286" r:id="rId9"/>
    <p:sldId id="284" r:id="rId10"/>
    <p:sldId id="285" r:id="rId11"/>
    <p:sldId id="283" r:id="rId12"/>
    <p:sldId id="294" r:id="rId13"/>
    <p:sldId id="297" r:id="rId14"/>
    <p:sldId id="327" r:id="rId15"/>
    <p:sldId id="295" r:id="rId16"/>
    <p:sldId id="298" r:id="rId17"/>
    <p:sldId id="305" r:id="rId18"/>
    <p:sldId id="328" r:id="rId19"/>
    <p:sldId id="329" r:id="rId20"/>
    <p:sldId id="330" r:id="rId21"/>
    <p:sldId id="326" r:id="rId22"/>
    <p:sldId id="335" r:id="rId23"/>
    <p:sldId id="336" r:id="rId24"/>
    <p:sldId id="337" r:id="rId25"/>
    <p:sldId id="341" r:id="rId26"/>
    <p:sldId id="339" r:id="rId27"/>
    <p:sldId id="359" r:id="rId28"/>
    <p:sldId id="338" r:id="rId29"/>
    <p:sldId id="352" r:id="rId30"/>
    <p:sldId id="353" r:id="rId31"/>
    <p:sldId id="354" r:id="rId32"/>
    <p:sldId id="351" r:id="rId33"/>
    <p:sldId id="356" r:id="rId34"/>
    <p:sldId id="355" r:id="rId35"/>
    <p:sldId id="358" r:id="rId36"/>
    <p:sldId id="357" r:id="rId37"/>
    <p:sldId id="346" r:id="rId3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D1CE"/>
    <a:srgbClr val="FFFFFF"/>
    <a:srgbClr val="42D8EB"/>
    <a:srgbClr val="77D1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48"/>
    <p:restoredTop sz="80355"/>
  </p:normalViewPr>
  <p:slideViewPr>
    <p:cSldViewPr snapToGrid="0" snapToObjects="1">
      <p:cViewPr varScale="1">
        <p:scale>
          <a:sx n="93" d="100"/>
          <a:sy n="93" d="100"/>
        </p:scale>
        <p:origin x="10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B032F-537F-EB4A-93D7-52DADD1E00CA}" type="datetimeFigureOut">
              <a:rPr kumimoji="1" lang="zh-TW" altLang="en-US" smtClean="0"/>
              <a:t>2021/5/3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3942A-17B7-824F-A649-4EDF40D4E064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45616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00555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108512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893171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98431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842115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60055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23003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01268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50138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10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42213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11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28753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12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71264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13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368027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14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76836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15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149911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16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791482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17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729253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18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160827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19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884647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20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308758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89b895107c_1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89b895107c_1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1639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22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2303753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23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121055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24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923392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25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033963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26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8639868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27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969293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28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979164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29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1231974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30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848522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31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654336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32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975582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33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631862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34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980734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35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528079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36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285826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DD769-1CC0-FA47-89E0-E0264CFFE07A}" type="slidenum">
              <a:rPr kumimoji="1" lang="zh-TW" altLang="en-US" smtClean="0"/>
              <a:t>37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54322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B50B471-4021-0540-B96E-ABD7D5A12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3E227C0-1EE4-724D-B6C4-B450B9D82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8F1661D-C1D2-1644-A070-658941E8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04291-F554-EA42-8F9A-D4A859986808}" type="datetimeFigureOut">
              <a:rPr kumimoji="1" lang="zh-TW" altLang="en-US" smtClean="0"/>
              <a:t>2021/5/3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0E0618A-F2DC-8945-AB14-5DBE471DA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629AC1B-BCDF-2E40-A0B1-C4E494770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2602-F053-E441-A772-0645AD5A205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4295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E6D27F-B7AF-0A45-9285-B73423F6A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1CCA4B8-EE2C-1641-9C4C-956E96E40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E159327-511E-2D44-B6DA-E9F1DC5F2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04291-F554-EA42-8F9A-D4A859986808}" type="datetimeFigureOut">
              <a:rPr kumimoji="1" lang="zh-TW" altLang="en-US" smtClean="0"/>
              <a:t>2021/5/3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9AC9945-0822-214B-A71C-67F7A14FB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66C5F55-5D41-AD4C-BE30-87CF9FEDD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2602-F053-E441-A772-0645AD5A205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3091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F084B5-6CE3-FF49-B562-4E18042E7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30394BA-31F5-4F4F-ADEF-008F90A45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D0B1D64-83B7-E64E-A87C-DB33C0DCE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04291-F554-EA42-8F9A-D4A859986808}" type="datetimeFigureOut">
              <a:rPr kumimoji="1" lang="zh-TW" altLang="en-US" smtClean="0"/>
              <a:t>2021/5/3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27D52CE-5A1B-1248-9FFE-214731027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F825F98-9199-3042-8EBB-E88A8ED8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2602-F053-E441-A772-0645AD5A205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10957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C46137-7CDE-FB40-823E-BD302CBE6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96349BB-E1CD-A147-B81A-603EF0F5BE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8AC3A0A-87A6-6A4F-BA5C-70D4FBA3F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B3A05E7-5595-FB4D-AA0C-F5FABDD9A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04291-F554-EA42-8F9A-D4A859986808}" type="datetimeFigureOut">
              <a:rPr kumimoji="1" lang="zh-TW" altLang="en-US" smtClean="0"/>
              <a:t>2021/5/3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1356E0F-D9DE-2C48-A804-B43EBDE8D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1E0DC57-5E3E-1145-861B-FB4C05A3C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2602-F053-E441-A772-0645AD5A205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3384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1855063-C2A0-E046-9620-6A4D5C2DE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89F5D63-F87B-A84E-9E41-CED64591B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D60068E-781C-8E4E-9C43-6300FDE00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29F796FA-F552-8B43-8A5E-1356542391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08FB89CA-09FD-9842-BD70-7D4DD04DAE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EBB33647-953C-C447-8F7B-B5D7FAD0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04291-F554-EA42-8F9A-D4A859986808}" type="datetimeFigureOut">
              <a:rPr kumimoji="1" lang="zh-TW" altLang="en-US" smtClean="0"/>
              <a:t>2021/5/3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79E0DE58-2648-5C42-98F9-2B672A1E0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FF72CC8F-3C73-8341-A958-0A3D86648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2602-F053-E441-A772-0645AD5A205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197579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1F3783-1DD2-5C4E-8F51-5DE7E09C3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FED2EAC-5FDA-8946-92F4-67097431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04291-F554-EA42-8F9A-D4A859986808}" type="datetimeFigureOut">
              <a:rPr kumimoji="1" lang="zh-TW" altLang="en-US" smtClean="0"/>
              <a:t>2021/5/3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87CE73E-3A32-CC42-88D1-18AD2BF16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00276B3-C178-8747-A1FA-8A1C28474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2602-F053-E441-A772-0645AD5A205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61639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8D1BD29C-D478-0B49-BFBE-9E932E107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04291-F554-EA42-8F9A-D4A859986808}" type="datetimeFigureOut">
              <a:rPr kumimoji="1" lang="zh-TW" altLang="en-US" smtClean="0"/>
              <a:t>2021/5/3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EC5C197-5F79-544E-B6DB-9068C4E29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D968870-B577-7649-B314-C29FEF989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2602-F053-E441-A772-0645AD5A205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62176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9FDE12-92B3-D848-86A1-1E1023064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48F4AC-9BFC-A34F-8714-AF5216E7F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392BEC7-E97B-6C41-8B18-CA52F92351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410E8BE-A0AB-804B-81CE-9B5E7B95D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04291-F554-EA42-8F9A-D4A859986808}" type="datetimeFigureOut">
              <a:rPr kumimoji="1" lang="zh-TW" altLang="en-US" smtClean="0"/>
              <a:t>2021/5/3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8C2D111-54D8-5C46-BB94-0FED1959B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F0BA8D7-3A37-C143-84B5-077598CD9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2602-F053-E441-A772-0645AD5A205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95310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970C23-CC29-154B-8DA9-B05D24E0A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40C21C6-4F86-AD46-9A32-2C92E04967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6996A51-3EA5-8E4A-BFC0-096439E8E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7D58CD4-FDC8-FF43-B3DB-C529EC0E6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04291-F554-EA42-8F9A-D4A859986808}" type="datetimeFigureOut">
              <a:rPr kumimoji="1" lang="zh-TW" altLang="en-US" smtClean="0"/>
              <a:t>2021/5/3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E6C4226-6CF9-854E-B803-8127CE22B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912AAA7-ED4A-3343-B857-D730C05D6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2602-F053-E441-A772-0645AD5A205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14228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E84579-9387-434D-A21C-DFDD44B2D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0062F24-DA8C-F14D-9B30-426C14EFF1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25A257C-9039-BB41-A5C3-8166A5ED1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04291-F554-EA42-8F9A-D4A859986808}" type="datetimeFigureOut">
              <a:rPr kumimoji="1" lang="zh-TW" altLang="en-US" smtClean="0"/>
              <a:t>2021/5/3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81A945F-9C5B-7240-9D35-03EA2089D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D9AA65F-3B46-0B42-98D5-77ABDC986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2602-F053-E441-A772-0645AD5A205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24683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5685AB95-CF37-E347-9D23-5B29622673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0D1598C-6071-1D4B-8422-BCE1345CA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B3E172F-FB1D-3347-8284-C6506E13B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04291-F554-EA42-8F9A-D4A859986808}" type="datetimeFigureOut">
              <a:rPr kumimoji="1" lang="zh-TW" altLang="en-US" smtClean="0"/>
              <a:t>2021/5/3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9F09E50-4BE4-944B-9FAC-B1F4FA7B9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2FDC908-A51E-1644-85DD-9B7C6A61B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F2602-F053-E441-A772-0645AD5A205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21848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B51B825C-4904-3347-BACD-B51E022D6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832B0DC-443B-D44D-BE26-8F83CAB79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49BE17E-F384-6F44-8CB5-98E06B441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04291-F554-EA42-8F9A-D4A859986808}" type="datetimeFigureOut">
              <a:rPr kumimoji="1" lang="zh-TW" altLang="en-US" smtClean="0"/>
              <a:t>2021/5/3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1D368AB-A086-914F-810C-F68A94AE03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4488960-CB50-2247-B113-5473EB11B3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F2602-F053-E441-A772-0645AD5A205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4779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56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-1" y="7248"/>
            <a:ext cx="12192001" cy="523084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9F450B9-44D9-CE40-8A50-97AF0ECA72AA}"/>
              </a:ext>
            </a:extLst>
          </p:cNvPr>
          <p:cNvSpPr/>
          <p:nvPr/>
        </p:nvSpPr>
        <p:spPr>
          <a:xfrm>
            <a:off x="0" y="4063570"/>
            <a:ext cx="12212753" cy="2794430"/>
          </a:xfrm>
          <a:prstGeom prst="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ACB3582-AAB3-B248-98D1-C5D20011D920}"/>
              </a:ext>
            </a:extLst>
          </p:cNvPr>
          <p:cNvSpPr/>
          <p:nvPr/>
        </p:nvSpPr>
        <p:spPr>
          <a:xfrm>
            <a:off x="6459803" y="3018284"/>
            <a:ext cx="32624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糖疾喝得？</a:t>
            </a:r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5788B791-5D2A-AD4B-915C-CDACD047E563}"/>
              </a:ext>
            </a:extLst>
          </p:cNvPr>
          <p:cNvSpPr txBox="1">
            <a:spLocks/>
          </p:cNvSpPr>
          <p:nvPr/>
        </p:nvSpPr>
        <p:spPr>
          <a:xfrm>
            <a:off x="6844171" y="4234469"/>
            <a:ext cx="2216604" cy="628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TW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2106</a:t>
            </a:r>
            <a:r>
              <a:rPr kumimoji="1"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組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A3C746A4-B396-A94D-BB6B-7000847B3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681" y="1639609"/>
            <a:ext cx="3712809" cy="3712809"/>
          </a:xfrm>
          <a:prstGeom prst="rect">
            <a:avLst/>
          </a:prstGeom>
          <a:ln w="57150" cmpd="sng">
            <a:noFill/>
            <a:prstDash val="solid"/>
          </a:ln>
        </p:spPr>
      </p:pic>
    </p:spTree>
    <p:extLst>
      <p:ext uri="{BB962C8B-B14F-4D97-AF65-F5344CB8AC3E}">
        <p14:creationId xmlns:p14="http://schemas.microsoft.com/office/powerpoint/2010/main" val="215261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49F450B9-44D9-CE40-8A50-97AF0ECA72AA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4226312" y="-2"/>
            <a:ext cx="7965690" cy="68580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5788B791-5D2A-AD4B-915C-CDACD047E563}"/>
              </a:ext>
            </a:extLst>
          </p:cNvPr>
          <p:cNvSpPr txBox="1">
            <a:spLocks/>
          </p:cNvSpPr>
          <p:nvPr/>
        </p:nvSpPr>
        <p:spPr>
          <a:xfrm>
            <a:off x="1240564" y="1883694"/>
            <a:ext cx="1669903" cy="3090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zh-TW" altLang="en-US" sz="9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目</a:t>
            </a:r>
            <a:endParaRPr kumimoji="1" lang="en-US" altLang="zh-TW" sz="9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>
              <a:buNone/>
            </a:pPr>
            <a:r>
              <a:rPr kumimoji="1" lang="zh-TW" altLang="en-US" sz="9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錄</a:t>
            </a:r>
            <a:endParaRPr kumimoji="1" lang="en-US" altLang="zh-TW" sz="9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圓角矩形 2">
            <a:extLst>
              <a:ext uri="{FF2B5EF4-FFF2-40B4-BE49-F238E27FC236}">
                <a16:creationId xmlns:a16="http://schemas.microsoft.com/office/drawing/2014/main" id="{03C24571-FAD6-724C-A9E8-33B5F7466838}"/>
              </a:ext>
            </a:extLst>
          </p:cNvPr>
          <p:cNvSpPr/>
          <p:nvPr/>
        </p:nvSpPr>
        <p:spPr>
          <a:xfrm>
            <a:off x="3791415" y="456339"/>
            <a:ext cx="8274205" cy="108253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8" name="圓角矩形 7">
            <a:extLst>
              <a:ext uri="{FF2B5EF4-FFF2-40B4-BE49-F238E27FC236}">
                <a16:creationId xmlns:a16="http://schemas.microsoft.com/office/drawing/2014/main" id="{C2F8EDCC-E785-0A4A-A74D-A83285C7E2BB}"/>
              </a:ext>
            </a:extLst>
          </p:cNvPr>
          <p:cNvSpPr/>
          <p:nvPr/>
        </p:nvSpPr>
        <p:spPr>
          <a:xfrm>
            <a:off x="3791412" y="3534077"/>
            <a:ext cx="8274205" cy="108253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037B31E1-E8C1-224E-8DCD-537F4C9EA359}"/>
              </a:ext>
            </a:extLst>
          </p:cNvPr>
          <p:cNvSpPr/>
          <p:nvPr/>
        </p:nvSpPr>
        <p:spPr>
          <a:xfrm>
            <a:off x="3791413" y="1995208"/>
            <a:ext cx="8274205" cy="108253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0" name="圓角矩形 9">
            <a:extLst>
              <a:ext uri="{FF2B5EF4-FFF2-40B4-BE49-F238E27FC236}">
                <a16:creationId xmlns:a16="http://schemas.microsoft.com/office/drawing/2014/main" id="{35C603C8-D5CB-9A4C-A971-2ACBAB1E36D6}"/>
              </a:ext>
            </a:extLst>
          </p:cNvPr>
          <p:cNvSpPr/>
          <p:nvPr/>
        </p:nvSpPr>
        <p:spPr>
          <a:xfrm>
            <a:off x="3791412" y="5072946"/>
            <a:ext cx="8274205" cy="108253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3A65E50-C2EB-6541-A29E-CC9A0FAF0DBA}"/>
              </a:ext>
            </a:extLst>
          </p:cNvPr>
          <p:cNvSpPr/>
          <p:nvPr/>
        </p:nvSpPr>
        <p:spPr>
          <a:xfrm>
            <a:off x="4450639" y="766771"/>
            <a:ext cx="6955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確認公共政策問題：手搖杯的含糖量標示整合問題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E5735E3-9669-604C-8A59-9A15CE40E92A}"/>
              </a:ext>
            </a:extLst>
          </p:cNvPr>
          <p:cNvSpPr/>
          <p:nvPr/>
        </p:nvSpPr>
        <p:spPr>
          <a:xfrm>
            <a:off x="4450639" y="2325280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國內外可行政策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E2B7FFC-4B48-2C46-9543-89BD8761EA1E}"/>
              </a:ext>
            </a:extLst>
          </p:cNvPr>
          <p:cNvSpPr/>
          <p:nvPr/>
        </p:nvSpPr>
        <p:spPr>
          <a:xfrm>
            <a:off x="4450639" y="3844509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提出我方解決方案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FCF7C2D-3F81-BF4C-A7A2-6D310123F3FC}"/>
              </a:ext>
            </a:extLst>
          </p:cNvPr>
          <p:cNvSpPr/>
          <p:nvPr/>
        </p:nvSpPr>
        <p:spPr>
          <a:xfrm>
            <a:off x="4450639" y="5383378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行動方案及未來目標</a:t>
            </a:r>
          </a:p>
        </p:txBody>
      </p:sp>
    </p:spTree>
    <p:extLst>
      <p:ext uri="{BB962C8B-B14F-4D97-AF65-F5344CB8AC3E}">
        <p14:creationId xmlns:p14="http://schemas.microsoft.com/office/powerpoint/2010/main" val="4275337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2669421" y="352027"/>
            <a:ext cx="68531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第一步驟：確認公共政策問題</a:t>
            </a:r>
            <a:endParaRPr lang="zh-TW" altLang="en-US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圓角矩形 5">
            <a:extLst>
              <a:ext uri="{FF2B5EF4-FFF2-40B4-BE49-F238E27FC236}">
                <a16:creationId xmlns:a16="http://schemas.microsoft.com/office/drawing/2014/main" id="{873D2F72-CC76-8B4E-87EC-55BB2EF312C5}"/>
              </a:ext>
            </a:extLst>
          </p:cNvPr>
          <p:cNvSpPr/>
          <p:nvPr/>
        </p:nvSpPr>
        <p:spPr>
          <a:xfrm>
            <a:off x="946558" y="2450479"/>
            <a:ext cx="2509024" cy="2648416"/>
          </a:xfrm>
          <a:prstGeom prst="round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0" name="圓角矩形 9">
            <a:extLst>
              <a:ext uri="{FF2B5EF4-FFF2-40B4-BE49-F238E27FC236}">
                <a16:creationId xmlns:a16="http://schemas.microsoft.com/office/drawing/2014/main" id="{78198ECF-2D64-B144-9999-068E1D0A4E13}"/>
              </a:ext>
            </a:extLst>
          </p:cNvPr>
          <p:cNvSpPr/>
          <p:nvPr/>
        </p:nvSpPr>
        <p:spPr>
          <a:xfrm>
            <a:off x="4841488" y="2450479"/>
            <a:ext cx="2509024" cy="2648416"/>
          </a:xfrm>
          <a:prstGeom prst="round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1" name="圓角矩形 10">
            <a:extLst>
              <a:ext uri="{FF2B5EF4-FFF2-40B4-BE49-F238E27FC236}">
                <a16:creationId xmlns:a16="http://schemas.microsoft.com/office/drawing/2014/main" id="{484D43AD-8384-E644-940B-D7AFD403C62C}"/>
              </a:ext>
            </a:extLst>
          </p:cNvPr>
          <p:cNvSpPr/>
          <p:nvPr/>
        </p:nvSpPr>
        <p:spPr>
          <a:xfrm>
            <a:off x="8736418" y="2450479"/>
            <a:ext cx="2509024" cy="2648416"/>
          </a:xfrm>
          <a:prstGeom prst="round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2A7DE26-ABDA-A84C-AF37-6F8F2ADBA1F5}"/>
              </a:ext>
            </a:extLst>
          </p:cNvPr>
          <p:cNvSpPr/>
          <p:nvPr/>
        </p:nvSpPr>
        <p:spPr>
          <a:xfrm>
            <a:off x="1647072" y="3475770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前言</a:t>
            </a:r>
            <a:endParaRPr kumimoji="1" lang="en-US" altLang="zh-TW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F2DC15B-1D7B-A743-A301-48D4D395C8E4}"/>
              </a:ext>
            </a:extLst>
          </p:cNvPr>
          <p:cNvSpPr/>
          <p:nvPr/>
        </p:nvSpPr>
        <p:spPr>
          <a:xfrm>
            <a:off x="5542002" y="3174522"/>
            <a:ext cx="110799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選定</a:t>
            </a:r>
            <a:endParaRPr kumimoji="1" lang="en-US" altLang="zh-TW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問題</a:t>
            </a:r>
            <a:endParaRPr kumimoji="1" lang="en-US" altLang="zh-TW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4D1394D-B07F-D74F-B345-99406BDAD965}"/>
              </a:ext>
            </a:extLst>
          </p:cNvPr>
          <p:cNvSpPr/>
          <p:nvPr/>
        </p:nvSpPr>
        <p:spPr>
          <a:xfrm>
            <a:off x="9436932" y="3198770"/>
            <a:ext cx="110799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問題</a:t>
            </a:r>
            <a:endParaRPr kumimoji="1" lang="en-US" altLang="zh-TW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分析</a:t>
            </a:r>
            <a:endParaRPr kumimoji="1" lang="en-US" altLang="zh-TW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0912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cxnSp>
        <p:nvCxnSpPr>
          <p:cNvPr id="29" name="直線接點 28">
            <a:extLst>
              <a:ext uri="{FF2B5EF4-FFF2-40B4-BE49-F238E27FC236}">
                <a16:creationId xmlns:a16="http://schemas.microsoft.com/office/drawing/2014/main" id="{46236A13-0281-A242-8979-24FCE059D552}"/>
              </a:ext>
            </a:extLst>
          </p:cNvPr>
          <p:cNvCxnSpPr>
            <a:cxnSpLocks/>
          </p:cNvCxnSpPr>
          <p:nvPr/>
        </p:nvCxnSpPr>
        <p:spPr>
          <a:xfrm>
            <a:off x="6087602" y="2433523"/>
            <a:ext cx="0" cy="1292524"/>
          </a:xfrm>
          <a:prstGeom prst="line">
            <a:avLst/>
          </a:prstGeom>
          <a:ln w="9525" cap="flat" cmpd="sng" algn="ctr">
            <a:solidFill>
              <a:srgbClr val="00206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8A260BF2-68A5-8B4F-8529-B8AE116E1C61}"/>
              </a:ext>
            </a:extLst>
          </p:cNvPr>
          <p:cNvCxnSpPr>
            <a:cxnSpLocks/>
            <a:stCxn id="16" idx="3"/>
          </p:cNvCxnSpPr>
          <p:nvPr/>
        </p:nvCxnSpPr>
        <p:spPr>
          <a:xfrm flipH="1">
            <a:off x="3045732" y="2248241"/>
            <a:ext cx="2287292" cy="900763"/>
          </a:xfrm>
          <a:prstGeom prst="line">
            <a:avLst/>
          </a:prstGeom>
          <a:ln w="9525" cap="flat" cmpd="sng" algn="ctr">
            <a:solidFill>
              <a:srgbClr val="00206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2" name="直線接點 31">
            <a:extLst>
              <a:ext uri="{FF2B5EF4-FFF2-40B4-BE49-F238E27FC236}">
                <a16:creationId xmlns:a16="http://schemas.microsoft.com/office/drawing/2014/main" id="{05779FB4-A9B9-4044-83FF-2C515883F402}"/>
              </a:ext>
            </a:extLst>
          </p:cNvPr>
          <p:cNvCxnSpPr>
            <a:cxnSpLocks/>
          </p:cNvCxnSpPr>
          <p:nvPr/>
        </p:nvCxnSpPr>
        <p:spPr>
          <a:xfrm>
            <a:off x="6784808" y="2235759"/>
            <a:ext cx="2288176" cy="899002"/>
          </a:xfrm>
          <a:prstGeom prst="line">
            <a:avLst/>
          </a:prstGeom>
          <a:ln w="9525" cap="flat" cmpd="sng" algn="ctr">
            <a:solidFill>
              <a:srgbClr val="00206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內容版面配置區 2">
            <a:extLst>
              <a:ext uri="{FF2B5EF4-FFF2-40B4-BE49-F238E27FC236}">
                <a16:creationId xmlns:a16="http://schemas.microsoft.com/office/drawing/2014/main" id="{3E2D4A31-1B8F-A040-9934-2D182BCDF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3870" y="4618882"/>
            <a:ext cx="3979127" cy="85738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攝取過量添加物將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>
              <a:buNone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對健康造成負面影響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5" name="组合 194">
            <a:extLst>
              <a:ext uri="{FF2B5EF4-FFF2-40B4-BE49-F238E27FC236}">
                <a16:creationId xmlns:a16="http://schemas.microsoft.com/office/drawing/2014/main" id="{DE310E24-1CD6-C54C-8000-1B7FC74C5BA4}"/>
              </a:ext>
            </a:extLst>
          </p:cNvPr>
          <p:cNvGrpSpPr/>
          <p:nvPr/>
        </p:nvGrpSpPr>
        <p:grpSpPr>
          <a:xfrm>
            <a:off x="5018728" y="405178"/>
            <a:ext cx="2146145" cy="2159283"/>
            <a:chOff x="2848131" y="1860029"/>
            <a:chExt cx="3807502" cy="3807502"/>
          </a:xfrm>
          <a:solidFill>
            <a:srgbClr val="42D8EB"/>
          </a:solidFill>
        </p:grpSpPr>
        <p:sp>
          <p:nvSpPr>
            <p:cNvPr id="16" name="椭圆 195">
              <a:extLst>
                <a:ext uri="{FF2B5EF4-FFF2-40B4-BE49-F238E27FC236}">
                  <a16:creationId xmlns:a16="http://schemas.microsoft.com/office/drawing/2014/main" id="{8C9B632B-3241-CE41-8267-68E9B6AE5192}"/>
                </a:ext>
              </a:extLst>
            </p:cNvPr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77D1C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文本框 91">
              <a:extLst>
                <a:ext uri="{FF2B5EF4-FFF2-40B4-BE49-F238E27FC236}">
                  <a16:creationId xmlns:a16="http://schemas.microsoft.com/office/drawing/2014/main" id="{BFA8246C-8EDE-7B41-92F5-CBD645990B40}"/>
                </a:ext>
              </a:extLst>
            </p:cNvPr>
            <p:cNvSpPr txBox="1"/>
            <p:nvPr/>
          </p:nvSpPr>
          <p:spPr>
            <a:xfrm>
              <a:off x="3730296" y="3148711"/>
              <a:ext cx="2028275" cy="117575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3733" b="1" dirty="0">
                  <a:latin typeface="微软雅黑" panose="020B0503020204020204" charset="-122"/>
                  <a:ea typeface="微软雅黑" panose="020B0503020204020204" charset="-122"/>
                </a:rPr>
                <a:t>前言</a:t>
              </a:r>
              <a:endParaRPr lang="en-US" altLang="zh-CN" sz="3733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" name="椭圆 201">
            <a:extLst>
              <a:ext uri="{FF2B5EF4-FFF2-40B4-BE49-F238E27FC236}">
                <a16:creationId xmlns:a16="http://schemas.microsoft.com/office/drawing/2014/main" id="{B7CC418E-EBA7-3843-A347-E99716A87913}"/>
              </a:ext>
            </a:extLst>
          </p:cNvPr>
          <p:cNvSpPr/>
          <p:nvPr/>
        </p:nvSpPr>
        <p:spPr>
          <a:xfrm>
            <a:off x="2221536" y="2593300"/>
            <a:ext cx="1433525" cy="1433525"/>
          </a:xfrm>
          <a:prstGeom prst="ellipse">
            <a:avLst/>
          </a:prstGeom>
          <a:solidFill>
            <a:srgbClr val="77D1CE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椭圆 201">
            <a:extLst>
              <a:ext uri="{FF2B5EF4-FFF2-40B4-BE49-F238E27FC236}">
                <a16:creationId xmlns:a16="http://schemas.microsoft.com/office/drawing/2014/main" id="{5B979693-54C8-514B-B158-FD5B44534F84}"/>
              </a:ext>
            </a:extLst>
          </p:cNvPr>
          <p:cNvSpPr/>
          <p:nvPr/>
        </p:nvSpPr>
        <p:spPr>
          <a:xfrm>
            <a:off x="5361341" y="3531817"/>
            <a:ext cx="1433525" cy="1433525"/>
          </a:xfrm>
          <a:prstGeom prst="ellipse">
            <a:avLst/>
          </a:prstGeom>
          <a:solidFill>
            <a:srgbClr val="77D1CE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圖形 4" descr="頭顱中有齒輪">
            <a:extLst>
              <a:ext uri="{FF2B5EF4-FFF2-40B4-BE49-F238E27FC236}">
                <a16:creationId xmlns:a16="http://schemas.microsoft.com/office/drawing/2014/main" id="{7189BEC3-5857-9D41-A64A-590641347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3821212"/>
            <a:ext cx="914400" cy="914400"/>
          </a:xfrm>
          <a:prstGeom prst="rect">
            <a:avLst/>
          </a:prstGeom>
        </p:spPr>
      </p:pic>
      <p:pic>
        <p:nvPicPr>
          <p:cNvPr id="22" name="圖形 21" descr="網狀圖">
            <a:extLst>
              <a:ext uri="{FF2B5EF4-FFF2-40B4-BE49-F238E27FC236}">
                <a16:creationId xmlns:a16="http://schemas.microsoft.com/office/drawing/2014/main" id="{08786FA9-36A9-9147-B991-22C39FC4FA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7340" y="2852862"/>
            <a:ext cx="914400" cy="914400"/>
          </a:xfrm>
          <a:prstGeom prst="rect">
            <a:avLst/>
          </a:prstGeom>
        </p:spPr>
      </p:pic>
      <p:sp>
        <p:nvSpPr>
          <p:cNvPr id="23" name="文字方塊 22">
            <a:extLst>
              <a:ext uri="{FF2B5EF4-FFF2-40B4-BE49-F238E27FC236}">
                <a16:creationId xmlns:a16="http://schemas.microsoft.com/office/drawing/2014/main" id="{308EA05F-98B2-1441-BD13-743B6C189F7D}"/>
              </a:ext>
            </a:extLst>
          </p:cNvPr>
          <p:cNvSpPr txBox="1"/>
          <p:nvPr/>
        </p:nvSpPr>
        <p:spPr>
          <a:xfrm>
            <a:off x="1243010" y="4396589"/>
            <a:ext cx="3265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食安系統的資訊未整合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椭圆 201">
            <a:extLst>
              <a:ext uri="{FF2B5EF4-FFF2-40B4-BE49-F238E27FC236}">
                <a16:creationId xmlns:a16="http://schemas.microsoft.com/office/drawing/2014/main" id="{F27DC2D9-2B67-484B-A8CC-3EDA5C0F5ED2}"/>
              </a:ext>
            </a:extLst>
          </p:cNvPr>
          <p:cNvSpPr/>
          <p:nvPr/>
        </p:nvSpPr>
        <p:spPr>
          <a:xfrm>
            <a:off x="8501146" y="2844887"/>
            <a:ext cx="1433525" cy="1433525"/>
          </a:xfrm>
          <a:prstGeom prst="ellipse">
            <a:avLst/>
          </a:prstGeom>
          <a:solidFill>
            <a:srgbClr val="77D1CE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圖形 7" descr="聽診器">
            <a:extLst>
              <a:ext uri="{FF2B5EF4-FFF2-40B4-BE49-F238E27FC236}">
                <a16:creationId xmlns:a16="http://schemas.microsoft.com/office/drawing/2014/main" id="{5B930D9B-817E-E048-8A70-402FA353F5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1498" y="3104449"/>
            <a:ext cx="914400" cy="914400"/>
          </a:xfrm>
          <a:prstGeom prst="rect">
            <a:avLst/>
          </a:prstGeom>
        </p:spPr>
      </p:pic>
      <p:sp>
        <p:nvSpPr>
          <p:cNvPr id="24" name="文字方塊 23">
            <a:extLst>
              <a:ext uri="{FF2B5EF4-FFF2-40B4-BE49-F238E27FC236}">
                <a16:creationId xmlns:a16="http://schemas.microsoft.com/office/drawing/2014/main" id="{36366ADA-EDA9-634D-B280-35BCC77C191D}"/>
              </a:ext>
            </a:extLst>
          </p:cNvPr>
          <p:cNvSpPr txBox="1"/>
          <p:nvPr/>
        </p:nvSpPr>
        <p:spPr>
          <a:xfrm>
            <a:off x="4523678" y="5494022"/>
            <a:ext cx="3144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消費者僅得片面資訊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F0876F4E-A4F3-CF4A-AB4C-938DB5622880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31474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rgbClr val="77D1CE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問題源起</a:t>
            </a:r>
            <a:endParaRPr lang="zh-TW" altLang="en-US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0A73A5E-9CA4-7F47-A2FB-3F55B5B5AC87}"/>
              </a:ext>
            </a:extLst>
          </p:cNvPr>
          <p:cNvSpPr/>
          <p:nvPr/>
        </p:nvSpPr>
        <p:spPr>
          <a:xfrm>
            <a:off x="1380352" y="3149614"/>
            <a:ext cx="2736000" cy="187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>
                <a:solidFill>
                  <a:sysClr val="windowText" lastClr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目標族群：年輕族群</a:t>
            </a:r>
            <a:endParaRPr kumimoji="1" lang="en-US" altLang="zh-TW" dirty="0">
              <a:solidFill>
                <a:sysClr val="windowText" lastClr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371B707-4DCF-7A44-B5E2-C3C8C0180B37}"/>
              </a:ext>
            </a:extLst>
          </p:cNvPr>
          <p:cNvSpPr/>
          <p:nvPr/>
        </p:nvSpPr>
        <p:spPr>
          <a:xfrm>
            <a:off x="8332967" y="3149616"/>
            <a:ext cx="2736000" cy="187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zh-TW" dirty="0">
              <a:solidFill>
                <a:sysClr val="windowText" lastClr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E85C4C6-0A9A-C548-A8DA-FEB8EFB0BC0A}"/>
              </a:ext>
            </a:extLst>
          </p:cNvPr>
          <p:cNvSpPr/>
          <p:nvPr/>
        </p:nvSpPr>
        <p:spPr>
          <a:xfrm>
            <a:off x="4856661" y="3149614"/>
            <a:ext cx="2736000" cy="187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zh-TW" dirty="0">
              <a:solidFill>
                <a:sysClr val="windowText" lastClr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kumimoji="1" lang="zh-TW" altLang="en-US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8F112E9E-E3BC-6343-B267-6EB31B776C75}"/>
              </a:ext>
            </a:extLst>
          </p:cNvPr>
          <p:cNvSpPr txBox="1"/>
          <p:nvPr/>
        </p:nvSpPr>
        <p:spPr>
          <a:xfrm>
            <a:off x="5008516" y="3625749"/>
            <a:ext cx="2432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dirty="0">
                <a:solidFill>
                  <a:sysClr val="windowText" lastClr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聚焦之</a:t>
            </a:r>
            <a:endParaRPr kumimoji="1" lang="en-US" altLang="zh-TW" dirty="0">
              <a:solidFill>
                <a:sysClr val="windowText" lastClr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TW" altLang="en-US" dirty="0">
                <a:solidFill>
                  <a:sysClr val="windowText" lastClr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資訊未整合問題：</a:t>
            </a:r>
            <a:endParaRPr kumimoji="1" lang="en-US" altLang="zh-TW" dirty="0">
              <a:solidFill>
                <a:sysClr val="windowText" lastClr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TW" altLang="en-US" dirty="0">
                <a:solidFill>
                  <a:sysClr val="windowText" lastClr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手搖杯含糖量揭露</a:t>
            </a:r>
            <a:endParaRPr kumimoji="1" lang="en-US" altLang="zh-TW" dirty="0">
              <a:solidFill>
                <a:sysClr val="windowText" lastClr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" name="橢圓 17">
            <a:extLst>
              <a:ext uri="{FF2B5EF4-FFF2-40B4-BE49-F238E27FC236}">
                <a16:creationId xmlns:a16="http://schemas.microsoft.com/office/drawing/2014/main" id="{67DECC35-6D94-C941-8479-74087DA9870F}"/>
              </a:ext>
            </a:extLst>
          </p:cNvPr>
          <p:cNvSpPr>
            <a:spLocks/>
          </p:cNvSpPr>
          <p:nvPr/>
        </p:nvSpPr>
        <p:spPr>
          <a:xfrm>
            <a:off x="2446121" y="2699150"/>
            <a:ext cx="601200" cy="601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/>
              <a:t>1</a:t>
            </a:r>
            <a:endParaRPr kumimoji="1" lang="zh-TW" altLang="en-US" dirty="0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5379157E-8CB1-4A42-8696-3DC4BE384514}"/>
              </a:ext>
            </a:extLst>
          </p:cNvPr>
          <p:cNvSpPr>
            <a:spLocks/>
          </p:cNvSpPr>
          <p:nvPr/>
        </p:nvSpPr>
        <p:spPr>
          <a:xfrm>
            <a:off x="5922430" y="2699150"/>
            <a:ext cx="601200" cy="601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/>
              <a:t>2</a:t>
            </a:r>
            <a:endParaRPr kumimoji="1" lang="zh-TW" altLang="en-US" dirty="0"/>
          </a:p>
        </p:txBody>
      </p:sp>
      <p:sp>
        <p:nvSpPr>
          <p:cNvPr id="20" name="橢圓 19">
            <a:extLst>
              <a:ext uri="{FF2B5EF4-FFF2-40B4-BE49-F238E27FC236}">
                <a16:creationId xmlns:a16="http://schemas.microsoft.com/office/drawing/2014/main" id="{E7C807A8-D83B-A045-B7C6-CB02DB644C2D}"/>
              </a:ext>
            </a:extLst>
          </p:cNvPr>
          <p:cNvSpPr>
            <a:spLocks/>
          </p:cNvSpPr>
          <p:nvPr/>
        </p:nvSpPr>
        <p:spPr>
          <a:xfrm>
            <a:off x="9398739" y="2699150"/>
            <a:ext cx="601200" cy="601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/>
              <a:t>3</a:t>
            </a:r>
            <a:endParaRPr kumimoji="1" lang="zh-TW" altLang="en-US" dirty="0"/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F30C8075-53A0-1A44-A0D6-6308F8670B62}"/>
              </a:ext>
            </a:extLst>
          </p:cNvPr>
          <p:cNvSpPr txBox="1"/>
          <p:nvPr/>
        </p:nvSpPr>
        <p:spPr>
          <a:xfrm>
            <a:off x="8273488" y="3902748"/>
            <a:ext cx="2851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dirty="0">
                <a:solidFill>
                  <a:sysClr val="windowText" lastClr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小結：知的權利</a:t>
            </a:r>
          </a:p>
        </p:txBody>
      </p:sp>
    </p:spTree>
    <p:extLst>
      <p:ext uri="{BB962C8B-B14F-4D97-AF65-F5344CB8AC3E}">
        <p14:creationId xmlns:p14="http://schemas.microsoft.com/office/powerpoint/2010/main" val="1886827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規範現況</a:t>
            </a:r>
            <a:endParaRPr lang="zh-TW" altLang="en-US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摺角紙張 5">
            <a:extLst>
              <a:ext uri="{FF2B5EF4-FFF2-40B4-BE49-F238E27FC236}">
                <a16:creationId xmlns:a16="http://schemas.microsoft.com/office/drawing/2014/main" id="{3CF78B55-9CE9-C04B-BCBF-EFC5A7A7E974}"/>
              </a:ext>
            </a:extLst>
          </p:cNvPr>
          <p:cNvSpPr/>
          <p:nvPr/>
        </p:nvSpPr>
        <p:spPr>
          <a:xfrm>
            <a:off x="1382243" y="1898148"/>
            <a:ext cx="4171478" cy="2979498"/>
          </a:xfrm>
          <a:prstGeom prst="foldedCorner">
            <a:avLst/>
          </a:prstGeom>
          <a:solidFill>
            <a:srgbClr val="77D1CE">
              <a:alpha val="33725"/>
            </a:srgbClr>
          </a:solidFill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7" name="摺角紙張 6">
            <a:extLst>
              <a:ext uri="{FF2B5EF4-FFF2-40B4-BE49-F238E27FC236}">
                <a16:creationId xmlns:a16="http://schemas.microsoft.com/office/drawing/2014/main" id="{44A5DBB6-3593-D942-9E1A-C3199C047792}"/>
              </a:ext>
            </a:extLst>
          </p:cNvPr>
          <p:cNvSpPr/>
          <p:nvPr/>
        </p:nvSpPr>
        <p:spPr>
          <a:xfrm>
            <a:off x="6638279" y="2989943"/>
            <a:ext cx="4172400" cy="3050798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8A543E3-0388-1848-AFE9-B44304638A38}"/>
              </a:ext>
            </a:extLst>
          </p:cNvPr>
          <p:cNvSpPr txBox="1"/>
          <p:nvPr/>
        </p:nvSpPr>
        <p:spPr>
          <a:xfrm>
            <a:off x="1770096" y="2438281"/>
            <a:ext cx="37154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連鎖手搖業者：</a:t>
            </a:r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含糖量資訊與建議攝取值未整合。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17D7653C-F3B1-CA4B-8E88-C2B7FABAA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8748" y="3466090"/>
            <a:ext cx="3728226" cy="2098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非連鎖業者：</a:t>
            </a:r>
            <a:endParaRPr kumimoji="1"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不在強制標示含糖量的規定範疇內，多數業者皆無提供含糖量資訊。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6F452D0-362E-6549-9FCA-7AB7445735B0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57779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11428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調查結果</a:t>
            </a:r>
            <a:endParaRPr lang="zh-TW" altLang="en-US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0" name="圓角化對角線角落矩形 19">
            <a:extLst>
              <a:ext uri="{FF2B5EF4-FFF2-40B4-BE49-F238E27FC236}">
                <a16:creationId xmlns:a16="http://schemas.microsoft.com/office/drawing/2014/main" id="{CA0DE2F2-B5E4-ED4F-9028-D03604980626}"/>
              </a:ext>
            </a:extLst>
          </p:cNvPr>
          <p:cNvSpPr/>
          <p:nvPr/>
        </p:nvSpPr>
        <p:spPr>
          <a:xfrm>
            <a:off x="7405244" y="972766"/>
            <a:ext cx="4681168" cy="4669749"/>
          </a:xfrm>
          <a:prstGeom prst="round2Diag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5" name="內容版面配置區 2">
            <a:extLst>
              <a:ext uri="{FF2B5EF4-FFF2-40B4-BE49-F238E27FC236}">
                <a16:creationId xmlns:a16="http://schemas.microsoft.com/office/drawing/2014/main" id="{D3BCD192-25FB-E04D-BFB7-1A8495B2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261" y="2432387"/>
            <a:ext cx="6679896" cy="321012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kumimoji="1" lang="zh-TW" altLang="en-US" sz="3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驗證：資訊欠缺整合對消費者缺乏意義</a:t>
            </a:r>
            <a:endParaRPr kumimoji="1" lang="en-US" altLang="zh-TW" sz="31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kumimoji="1" lang="zh-TW" altLang="en-US" sz="3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問題：</a:t>
            </a:r>
            <a:r>
              <a:rPr lang="zh-TW" altLang="en-US" sz="3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假設您知道政府對於每日建議攝取糖量的數值，但不知道您喝的手搖杯含有幾克的糖，政府的資訊是否仍對您有意義？</a:t>
            </a:r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en-US" altLang="zh-TW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309</a:t>
            </a:r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則回應）</a:t>
            </a:r>
            <a:endParaRPr kumimoji="1" lang="zh-TW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AD6B9B52-87B3-D241-842B-2D0656036E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97" t="5769" r="6231" b="2060"/>
          <a:stretch/>
        </p:blipFill>
        <p:spPr>
          <a:xfrm>
            <a:off x="7801202" y="1591323"/>
            <a:ext cx="3378391" cy="3307404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55F7462B-67AC-3547-8BEC-9E6D33067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7845" y="4122279"/>
            <a:ext cx="1270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78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D5BAB7F9-BCC5-CC4E-9172-A4C12FCD1E0B}"/>
              </a:ext>
            </a:extLst>
          </p:cNvPr>
          <p:cNvSpPr txBox="1">
            <a:spLocks/>
          </p:cNvSpPr>
          <p:nvPr/>
        </p:nvSpPr>
        <p:spPr>
          <a:xfrm>
            <a:off x="5468195" y="2588020"/>
            <a:ext cx="6536281" cy="1343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1" lang="zh-TW" altLang="en-US" sz="80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選定問題</a:t>
            </a:r>
          </a:p>
        </p:txBody>
      </p:sp>
      <p:sp>
        <p:nvSpPr>
          <p:cNvPr id="8" name="副標題 2">
            <a:extLst>
              <a:ext uri="{FF2B5EF4-FFF2-40B4-BE49-F238E27FC236}">
                <a16:creationId xmlns:a16="http://schemas.microsoft.com/office/drawing/2014/main" id="{CB484E4D-8DFA-CA4D-89B9-1F277715495F}"/>
              </a:ext>
            </a:extLst>
          </p:cNvPr>
          <p:cNvSpPr txBox="1">
            <a:spLocks/>
          </p:cNvSpPr>
          <p:nvPr/>
        </p:nvSpPr>
        <p:spPr>
          <a:xfrm>
            <a:off x="4959792" y="4376475"/>
            <a:ext cx="6536281" cy="554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zh-TW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手搖杯業者的含糖量標示整合問題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E40D7ABF-E569-A54F-931D-F29CE673AF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287" t="28130"/>
          <a:stretch/>
        </p:blipFill>
        <p:spPr>
          <a:xfrm>
            <a:off x="1204331" y="795464"/>
            <a:ext cx="3059533" cy="4928839"/>
          </a:xfrm>
          <a:prstGeom prst="round2DiagRec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C6EC9576-A228-724E-8DEA-329BC8159B7F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11" name="圖形 10" descr="顧客評價">
            <a:extLst>
              <a:ext uri="{FF2B5EF4-FFF2-40B4-BE49-F238E27FC236}">
                <a16:creationId xmlns:a16="http://schemas.microsoft.com/office/drawing/2014/main" id="{B1CAF59F-2684-4F46-8491-18A1FE428D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68195" y="2802681"/>
            <a:ext cx="914400" cy="9144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4B4CA531-B777-3048-A24F-6C87A5A2F4C1}"/>
              </a:ext>
            </a:extLst>
          </p:cNvPr>
          <p:cNvSpPr/>
          <p:nvPr/>
        </p:nvSpPr>
        <p:spPr>
          <a:xfrm>
            <a:off x="5174744" y="3955883"/>
            <a:ext cx="6106376" cy="45719"/>
          </a:xfrm>
          <a:prstGeom prst="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31028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問題分析</a:t>
            </a:r>
            <a:endParaRPr lang="zh-TW" altLang="en-US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17D7653C-F3B1-CA4B-8E88-C2B7FABAA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6005" y="4632911"/>
            <a:ext cx="3055201" cy="86499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購買手搖飲為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>
              <a:buNone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國民普遍飲食型態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6" name="Group 217">
            <a:extLst>
              <a:ext uri="{FF2B5EF4-FFF2-40B4-BE49-F238E27FC236}">
                <a16:creationId xmlns:a16="http://schemas.microsoft.com/office/drawing/2014/main" id="{C2DE89D1-4FF0-C042-8679-F9351741DB61}"/>
              </a:ext>
            </a:extLst>
          </p:cNvPr>
          <p:cNvGrpSpPr/>
          <p:nvPr/>
        </p:nvGrpSpPr>
        <p:grpSpPr>
          <a:xfrm>
            <a:off x="1586965" y="1854106"/>
            <a:ext cx="3339785" cy="1407708"/>
            <a:chOff x="600617" y="1217205"/>
            <a:chExt cx="2504839" cy="3373586"/>
          </a:xfrm>
          <a:solidFill>
            <a:schemeClr val="accent6">
              <a:lumMod val="50000"/>
            </a:schemeClr>
          </a:solidFill>
        </p:grpSpPr>
        <p:sp>
          <p:nvSpPr>
            <p:cNvPr id="7" name="Rectangle 12">
              <a:extLst>
                <a:ext uri="{FF2B5EF4-FFF2-40B4-BE49-F238E27FC236}">
                  <a16:creationId xmlns:a16="http://schemas.microsoft.com/office/drawing/2014/main" id="{A14E5384-771F-1743-B870-507A03738FFB}"/>
                </a:ext>
              </a:extLst>
            </p:cNvPr>
            <p:cNvSpPr/>
            <p:nvPr/>
          </p:nvSpPr>
          <p:spPr>
            <a:xfrm>
              <a:off x="600617" y="4545072"/>
              <a:ext cx="2504839" cy="45719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schemeClr val="accent6"/>
                </a:solidFill>
                <a:latin typeface="Calibri" panose="020F0502020204030204"/>
              </a:endParaRPr>
            </a:p>
          </p:txBody>
        </p:sp>
        <p:sp>
          <p:nvSpPr>
            <p:cNvPr id="8" name="Rectangle 167">
              <a:extLst>
                <a:ext uri="{FF2B5EF4-FFF2-40B4-BE49-F238E27FC236}">
                  <a16:creationId xmlns:a16="http://schemas.microsoft.com/office/drawing/2014/main" id="{629A86D2-312A-714A-9C63-5971D3CFCED5}"/>
                </a:ext>
              </a:extLst>
            </p:cNvPr>
            <p:cNvSpPr/>
            <p:nvPr/>
          </p:nvSpPr>
          <p:spPr>
            <a:xfrm>
              <a:off x="600617" y="1217205"/>
              <a:ext cx="2504839" cy="45719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schemeClr val="accent6"/>
                </a:solidFill>
                <a:latin typeface="Calibri" panose="020F0502020204030204"/>
              </a:endParaRPr>
            </a:p>
          </p:txBody>
        </p:sp>
      </p:grpSp>
      <p:grpSp>
        <p:nvGrpSpPr>
          <p:cNvPr id="9" name="Group 217">
            <a:extLst>
              <a:ext uri="{FF2B5EF4-FFF2-40B4-BE49-F238E27FC236}">
                <a16:creationId xmlns:a16="http://schemas.microsoft.com/office/drawing/2014/main" id="{ADF67781-74AF-0C45-A708-A12F2CB577D7}"/>
              </a:ext>
            </a:extLst>
          </p:cNvPr>
          <p:cNvGrpSpPr/>
          <p:nvPr/>
        </p:nvGrpSpPr>
        <p:grpSpPr>
          <a:xfrm>
            <a:off x="6513714" y="4356053"/>
            <a:ext cx="3339785" cy="1407708"/>
            <a:chOff x="600617" y="1217205"/>
            <a:chExt cx="2504839" cy="3373586"/>
          </a:xfrm>
          <a:solidFill>
            <a:schemeClr val="accent6">
              <a:lumMod val="50000"/>
            </a:schemeClr>
          </a:solidFill>
        </p:grpSpPr>
        <p:sp>
          <p:nvSpPr>
            <p:cNvPr id="10" name="Rectangle 12">
              <a:extLst>
                <a:ext uri="{FF2B5EF4-FFF2-40B4-BE49-F238E27FC236}">
                  <a16:creationId xmlns:a16="http://schemas.microsoft.com/office/drawing/2014/main" id="{F8DD9833-4E12-6C44-BA6D-339D6E619ACF}"/>
                </a:ext>
              </a:extLst>
            </p:cNvPr>
            <p:cNvSpPr/>
            <p:nvPr/>
          </p:nvSpPr>
          <p:spPr>
            <a:xfrm>
              <a:off x="600617" y="4545072"/>
              <a:ext cx="2504839" cy="45719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schemeClr val="accent6"/>
                </a:solidFill>
                <a:latin typeface="Calibri" panose="020F0502020204030204"/>
              </a:endParaRPr>
            </a:p>
          </p:txBody>
        </p:sp>
        <p:sp>
          <p:nvSpPr>
            <p:cNvPr id="11" name="Rectangle 167">
              <a:extLst>
                <a:ext uri="{FF2B5EF4-FFF2-40B4-BE49-F238E27FC236}">
                  <a16:creationId xmlns:a16="http://schemas.microsoft.com/office/drawing/2014/main" id="{FA03FC60-8A64-5D44-B540-5331C64A8113}"/>
                </a:ext>
              </a:extLst>
            </p:cNvPr>
            <p:cNvSpPr/>
            <p:nvPr/>
          </p:nvSpPr>
          <p:spPr>
            <a:xfrm>
              <a:off x="600617" y="1217205"/>
              <a:ext cx="2504839" cy="45719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schemeClr val="accent6"/>
                </a:solidFill>
                <a:latin typeface="Calibri" panose="020F0502020204030204"/>
              </a:endParaRPr>
            </a:p>
          </p:txBody>
        </p:sp>
      </p:grpSp>
      <p:grpSp>
        <p:nvGrpSpPr>
          <p:cNvPr id="12" name="Group 217">
            <a:extLst>
              <a:ext uri="{FF2B5EF4-FFF2-40B4-BE49-F238E27FC236}">
                <a16:creationId xmlns:a16="http://schemas.microsoft.com/office/drawing/2014/main" id="{458D1670-514F-0A4F-8D2F-83A01323DEBD}"/>
              </a:ext>
            </a:extLst>
          </p:cNvPr>
          <p:cNvGrpSpPr/>
          <p:nvPr/>
        </p:nvGrpSpPr>
        <p:grpSpPr>
          <a:xfrm>
            <a:off x="6513715" y="1854106"/>
            <a:ext cx="3339785" cy="1407708"/>
            <a:chOff x="600617" y="1217205"/>
            <a:chExt cx="2504839" cy="3373586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9DF40B0-6E8C-4C49-B4D0-F54F23BD5FED}"/>
                </a:ext>
              </a:extLst>
            </p:cNvPr>
            <p:cNvSpPr/>
            <p:nvPr/>
          </p:nvSpPr>
          <p:spPr>
            <a:xfrm>
              <a:off x="600617" y="4545072"/>
              <a:ext cx="2504839" cy="45719"/>
            </a:xfrm>
            <a:prstGeom prst="rect">
              <a:avLst/>
            </a:prstGeom>
            <a:grpFill/>
            <a:ln>
              <a:solidFill>
                <a:srgbClr val="77D1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srgbClr val="77D1CE"/>
                </a:solidFill>
                <a:latin typeface="Calibri" panose="020F0502020204030204"/>
              </a:endParaRPr>
            </a:p>
          </p:txBody>
        </p:sp>
        <p:sp>
          <p:nvSpPr>
            <p:cNvPr id="14" name="Rectangle 167">
              <a:extLst>
                <a:ext uri="{FF2B5EF4-FFF2-40B4-BE49-F238E27FC236}">
                  <a16:creationId xmlns:a16="http://schemas.microsoft.com/office/drawing/2014/main" id="{5F2C1F99-9D15-B946-87CF-36A9B0D8DC13}"/>
                </a:ext>
              </a:extLst>
            </p:cNvPr>
            <p:cNvSpPr/>
            <p:nvPr/>
          </p:nvSpPr>
          <p:spPr>
            <a:xfrm>
              <a:off x="600617" y="1217205"/>
              <a:ext cx="2504839" cy="45719"/>
            </a:xfrm>
            <a:prstGeom prst="rect">
              <a:avLst/>
            </a:prstGeom>
            <a:grpFill/>
            <a:ln>
              <a:solidFill>
                <a:srgbClr val="77D1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srgbClr val="77D1CE"/>
                </a:solidFill>
                <a:latin typeface="Calibri" panose="020F0502020204030204"/>
              </a:endParaRPr>
            </a:p>
          </p:txBody>
        </p:sp>
      </p:grp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65DC84C2-7F7C-2444-AD1E-15D8B7C15515}"/>
              </a:ext>
            </a:extLst>
          </p:cNvPr>
          <p:cNvSpPr txBox="1"/>
          <p:nvPr/>
        </p:nvSpPr>
        <p:spPr>
          <a:xfrm>
            <a:off x="1512739" y="2328170"/>
            <a:ext cx="3488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肥胖問題日趨嚴重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E4602807-907E-7145-A19B-B77EF30BD8B7}"/>
              </a:ext>
            </a:extLst>
          </p:cNvPr>
          <p:cNvSpPr txBox="1"/>
          <p:nvPr/>
        </p:nvSpPr>
        <p:spPr>
          <a:xfrm>
            <a:off x="6726949" y="2143503"/>
            <a:ext cx="2913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主因之一：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添加糖攝取過量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3FA2279F-58CF-1D4B-8957-30F51F74DB58}"/>
              </a:ext>
            </a:extLst>
          </p:cNvPr>
          <p:cNvSpPr txBox="1"/>
          <p:nvPr/>
        </p:nvSpPr>
        <p:spPr>
          <a:xfrm>
            <a:off x="1512739" y="4644408"/>
            <a:ext cx="3488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手搖杯的添加糖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攝取易超過建議攝取值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8" name="Group 217">
            <a:extLst>
              <a:ext uri="{FF2B5EF4-FFF2-40B4-BE49-F238E27FC236}">
                <a16:creationId xmlns:a16="http://schemas.microsoft.com/office/drawing/2014/main" id="{F09554F7-52AC-1D4E-98E9-0667631C2B8E}"/>
              </a:ext>
            </a:extLst>
          </p:cNvPr>
          <p:cNvGrpSpPr/>
          <p:nvPr/>
        </p:nvGrpSpPr>
        <p:grpSpPr>
          <a:xfrm>
            <a:off x="1586965" y="4356053"/>
            <a:ext cx="3339785" cy="1407708"/>
            <a:chOff x="600617" y="1217205"/>
            <a:chExt cx="2504839" cy="3373586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9" name="Rectangle 12">
              <a:extLst>
                <a:ext uri="{FF2B5EF4-FFF2-40B4-BE49-F238E27FC236}">
                  <a16:creationId xmlns:a16="http://schemas.microsoft.com/office/drawing/2014/main" id="{5F0CC095-E38E-3C45-B3E6-B37FE93363E2}"/>
                </a:ext>
              </a:extLst>
            </p:cNvPr>
            <p:cNvSpPr/>
            <p:nvPr/>
          </p:nvSpPr>
          <p:spPr>
            <a:xfrm>
              <a:off x="600617" y="4545072"/>
              <a:ext cx="2504839" cy="45719"/>
            </a:xfrm>
            <a:prstGeom prst="rect">
              <a:avLst/>
            </a:prstGeom>
            <a:grpFill/>
            <a:ln>
              <a:solidFill>
                <a:srgbClr val="77D1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srgbClr val="77D1CE"/>
                </a:solidFill>
                <a:latin typeface="Calibri" panose="020F0502020204030204"/>
              </a:endParaRPr>
            </a:p>
          </p:txBody>
        </p:sp>
        <p:sp>
          <p:nvSpPr>
            <p:cNvPr id="20" name="Rectangle 167">
              <a:extLst>
                <a:ext uri="{FF2B5EF4-FFF2-40B4-BE49-F238E27FC236}">
                  <a16:creationId xmlns:a16="http://schemas.microsoft.com/office/drawing/2014/main" id="{7D780C23-6FFD-E046-8659-5B3975100426}"/>
                </a:ext>
              </a:extLst>
            </p:cNvPr>
            <p:cNvSpPr/>
            <p:nvPr/>
          </p:nvSpPr>
          <p:spPr>
            <a:xfrm>
              <a:off x="600617" y="1217205"/>
              <a:ext cx="2504839" cy="45719"/>
            </a:xfrm>
            <a:prstGeom prst="rect">
              <a:avLst/>
            </a:prstGeom>
            <a:grpFill/>
            <a:ln>
              <a:solidFill>
                <a:srgbClr val="77D1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en-US" sz="2400">
                <a:solidFill>
                  <a:srgbClr val="77D1CE"/>
                </a:solidFill>
                <a:latin typeface="Calibri" panose="020F0502020204030204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785E0C54-C432-2046-B3EC-C39EA41783B8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120217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08837C8-3CC2-7D4A-97EB-A9DED19F9F6D}"/>
              </a:ext>
            </a:extLst>
          </p:cNvPr>
          <p:cNvSpPr/>
          <p:nvPr/>
        </p:nvSpPr>
        <p:spPr>
          <a:xfrm>
            <a:off x="-10377" y="-29695"/>
            <a:ext cx="12212753" cy="1406837"/>
          </a:xfrm>
          <a:prstGeom prst="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471320" y="315314"/>
            <a:ext cx="83920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大學生購買手搖飲習慣調查問卷結果</a:t>
            </a:r>
            <a:endParaRPr lang="zh-TW" altLang="en-US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內容版面配置區 2">
            <a:extLst>
              <a:ext uri="{FF2B5EF4-FFF2-40B4-BE49-F238E27FC236}">
                <a16:creationId xmlns:a16="http://schemas.microsoft.com/office/drawing/2014/main" id="{19DFB043-2550-E74B-8251-3D952402B6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430" y="1852632"/>
            <a:ext cx="5181600" cy="4207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請問您一週內，大概喝幾次手搖杯呢？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917BC44-DF2F-494C-876D-FC872552B7BC}"/>
              </a:ext>
            </a:extLst>
          </p:cNvPr>
          <p:cNvSpPr/>
          <p:nvPr/>
        </p:nvSpPr>
        <p:spPr>
          <a:xfrm>
            <a:off x="674430" y="2406670"/>
            <a:ext cx="4647272" cy="318924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B7175246-C378-7742-8343-841C20928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08" y="2566937"/>
            <a:ext cx="3605068" cy="2868714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E3A0DD09-2711-D04E-ADBA-555ED4BC7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5605" y="4001294"/>
            <a:ext cx="1295400" cy="144780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DE24E18C-DD71-9949-8F2B-9B8F53D0B8EB}"/>
              </a:ext>
            </a:extLst>
          </p:cNvPr>
          <p:cNvSpPr/>
          <p:nvPr/>
        </p:nvSpPr>
        <p:spPr>
          <a:xfrm>
            <a:off x="6992429" y="2420113"/>
            <a:ext cx="4647272" cy="318924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25" name="圖片 24">
            <a:extLst>
              <a:ext uri="{FF2B5EF4-FFF2-40B4-BE49-F238E27FC236}">
                <a16:creationId xmlns:a16="http://schemas.microsoft.com/office/drawing/2014/main" id="{D6848488-BDC4-D546-B318-99E7C71883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386" y="2515128"/>
            <a:ext cx="3237186" cy="3053081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AD3F05A5-D4C3-D44A-BA78-9DABB2CBCD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32100" y="3695751"/>
            <a:ext cx="1333500" cy="1739900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0FC2CA97-43E0-4B47-969E-56BD102BBA83}"/>
              </a:ext>
            </a:extLst>
          </p:cNvPr>
          <p:cNvSpPr/>
          <p:nvPr/>
        </p:nvSpPr>
        <p:spPr>
          <a:xfrm>
            <a:off x="8844135" y="594438"/>
            <a:ext cx="19191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TW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309</a:t>
            </a:r>
            <a:r>
              <a:rPr kumimoji="1"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則回應）</a:t>
            </a:r>
            <a:endParaRPr lang="zh-TW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F6183C30-5FEB-984E-B820-96179ECCD10F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9" name="內容版面配置區 3">
            <a:extLst>
              <a:ext uri="{FF2B5EF4-FFF2-40B4-BE49-F238E27FC236}">
                <a16:creationId xmlns:a16="http://schemas.microsoft.com/office/drawing/2014/main" id="{8D2CB3FF-EC67-BE47-8398-92D6EA2EA0A4}"/>
              </a:ext>
            </a:extLst>
          </p:cNvPr>
          <p:cNvSpPr txBox="1">
            <a:spLocks/>
          </p:cNvSpPr>
          <p:nvPr/>
        </p:nvSpPr>
        <p:spPr>
          <a:xfrm>
            <a:off x="6992429" y="1860487"/>
            <a:ext cx="2691161" cy="40506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通常會點什麼糖？</a:t>
            </a:r>
          </a:p>
        </p:txBody>
      </p:sp>
    </p:spTree>
    <p:extLst>
      <p:ext uri="{BB962C8B-B14F-4D97-AF65-F5344CB8AC3E}">
        <p14:creationId xmlns:p14="http://schemas.microsoft.com/office/powerpoint/2010/main" val="675275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3775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小結：問題核心</a:t>
            </a:r>
            <a:endParaRPr lang="zh-TW" altLang="en-US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17D7653C-F3B1-CA4B-8E88-C2B7FABAA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4770" y="4674005"/>
            <a:ext cx="4872155" cy="530931"/>
          </a:xfrm>
        </p:spPr>
        <p:txBody>
          <a:bodyPr/>
          <a:lstStyle/>
          <a:p>
            <a:pPr marL="0" indent="0">
              <a:buNone/>
            </a:pPr>
            <a:r>
              <a:rPr kumimoji="1"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非連鎖業者：根本上沒有規範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圓角矩形 1">
            <a:extLst>
              <a:ext uri="{FF2B5EF4-FFF2-40B4-BE49-F238E27FC236}">
                <a16:creationId xmlns:a16="http://schemas.microsoft.com/office/drawing/2014/main" id="{91CEA667-A8A2-5A45-B635-9F601EE2E9E3}"/>
              </a:ext>
            </a:extLst>
          </p:cNvPr>
          <p:cNvSpPr/>
          <p:nvPr/>
        </p:nvSpPr>
        <p:spPr>
          <a:xfrm>
            <a:off x="1471961" y="2303910"/>
            <a:ext cx="6177775" cy="1059366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5AC4DAC-AF19-F441-9427-9E4BBFFC8636}"/>
              </a:ext>
            </a:extLst>
          </p:cNvPr>
          <p:cNvSpPr txBox="1"/>
          <p:nvPr/>
        </p:nvSpPr>
        <p:spPr>
          <a:xfrm>
            <a:off x="2124770" y="2571983"/>
            <a:ext cx="4542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連鎖業者：資訊間欠缺整合</a:t>
            </a:r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圓角矩形 7">
            <a:extLst>
              <a:ext uri="{FF2B5EF4-FFF2-40B4-BE49-F238E27FC236}">
                <a16:creationId xmlns:a16="http://schemas.microsoft.com/office/drawing/2014/main" id="{9054E9FE-331B-D84A-AC7E-1833D615C504}"/>
              </a:ext>
            </a:extLst>
          </p:cNvPr>
          <p:cNvSpPr/>
          <p:nvPr/>
        </p:nvSpPr>
        <p:spPr>
          <a:xfrm>
            <a:off x="1471959" y="4411839"/>
            <a:ext cx="6177775" cy="1059366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16" name="圖形 15" descr="流程圖">
            <a:extLst>
              <a:ext uri="{FF2B5EF4-FFF2-40B4-BE49-F238E27FC236}">
                <a16:creationId xmlns:a16="http://schemas.microsoft.com/office/drawing/2014/main" id="{88F77F22-1C8A-B94A-96B2-4B56D2D86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63667" y="2376393"/>
            <a:ext cx="914400" cy="914400"/>
          </a:xfrm>
          <a:prstGeom prst="rect">
            <a:avLst/>
          </a:prstGeom>
        </p:spPr>
      </p:pic>
      <p:pic>
        <p:nvPicPr>
          <p:cNvPr id="12" name="圖形 11" descr="清單 (從右至左)">
            <a:extLst>
              <a:ext uri="{FF2B5EF4-FFF2-40B4-BE49-F238E27FC236}">
                <a16:creationId xmlns:a16="http://schemas.microsoft.com/office/drawing/2014/main" id="{C11B5B0B-8690-2F40-B078-45E44E433F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63667" y="4538156"/>
            <a:ext cx="914400" cy="914400"/>
          </a:xfrm>
          <a:prstGeom prst="rect">
            <a:avLst/>
          </a:prstGeom>
        </p:spPr>
      </p:pic>
      <p:sp>
        <p:nvSpPr>
          <p:cNvPr id="13" name="禁止標誌 12">
            <a:extLst>
              <a:ext uri="{FF2B5EF4-FFF2-40B4-BE49-F238E27FC236}">
                <a16:creationId xmlns:a16="http://schemas.microsoft.com/office/drawing/2014/main" id="{FDE443E7-E6E6-8C4A-A7A5-4E627B1C5BCD}"/>
              </a:ext>
            </a:extLst>
          </p:cNvPr>
          <p:cNvSpPr>
            <a:spLocks noChangeAspect="1"/>
          </p:cNvSpPr>
          <p:nvPr/>
        </p:nvSpPr>
        <p:spPr>
          <a:xfrm>
            <a:off x="9212765" y="2125942"/>
            <a:ext cx="1416204" cy="1415302"/>
          </a:xfrm>
          <a:prstGeom prst="noSmoking">
            <a:avLst>
              <a:gd name="adj" fmla="val 1200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14" name="禁止標誌 13">
            <a:extLst>
              <a:ext uri="{FF2B5EF4-FFF2-40B4-BE49-F238E27FC236}">
                <a16:creationId xmlns:a16="http://schemas.microsoft.com/office/drawing/2014/main" id="{9B45DB5B-C292-0A4F-8209-2429ECBAC9BD}"/>
              </a:ext>
            </a:extLst>
          </p:cNvPr>
          <p:cNvSpPr>
            <a:spLocks noChangeAspect="1"/>
          </p:cNvSpPr>
          <p:nvPr/>
        </p:nvSpPr>
        <p:spPr>
          <a:xfrm>
            <a:off x="9212765" y="4287705"/>
            <a:ext cx="1416204" cy="1415302"/>
          </a:xfrm>
          <a:prstGeom prst="noSmoking">
            <a:avLst>
              <a:gd name="adj" fmla="val 1200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61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2925901" y="337431"/>
            <a:ext cx="63401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第二步驟：國內外可行政策</a:t>
            </a:r>
            <a:endParaRPr lang="zh-TW" altLang="en-US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圓角矩形 5">
            <a:extLst>
              <a:ext uri="{FF2B5EF4-FFF2-40B4-BE49-F238E27FC236}">
                <a16:creationId xmlns:a16="http://schemas.microsoft.com/office/drawing/2014/main" id="{873D2F72-CC76-8B4E-87EC-55BB2EF312C5}"/>
              </a:ext>
            </a:extLst>
          </p:cNvPr>
          <p:cNvSpPr/>
          <p:nvPr/>
        </p:nvSpPr>
        <p:spPr>
          <a:xfrm>
            <a:off x="946558" y="2450479"/>
            <a:ext cx="2509024" cy="2648416"/>
          </a:xfrm>
          <a:prstGeom prst="round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0" name="圓角矩形 9">
            <a:extLst>
              <a:ext uri="{FF2B5EF4-FFF2-40B4-BE49-F238E27FC236}">
                <a16:creationId xmlns:a16="http://schemas.microsoft.com/office/drawing/2014/main" id="{78198ECF-2D64-B144-9999-068E1D0A4E13}"/>
              </a:ext>
            </a:extLst>
          </p:cNvPr>
          <p:cNvSpPr/>
          <p:nvPr/>
        </p:nvSpPr>
        <p:spPr>
          <a:xfrm>
            <a:off x="4841488" y="2450479"/>
            <a:ext cx="2509024" cy="2648416"/>
          </a:xfrm>
          <a:prstGeom prst="round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1" name="圓角矩形 10">
            <a:extLst>
              <a:ext uri="{FF2B5EF4-FFF2-40B4-BE49-F238E27FC236}">
                <a16:creationId xmlns:a16="http://schemas.microsoft.com/office/drawing/2014/main" id="{484D43AD-8384-E644-940B-D7AFD403C62C}"/>
              </a:ext>
            </a:extLst>
          </p:cNvPr>
          <p:cNvSpPr/>
          <p:nvPr/>
        </p:nvSpPr>
        <p:spPr>
          <a:xfrm>
            <a:off x="8736418" y="2450479"/>
            <a:ext cx="2509024" cy="2648416"/>
          </a:xfrm>
          <a:prstGeom prst="round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2A7DE26-ABDA-A84C-AF37-6F8F2ADBA1F5}"/>
              </a:ext>
            </a:extLst>
          </p:cNvPr>
          <p:cNvSpPr/>
          <p:nvPr/>
        </p:nvSpPr>
        <p:spPr>
          <a:xfrm>
            <a:off x="1647072" y="3475770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我國</a:t>
            </a:r>
            <a:endParaRPr kumimoji="1" lang="en-US" altLang="zh-TW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F2DC15B-1D7B-A743-A301-48D4D395C8E4}"/>
              </a:ext>
            </a:extLst>
          </p:cNvPr>
          <p:cNvSpPr/>
          <p:nvPr/>
        </p:nvSpPr>
        <p:spPr>
          <a:xfrm>
            <a:off x="5542001" y="3451521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美國</a:t>
            </a:r>
            <a:endParaRPr kumimoji="1" lang="en-US" altLang="zh-TW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4D1394D-B07F-D74F-B345-99406BDAD965}"/>
              </a:ext>
            </a:extLst>
          </p:cNvPr>
          <p:cNvSpPr/>
          <p:nvPr/>
        </p:nvSpPr>
        <p:spPr>
          <a:xfrm>
            <a:off x="9436932" y="3475770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英國</a:t>
            </a:r>
            <a:endParaRPr kumimoji="1" lang="en-US" altLang="zh-TW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16060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63401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我國：連鎖手搖飲標示規定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678A5A76-1258-984C-A1F1-80EDFE61AF79}"/>
              </a:ext>
            </a:extLst>
          </p:cNvPr>
          <p:cNvSpPr txBox="1"/>
          <p:nvPr/>
        </p:nvSpPr>
        <p:spPr>
          <a:xfrm>
            <a:off x="4279279" y="5406507"/>
            <a:ext cx="3633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（圖片取自衛福部公文）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2F4C13F-627A-C343-8126-695C958EBD48}"/>
              </a:ext>
            </a:extLst>
          </p:cNvPr>
          <p:cNvSpPr/>
          <p:nvPr/>
        </p:nvSpPr>
        <p:spPr>
          <a:xfrm>
            <a:off x="2501028" y="1976283"/>
            <a:ext cx="7189939" cy="2906039"/>
          </a:xfrm>
          <a:prstGeom prst="rect">
            <a:avLst/>
          </a:prstGeom>
          <a:ln w="28575">
            <a:solidFill>
              <a:srgbClr val="42D8E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F63F8B2-C7E5-0A41-8607-85BB195DA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247" y="2320014"/>
            <a:ext cx="6629399" cy="115570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A7CA882D-FAD7-DD4F-972D-2C917E054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9248" y="3428999"/>
            <a:ext cx="66294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86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63401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國內外包裝食品之法規比較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graphicFrame>
        <p:nvGraphicFramePr>
          <p:cNvPr id="7" name="表格 10">
            <a:extLst>
              <a:ext uri="{FF2B5EF4-FFF2-40B4-BE49-F238E27FC236}">
                <a16:creationId xmlns:a16="http://schemas.microsoft.com/office/drawing/2014/main" id="{27B12A41-ECA6-7E49-ADB4-9A1A7ED823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361583"/>
              </p:ext>
            </p:extLst>
          </p:nvPr>
        </p:nvGraphicFramePr>
        <p:xfrm>
          <a:off x="666626" y="2177003"/>
          <a:ext cx="10858748" cy="3264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7710">
                  <a:extLst>
                    <a:ext uri="{9D8B030D-6E8A-4147-A177-3AD203B41FA5}">
                      <a16:colId xmlns:a16="http://schemas.microsoft.com/office/drawing/2014/main" val="1135509723"/>
                    </a:ext>
                  </a:extLst>
                </a:gridCol>
                <a:gridCol w="2691664">
                  <a:extLst>
                    <a:ext uri="{9D8B030D-6E8A-4147-A177-3AD203B41FA5}">
                      <a16:colId xmlns:a16="http://schemas.microsoft.com/office/drawing/2014/main" val="1547765664"/>
                    </a:ext>
                  </a:extLst>
                </a:gridCol>
                <a:gridCol w="2714687">
                  <a:extLst>
                    <a:ext uri="{9D8B030D-6E8A-4147-A177-3AD203B41FA5}">
                      <a16:colId xmlns:a16="http://schemas.microsoft.com/office/drawing/2014/main" val="2090646017"/>
                    </a:ext>
                  </a:extLst>
                </a:gridCol>
                <a:gridCol w="2714687">
                  <a:extLst>
                    <a:ext uri="{9D8B030D-6E8A-4147-A177-3AD203B41FA5}">
                      <a16:colId xmlns:a16="http://schemas.microsoft.com/office/drawing/2014/main" val="3494621454"/>
                    </a:ext>
                  </a:extLst>
                </a:gridCol>
              </a:tblGrid>
              <a:tr h="494956">
                <a:tc>
                  <a:txBody>
                    <a:bodyPr/>
                    <a:lstStyle/>
                    <a:p>
                      <a:pPr algn="ctr"/>
                      <a:endParaRPr lang="zh-TW" altLang="en-US" sz="2400" b="0" i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1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我國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1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美國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1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英國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1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412159"/>
                  </a:ext>
                </a:extLst>
              </a:tr>
              <a:tr h="52026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營養標示是否含糖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1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201859"/>
                  </a:ext>
                </a:extLst>
              </a:tr>
              <a:tr h="47296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標示方法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1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</a:t>
                      </a:r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</a:t>
                      </a:r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536005"/>
                  </a:ext>
                </a:extLst>
              </a:tr>
              <a:tr h="8828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建議攝取量百分比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1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其中一種有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未強制規定，</a:t>
                      </a:r>
                      <a:endParaRPr lang="en-US" altLang="zh-TW" sz="2400" b="0" i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ctr"/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多數廠商遵行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7847111"/>
                  </a:ext>
                </a:extLst>
              </a:tr>
              <a:tr h="89376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建議攝取量百分比</a:t>
                      </a:r>
                      <a:endParaRPr lang="en-US" altLang="zh-TW" sz="2400" b="0" i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ctr"/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是否含糖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D1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i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8120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205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E9A9F53-5AFA-EA41-AE81-D842FD1C86F3}"/>
              </a:ext>
            </a:extLst>
          </p:cNvPr>
          <p:cNvSpPr/>
          <p:nvPr/>
        </p:nvSpPr>
        <p:spPr>
          <a:xfrm>
            <a:off x="-20753" y="-2"/>
            <a:ext cx="12212753" cy="1406837"/>
          </a:xfrm>
          <a:prstGeom prst="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349474"/>
            <a:ext cx="93859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英國</a:t>
            </a:r>
            <a:r>
              <a:rPr kumimoji="1"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App</a:t>
            </a:r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kumimoji="1"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Change4life food scanner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0A0EE4E-8DD8-3143-B40C-AA8F7B91176C}"/>
              </a:ext>
            </a:extLst>
          </p:cNvPr>
          <p:cNvSpPr/>
          <p:nvPr/>
        </p:nvSpPr>
        <p:spPr>
          <a:xfrm>
            <a:off x="16479" y="1406835"/>
            <a:ext cx="3967266" cy="5112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8EECAB4-B925-1541-8B3E-A801E356CB0F}"/>
              </a:ext>
            </a:extLst>
          </p:cNvPr>
          <p:cNvSpPr/>
          <p:nvPr/>
        </p:nvSpPr>
        <p:spPr>
          <a:xfrm>
            <a:off x="8218170" y="1406835"/>
            <a:ext cx="3967266" cy="5112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6DCF869-7396-264F-AF16-150DE9F818C7}"/>
              </a:ext>
            </a:extLst>
          </p:cNvPr>
          <p:cNvSpPr/>
          <p:nvPr/>
        </p:nvSpPr>
        <p:spPr>
          <a:xfrm>
            <a:off x="8601177" y="1623609"/>
            <a:ext cx="33456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同時呈現含建議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攝取值的百分比，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以紅、橘、綠三色標示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A0FD62FC-7BC8-A847-BA6F-FD2AA46B23C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915" y="3428999"/>
            <a:ext cx="1442085" cy="2558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479D1580-331C-584F-9B95-8C9593882E5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107" y="3428999"/>
            <a:ext cx="2303780" cy="214503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文字方塊 23">
            <a:extLst>
              <a:ext uri="{FF2B5EF4-FFF2-40B4-BE49-F238E27FC236}">
                <a16:creationId xmlns:a16="http://schemas.microsoft.com/office/drawing/2014/main" id="{C50CA040-CA12-8341-8DD0-FADC2AF7CAF8}"/>
              </a:ext>
            </a:extLst>
          </p:cNvPr>
          <p:cNvSpPr txBox="1"/>
          <p:nvPr/>
        </p:nvSpPr>
        <p:spPr>
          <a:xfrm>
            <a:off x="522022" y="2367141"/>
            <a:ext cx="2956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英國公共衛生局開發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C8FCA6DA-E272-5645-9BDD-CB62D8D221C6}"/>
              </a:ext>
            </a:extLst>
          </p:cNvPr>
          <p:cNvSpPr txBox="1"/>
          <p:nvPr/>
        </p:nvSpPr>
        <p:spPr>
          <a:xfrm>
            <a:off x="4530950" y="2002959"/>
            <a:ext cx="3130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透過掃描包裝食品條碼獲知食品的含糖量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7" name="圖形 26" descr="銀行">
            <a:extLst>
              <a:ext uri="{FF2B5EF4-FFF2-40B4-BE49-F238E27FC236}">
                <a16:creationId xmlns:a16="http://schemas.microsoft.com/office/drawing/2014/main" id="{76D80130-73F3-C74B-86BE-A8341420F6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5511" y="3329496"/>
            <a:ext cx="2149200" cy="2149200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548B610C-3E7B-E541-B676-FC09FD12AC50}"/>
              </a:ext>
            </a:extLst>
          </p:cNvPr>
          <p:cNvSpPr/>
          <p:nvPr/>
        </p:nvSpPr>
        <p:spPr>
          <a:xfrm flipV="1">
            <a:off x="452126" y="2934302"/>
            <a:ext cx="3095972" cy="45719"/>
          </a:xfrm>
          <a:prstGeom prst="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9F241E3-1A33-6E49-8BFC-709C99E4480B}"/>
              </a:ext>
            </a:extLst>
          </p:cNvPr>
          <p:cNvSpPr/>
          <p:nvPr/>
        </p:nvSpPr>
        <p:spPr>
          <a:xfrm flipV="1">
            <a:off x="4548014" y="2934303"/>
            <a:ext cx="3095972" cy="45719"/>
          </a:xfrm>
          <a:prstGeom prst="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244101B-935B-0246-A8F1-539BAFBF1130}"/>
              </a:ext>
            </a:extLst>
          </p:cNvPr>
          <p:cNvSpPr/>
          <p:nvPr/>
        </p:nvSpPr>
        <p:spPr>
          <a:xfrm flipV="1">
            <a:off x="8726011" y="2924475"/>
            <a:ext cx="3095972" cy="45719"/>
          </a:xfrm>
          <a:prstGeom prst="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12058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2669420" y="337431"/>
            <a:ext cx="68531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第三步驟：提出我方解決方案</a:t>
            </a:r>
            <a:endParaRPr lang="zh-TW" altLang="en-US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7" name="圓角矩形 16">
            <a:extLst>
              <a:ext uri="{FF2B5EF4-FFF2-40B4-BE49-F238E27FC236}">
                <a16:creationId xmlns:a16="http://schemas.microsoft.com/office/drawing/2014/main" id="{D0B1F2AA-0270-E84D-BEE8-B15055336A41}"/>
              </a:ext>
            </a:extLst>
          </p:cNvPr>
          <p:cNvSpPr>
            <a:spLocks noChangeAspect="1"/>
          </p:cNvSpPr>
          <p:nvPr/>
        </p:nvSpPr>
        <p:spPr>
          <a:xfrm>
            <a:off x="3544370" y="1827084"/>
            <a:ext cx="1819703" cy="1920799"/>
          </a:xfrm>
          <a:prstGeom prst="round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8" name="圓角矩形 17">
            <a:extLst>
              <a:ext uri="{FF2B5EF4-FFF2-40B4-BE49-F238E27FC236}">
                <a16:creationId xmlns:a16="http://schemas.microsoft.com/office/drawing/2014/main" id="{1929F6E1-6F02-9F42-AB93-D080069362AF}"/>
              </a:ext>
            </a:extLst>
          </p:cNvPr>
          <p:cNvSpPr>
            <a:spLocks noChangeAspect="1"/>
          </p:cNvSpPr>
          <p:nvPr/>
        </p:nvSpPr>
        <p:spPr>
          <a:xfrm>
            <a:off x="6375259" y="1827083"/>
            <a:ext cx="1819703" cy="1920799"/>
          </a:xfrm>
          <a:prstGeom prst="round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F2DC15B-1D7B-A743-A301-48D4D395C8E4}"/>
              </a:ext>
            </a:extLst>
          </p:cNvPr>
          <p:cNvSpPr/>
          <p:nvPr/>
        </p:nvSpPr>
        <p:spPr>
          <a:xfrm>
            <a:off x="3900223" y="2458530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內容</a:t>
            </a:r>
            <a:endParaRPr kumimoji="1" lang="en-US" altLang="zh-TW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4D1394D-B07F-D74F-B345-99406BDAD965}"/>
              </a:ext>
            </a:extLst>
          </p:cNvPr>
          <p:cNvSpPr/>
          <p:nvPr/>
        </p:nvSpPr>
        <p:spPr>
          <a:xfrm>
            <a:off x="6500280" y="2458530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優缺點</a:t>
            </a:r>
            <a:endParaRPr kumimoji="1" lang="en-US" altLang="zh-TW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圓角矩形 12">
            <a:extLst>
              <a:ext uri="{FF2B5EF4-FFF2-40B4-BE49-F238E27FC236}">
                <a16:creationId xmlns:a16="http://schemas.microsoft.com/office/drawing/2014/main" id="{EFC64A90-E0E0-524A-87CA-D077FC2F2602}"/>
              </a:ext>
            </a:extLst>
          </p:cNvPr>
          <p:cNvSpPr>
            <a:spLocks noChangeAspect="1"/>
          </p:cNvSpPr>
          <p:nvPr/>
        </p:nvSpPr>
        <p:spPr>
          <a:xfrm>
            <a:off x="6375259" y="4527171"/>
            <a:ext cx="1819703" cy="1920799"/>
          </a:xfrm>
          <a:prstGeom prst="round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97138602-96AC-9C45-A44C-67CB5B1FF3DF}"/>
              </a:ext>
            </a:extLst>
          </p:cNvPr>
          <p:cNvSpPr>
            <a:spLocks noChangeAspect="1"/>
          </p:cNvSpPr>
          <p:nvPr/>
        </p:nvSpPr>
        <p:spPr>
          <a:xfrm>
            <a:off x="3544370" y="4527171"/>
            <a:ext cx="1819703" cy="1920799"/>
          </a:xfrm>
          <a:prstGeom prst="round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241F6CC-AA44-2A45-AB59-C6A61312D6ED}"/>
              </a:ext>
            </a:extLst>
          </p:cNvPr>
          <p:cNvSpPr/>
          <p:nvPr/>
        </p:nvSpPr>
        <p:spPr>
          <a:xfrm>
            <a:off x="6500280" y="4887405"/>
            <a:ext cx="156966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憲法</a:t>
            </a:r>
            <a:endParaRPr kumimoji="1" lang="en-US" altLang="zh-TW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檢查表</a:t>
            </a:r>
            <a:endParaRPr kumimoji="1" lang="en-US" altLang="zh-TW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E8BDE13-D50A-9E43-B8A3-915C354507B7}"/>
              </a:ext>
            </a:extLst>
          </p:cNvPr>
          <p:cNvSpPr/>
          <p:nvPr/>
        </p:nvSpPr>
        <p:spPr>
          <a:xfrm>
            <a:off x="3900223" y="5164403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小結</a:t>
            </a:r>
            <a:endParaRPr kumimoji="1" lang="en-US" altLang="zh-TW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9554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0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BF545E1-50D9-CF45-A1F7-7AC886C5A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165" y="2578390"/>
            <a:ext cx="2709351" cy="270935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29803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sz="4000" b="1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HSListMap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BD3CC01D-A41C-C247-98B5-C546AB4A73FB}"/>
              </a:ext>
            </a:extLst>
          </p:cNvPr>
          <p:cNvSpPr/>
          <p:nvPr/>
        </p:nvSpPr>
        <p:spPr>
          <a:xfrm>
            <a:off x="4587766" y="1669000"/>
            <a:ext cx="7175697" cy="135606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92B4F8C7-02C7-FE40-8469-9B6BC9B752B0}"/>
              </a:ext>
            </a:extLst>
          </p:cNvPr>
          <p:cNvSpPr/>
          <p:nvPr/>
        </p:nvSpPr>
        <p:spPr>
          <a:xfrm>
            <a:off x="4587765" y="3306945"/>
            <a:ext cx="7175697" cy="1356066"/>
          </a:xfrm>
          <a:prstGeom prst="roundRect">
            <a:avLst/>
          </a:prstGeom>
          <a:solidFill>
            <a:srgbClr val="77D1CE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" name="圓角矩形 15">
            <a:extLst>
              <a:ext uri="{FF2B5EF4-FFF2-40B4-BE49-F238E27FC236}">
                <a16:creationId xmlns:a16="http://schemas.microsoft.com/office/drawing/2014/main" id="{68171B4C-3B0B-584B-B0A1-DA8DB2571A5D}"/>
              </a:ext>
            </a:extLst>
          </p:cNvPr>
          <p:cNvSpPr/>
          <p:nvPr/>
        </p:nvSpPr>
        <p:spPr>
          <a:xfrm>
            <a:off x="4587765" y="4881525"/>
            <a:ext cx="7175697" cy="135606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00EA4DE9-A90D-A14B-9E1A-1041FD486423}"/>
              </a:ext>
            </a:extLst>
          </p:cNvPr>
          <p:cNvSpPr txBox="1"/>
          <p:nvPr/>
        </p:nvSpPr>
        <p:spPr>
          <a:xfrm>
            <a:off x="6535999" y="2085423"/>
            <a:ext cx="3279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實施區域：</a:t>
            </a:r>
            <a:r>
              <a:rPr kumimoji="1" lang="en-US" altLang="zh-TW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X</a:t>
            </a:r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路</a:t>
            </a:r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C1CEC63E-51EA-C14C-9857-764F58B2B2E3}"/>
              </a:ext>
            </a:extLst>
          </p:cNvPr>
          <p:cNvSpPr txBox="1"/>
          <p:nvPr/>
        </p:nvSpPr>
        <p:spPr>
          <a:xfrm>
            <a:off x="5889612" y="3733874"/>
            <a:ext cx="457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對象：手搖飲店家</a:t>
            </a:r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02F6742D-99E8-4D42-A34F-23E4288273C8}"/>
              </a:ext>
            </a:extLst>
          </p:cNvPr>
          <p:cNvSpPr txBox="1"/>
          <p:nvPr/>
        </p:nvSpPr>
        <p:spPr>
          <a:xfrm>
            <a:off x="5119549" y="5287741"/>
            <a:ext cx="6112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作法：結合具體含糖量與建議攝取量</a:t>
            </a:r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2486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413654" y="367919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優點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E199560-A800-634A-8460-6223BCB06C4B}"/>
              </a:ext>
            </a:extLst>
          </p:cNvPr>
          <p:cNvSpPr/>
          <p:nvPr/>
        </p:nvSpPr>
        <p:spPr>
          <a:xfrm>
            <a:off x="-1" y="1460574"/>
            <a:ext cx="4071600" cy="2520000"/>
          </a:xfrm>
          <a:prstGeom prst="rect">
            <a:avLst/>
          </a:prstGeom>
          <a:solidFill>
            <a:srgbClr val="FFFFFF">
              <a:alpha val="7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E0B89FE-D150-0240-B856-68FF9FEF9A31}"/>
              </a:ext>
            </a:extLst>
          </p:cNvPr>
          <p:cNvSpPr/>
          <p:nvPr/>
        </p:nvSpPr>
        <p:spPr>
          <a:xfrm>
            <a:off x="4060200" y="1466431"/>
            <a:ext cx="4071600" cy="2520000"/>
          </a:xfrm>
          <a:prstGeom prst="rect">
            <a:avLst/>
          </a:prstGeom>
          <a:solidFill>
            <a:srgbClr val="77D1CE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6C98DA4-242A-8040-B6EB-2E7931C4D04A}"/>
              </a:ext>
            </a:extLst>
          </p:cNvPr>
          <p:cNvSpPr/>
          <p:nvPr/>
        </p:nvSpPr>
        <p:spPr>
          <a:xfrm>
            <a:off x="22786" y="3990171"/>
            <a:ext cx="4071600" cy="2520000"/>
          </a:xfrm>
          <a:prstGeom prst="rect">
            <a:avLst/>
          </a:prstGeom>
          <a:solidFill>
            <a:srgbClr val="77D1CE">
              <a:alpha val="2549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BFB8897-E2D9-A34B-9ABD-4A73C6756D03}"/>
              </a:ext>
            </a:extLst>
          </p:cNvPr>
          <p:cNvSpPr/>
          <p:nvPr/>
        </p:nvSpPr>
        <p:spPr>
          <a:xfrm>
            <a:off x="4071599" y="3980574"/>
            <a:ext cx="4071600" cy="2520000"/>
          </a:xfrm>
          <a:prstGeom prst="rect">
            <a:avLst/>
          </a:prstGeom>
          <a:solidFill>
            <a:srgbClr val="FFFFFF">
              <a:alpha val="7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246D97E-84D2-044C-B572-66945C7E5FC5}"/>
              </a:ext>
            </a:extLst>
          </p:cNvPr>
          <p:cNvSpPr/>
          <p:nvPr/>
        </p:nvSpPr>
        <p:spPr>
          <a:xfrm>
            <a:off x="8143198" y="1455776"/>
            <a:ext cx="4071600" cy="2520000"/>
          </a:xfrm>
          <a:prstGeom prst="rect">
            <a:avLst/>
          </a:prstGeom>
          <a:solidFill>
            <a:srgbClr val="FFFFFF">
              <a:alpha val="7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D8A54E8-AADA-AA40-8066-F658DE0A2A29}"/>
              </a:ext>
            </a:extLst>
          </p:cNvPr>
          <p:cNvSpPr/>
          <p:nvPr/>
        </p:nvSpPr>
        <p:spPr>
          <a:xfrm>
            <a:off x="8143198" y="3975776"/>
            <a:ext cx="4071600" cy="2520000"/>
          </a:xfrm>
          <a:prstGeom prst="rect">
            <a:avLst/>
          </a:prstGeom>
          <a:solidFill>
            <a:srgbClr val="77D1CE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8E39691D-73BF-E84C-B684-D3FF1ECEF2AD}"/>
              </a:ext>
            </a:extLst>
          </p:cNvPr>
          <p:cNvSpPr txBox="1"/>
          <p:nvPr/>
        </p:nvSpPr>
        <p:spPr>
          <a:xfrm>
            <a:off x="413654" y="2499339"/>
            <a:ext cx="324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非一次性，可長期經營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AF09BE4F-0B5F-704F-92B3-FEB2630582ED}"/>
              </a:ext>
            </a:extLst>
          </p:cNvPr>
          <p:cNvSpPr txBox="1"/>
          <p:nvPr/>
        </p:nvSpPr>
        <p:spPr>
          <a:xfrm>
            <a:off x="4737888" y="2305076"/>
            <a:ext cx="27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結合含糖量資訊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與建議攝取值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內容版面配置區 2">
            <a:extLst>
              <a:ext uri="{FF2B5EF4-FFF2-40B4-BE49-F238E27FC236}">
                <a16:creationId xmlns:a16="http://schemas.microsoft.com/office/drawing/2014/main" id="{C8C2F869-0BE3-6B4A-9CDE-321BAF67D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8008" y="4834631"/>
            <a:ext cx="3521980" cy="8502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公式設計個人化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>
              <a:buNone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參考值作為選擇依據</a:t>
            </a: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5CDE5437-E573-3148-8454-993D9CC1195D}"/>
              </a:ext>
            </a:extLst>
          </p:cNvPr>
          <p:cNvSpPr txBox="1"/>
          <p:nvPr/>
        </p:nvSpPr>
        <p:spPr>
          <a:xfrm>
            <a:off x="9155393" y="2500805"/>
            <a:ext cx="2047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地圖方便查找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C5FE205A-0BD4-304C-BFAF-B224B3962B04}"/>
              </a:ext>
            </a:extLst>
          </p:cNvPr>
          <p:cNvSpPr txBox="1"/>
          <p:nvPr/>
        </p:nvSpPr>
        <p:spPr>
          <a:xfrm>
            <a:off x="250126" y="4820277"/>
            <a:ext cx="3571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清單介面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節省消費者搜尋時間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A0F468CD-28CE-A346-BFD5-00D9FF44B5E5}"/>
              </a:ext>
            </a:extLst>
          </p:cNvPr>
          <p:cNvSpPr txBox="1"/>
          <p:nvPr/>
        </p:nvSpPr>
        <p:spPr>
          <a:xfrm>
            <a:off x="4231790" y="4815478"/>
            <a:ext cx="3728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食安小知識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文字簡短便於閱讀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2578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2139125" y="344837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缺點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92BE1CB1-6D0E-CD49-BF2B-78D99A0E1DB0}"/>
              </a:ext>
            </a:extLst>
          </p:cNvPr>
          <p:cNvSpPr/>
          <p:nvPr/>
        </p:nvSpPr>
        <p:spPr>
          <a:xfrm>
            <a:off x="1053789" y="1330704"/>
            <a:ext cx="3381260" cy="4828516"/>
          </a:xfrm>
          <a:prstGeom prst="roundRect">
            <a:avLst/>
          </a:prstGeom>
          <a:solidFill>
            <a:srgbClr val="FFFFFF">
              <a:alpha val="50980"/>
            </a:srgbClr>
          </a:solidFill>
          <a:ln w="38100">
            <a:solidFill>
              <a:srgbClr val="77D1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內容版面配置區 3">
            <a:extLst>
              <a:ext uri="{FF2B5EF4-FFF2-40B4-BE49-F238E27FC236}">
                <a16:creationId xmlns:a16="http://schemas.microsoft.com/office/drawing/2014/main" id="{5F1CAB0D-2CA1-A54F-80BC-5DC0DED8EC1B}"/>
              </a:ext>
            </a:extLst>
          </p:cNvPr>
          <p:cNvSpPr txBox="1">
            <a:spLocks/>
          </p:cNvSpPr>
          <p:nvPr/>
        </p:nvSpPr>
        <p:spPr>
          <a:xfrm>
            <a:off x="1191194" y="2243209"/>
            <a:ext cx="3106449" cy="300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下載率不確定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系統需維護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難以確定非連鎖店家願意揭露含糖量資訊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標題 1">
            <a:extLst>
              <a:ext uri="{FF2B5EF4-FFF2-40B4-BE49-F238E27FC236}">
                <a16:creationId xmlns:a16="http://schemas.microsoft.com/office/drawing/2014/main" id="{1FD460A5-799C-5B41-A475-03E585190870}"/>
              </a:ext>
            </a:extLst>
          </p:cNvPr>
          <p:cNvSpPr txBox="1">
            <a:spLocks/>
          </p:cNvSpPr>
          <p:nvPr/>
        </p:nvSpPr>
        <p:spPr>
          <a:xfrm>
            <a:off x="8448909" y="458033"/>
            <a:ext cx="1210588" cy="5946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修正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54B98E9D-36DA-CF40-B7AC-3863DFB7E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2044" y="2669729"/>
            <a:ext cx="2150462" cy="2150462"/>
          </a:xfrm>
          <a:prstGeom prst="rect">
            <a:avLst/>
          </a:prstGeom>
        </p:spPr>
      </p:pic>
      <p:sp>
        <p:nvSpPr>
          <p:cNvPr id="18" name="圓角矩形 17">
            <a:extLst>
              <a:ext uri="{FF2B5EF4-FFF2-40B4-BE49-F238E27FC236}">
                <a16:creationId xmlns:a16="http://schemas.microsoft.com/office/drawing/2014/main" id="{16839769-057C-6B4A-8A5D-45A0A7D0D0AC}"/>
              </a:ext>
            </a:extLst>
          </p:cNvPr>
          <p:cNvSpPr/>
          <p:nvPr/>
        </p:nvSpPr>
        <p:spPr>
          <a:xfrm>
            <a:off x="7539501" y="1330704"/>
            <a:ext cx="3381260" cy="4828516"/>
          </a:xfrm>
          <a:prstGeom prst="roundRect">
            <a:avLst/>
          </a:prstGeom>
          <a:solidFill>
            <a:srgbClr val="FFFFFF">
              <a:alpha val="51373"/>
            </a:srgbClr>
          </a:solidFill>
          <a:ln w="38100">
            <a:solidFill>
              <a:srgbClr val="77D1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" name="內容版面配置區 5">
            <a:extLst>
              <a:ext uri="{FF2B5EF4-FFF2-40B4-BE49-F238E27FC236}">
                <a16:creationId xmlns:a16="http://schemas.microsoft.com/office/drawing/2014/main" id="{3A20E6E8-2CD3-2D4F-BD51-041B4FEE3685}"/>
              </a:ext>
            </a:extLst>
          </p:cNvPr>
          <p:cNvSpPr txBox="1">
            <a:spLocks/>
          </p:cNvSpPr>
          <p:nvPr/>
        </p:nvSpPr>
        <p:spPr>
          <a:xfrm>
            <a:off x="7676670" y="2243209"/>
            <a:ext cx="3106922" cy="32092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提升曝光率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Font typeface="Wingdings" pitchFamily="2" charset="2"/>
              <a:buChar char="ü"/>
            </a:pPr>
            <a:r>
              <a:rPr kumimoji="1"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社群軟體</a:t>
            </a:r>
            <a:endParaRPr kumimoji="1" lang="en-US" altLang="zh-TW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Font typeface="Wingdings" pitchFamily="2" charset="2"/>
              <a:buChar char="ü"/>
            </a:pPr>
            <a:r>
              <a:rPr kumimoji="1" lang="en-US" altLang="zh-TW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Podcast</a:t>
            </a:r>
          </a:p>
          <a:p>
            <a:pPr lvl="1">
              <a:buFont typeface="Wingdings" pitchFamily="2" charset="2"/>
              <a:buChar char="ü"/>
            </a:pPr>
            <a:r>
              <a:rPr kumimoji="1"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與學者及營養師進行專業議題探討</a:t>
            </a:r>
            <a:endParaRPr kumimoji="1" lang="en-US" altLang="zh-TW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Font typeface="Wingdings" pitchFamily="2" charset="2"/>
              <a:buChar char="ü"/>
            </a:pPr>
            <a:endParaRPr kumimoji="1" lang="en-US" altLang="zh-TW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為店家宣傳，增加店家揭露誘因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6381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A11D2850-828F-1443-912E-6FB46706F7D4}"/>
              </a:ext>
            </a:extLst>
          </p:cNvPr>
          <p:cNvSpPr txBox="1"/>
          <p:nvPr/>
        </p:nvSpPr>
        <p:spPr>
          <a:xfrm>
            <a:off x="1132735" y="1945119"/>
            <a:ext cx="4687679" cy="3217205"/>
          </a:xfrm>
          <a:prstGeom prst="rect">
            <a:avLst/>
          </a:prstGeom>
          <a:noFill/>
          <a:ln w="5715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kumimoji="1" lang="zh-TW" altLang="en-US" dirty="0"/>
          </a:p>
        </p:txBody>
      </p:sp>
      <p:sp>
        <p:nvSpPr>
          <p:cNvPr id="11" name="Google Shape;160;p17">
            <a:extLst>
              <a:ext uri="{FF2B5EF4-FFF2-40B4-BE49-F238E27FC236}">
                <a16:creationId xmlns:a16="http://schemas.microsoft.com/office/drawing/2014/main" id="{569154E4-4CB9-6744-8421-514E60BC3565}"/>
              </a:ext>
            </a:extLst>
          </p:cNvPr>
          <p:cNvSpPr txBox="1"/>
          <p:nvPr/>
        </p:nvSpPr>
        <p:spPr>
          <a:xfrm>
            <a:off x="900071" y="5551369"/>
            <a:ext cx="10391858" cy="533200"/>
          </a:xfrm>
          <a:prstGeom prst="rect">
            <a:avLst/>
          </a:prstGeom>
          <a:solidFill>
            <a:srgbClr val="77D1CE"/>
          </a:solidFill>
          <a:ln w="19050" cap="flat" cmpd="sng">
            <a:solidFill>
              <a:schemeClr val="tx1">
                <a:lumMod val="95000"/>
                <a:lumOff val="5000"/>
              </a:scheme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zh-TW" altLang="en-US" sz="2133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42883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小結：最好的方案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A2A8883A-794B-2E4A-9866-BB88A63C4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5905" y="5637763"/>
            <a:ext cx="6540190" cy="39071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kumimoji="1" lang="zh-TW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未來目標：拓展到各校、各縣市</a:t>
            </a:r>
            <a:endParaRPr kumimoji="1" lang="en-US" altLang="zh-TW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947FDDE-EF66-1C43-A300-FCE06B7DC6E0}"/>
              </a:ext>
            </a:extLst>
          </p:cNvPr>
          <p:cNvSpPr txBox="1"/>
          <p:nvPr/>
        </p:nvSpPr>
        <p:spPr>
          <a:xfrm>
            <a:off x="1518647" y="2776997"/>
            <a:ext cx="39158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連鎖：</a:t>
            </a:r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結合未整合資訊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App</a:t>
            </a: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形式適合目標族群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8766B35E-C9FA-1944-8053-2176A5B67FA8}"/>
              </a:ext>
            </a:extLst>
          </p:cNvPr>
          <p:cNvSpPr txBox="1"/>
          <p:nvPr/>
        </p:nvSpPr>
        <p:spPr>
          <a:xfrm>
            <a:off x="6522793" y="1951079"/>
            <a:ext cx="4687679" cy="3217205"/>
          </a:xfrm>
          <a:prstGeom prst="rect">
            <a:avLst/>
          </a:prstGeom>
          <a:noFill/>
          <a:ln w="5715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kumimoji="1" lang="zh-TW" altLang="en-US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F76023F9-52A5-774D-8216-E192FB0E6FB9}"/>
              </a:ext>
            </a:extLst>
          </p:cNvPr>
          <p:cNvSpPr txBox="1"/>
          <p:nvPr/>
        </p:nvSpPr>
        <p:spPr>
          <a:xfrm>
            <a:off x="6681637" y="2776997"/>
            <a:ext cx="452883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非連鎖：</a:t>
            </a:r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揭露欠缺的含糖資訊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發揮公眾力量填補資訊漏洞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kumimoji="1" lang="zh-TW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8C10EB2-FAFF-6646-9F9A-36DC23225772}"/>
              </a:ext>
            </a:extLst>
          </p:cNvPr>
          <p:cNvSpPr/>
          <p:nvPr/>
        </p:nvSpPr>
        <p:spPr>
          <a:xfrm>
            <a:off x="5296898" y="1971559"/>
            <a:ext cx="488731" cy="489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>
                <a:solidFill>
                  <a:schemeClr val="tx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1</a:t>
            </a:r>
            <a:endParaRPr kumimoji="1" lang="zh-TW" altLang="en-US" dirty="0">
              <a:solidFill>
                <a:schemeClr val="tx1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51929F0-10BB-6D4B-ACF4-7CA1E97B12E7}"/>
              </a:ext>
            </a:extLst>
          </p:cNvPr>
          <p:cNvSpPr/>
          <p:nvPr/>
        </p:nvSpPr>
        <p:spPr>
          <a:xfrm>
            <a:off x="10699282" y="1971559"/>
            <a:ext cx="488731" cy="489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>
                <a:solidFill>
                  <a:schemeClr val="tx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86828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:a16="http://schemas.microsoft.com/office/drawing/2014/main" id="{36429992-478E-9840-95F1-BEA410DBA03F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3" name="Oval 1">
            <a:extLst>
              <a:ext uri="{FF2B5EF4-FFF2-40B4-BE49-F238E27FC236}">
                <a16:creationId xmlns:a16="http://schemas.microsoft.com/office/drawing/2014/main" id="{E6B87FF9-CE08-854A-A890-41E5E2DB459E}"/>
              </a:ext>
            </a:extLst>
          </p:cNvPr>
          <p:cNvSpPr/>
          <p:nvPr/>
        </p:nvSpPr>
        <p:spPr>
          <a:xfrm>
            <a:off x="4604188" y="241214"/>
            <a:ext cx="3169407" cy="3232451"/>
          </a:xfrm>
          <a:prstGeom prst="ellipse">
            <a:avLst/>
          </a:prstGeom>
          <a:solidFill>
            <a:srgbClr val="42D8E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32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46" name="Google Shape;546;p35"/>
          <p:cNvSpPr txBox="1"/>
          <p:nvPr/>
        </p:nvSpPr>
        <p:spPr>
          <a:xfrm>
            <a:off x="4740582" y="1299720"/>
            <a:ext cx="3105229" cy="1134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/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rPr>
              <a:t>憲法檢查表</a:t>
            </a:r>
          </a:p>
        </p:txBody>
      </p:sp>
      <p:sp>
        <p:nvSpPr>
          <p:cNvPr id="9" name="Google Shape;160;p17">
            <a:extLst>
              <a:ext uri="{FF2B5EF4-FFF2-40B4-BE49-F238E27FC236}">
                <a16:creationId xmlns:a16="http://schemas.microsoft.com/office/drawing/2014/main" id="{B6C2CE95-D4DB-C240-A4EF-B3B741C9316B}"/>
              </a:ext>
            </a:extLst>
          </p:cNvPr>
          <p:cNvSpPr txBox="1"/>
          <p:nvPr/>
        </p:nvSpPr>
        <p:spPr>
          <a:xfrm>
            <a:off x="1335091" y="5352932"/>
            <a:ext cx="9707600" cy="533200"/>
          </a:xfrm>
          <a:prstGeom prst="rect">
            <a:avLst/>
          </a:prstGeom>
          <a:solidFill>
            <a:srgbClr val="77D1A2"/>
          </a:solidFill>
          <a:ln w="19050" cap="flat" cmpd="sng">
            <a:solidFill>
              <a:schemeClr val="tx1">
                <a:lumMod val="95000"/>
                <a:lumOff val="5000"/>
              </a:scheme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zh-TW" altLang="en-US" sz="2133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總結：本方案不牴觸憲法規定</a:t>
            </a:r>
          </a:p>
        </p:txBody>
      </p:sp>
      <p:sp>
        <p:nvSpPr>
          <p:cNvPr id="24" name="Oval 71">
            <a:extLst>
              <a:ext uri="{FF2B5EF4-FFF2-40B4-BE49-F238E27FC236}">
                <a16:creationId xmlns:a16="http://schemas.microsoft.com/office/drawing/2014/main" id="{555D3D27-D8C5-3746-9A5D-D16A22297285}"/>
              </a:ext>
            </a:extLst>
          </p:cNvPr>
          <p:cNvSpPr/>
          <p:nvPr/>
        </p:nvSpPr>
        <p:spPr>
          <a:xfrm>
            <a:off x="1318642" y="2607934"/>
            <a:ext cx="733837" cy="708103"/>
          </a:xfrm>
          <a:prstGeom prst="ellipse">
            <a:avLst/>
          </a:prstGeom>
          <a:solidFill>
            <a:srgbClr val="77D1CE"/>
          </a:solidFill>
          <a:ln>
            <a:noFill/>
          </a:ln>
          <a:effectLst>
            <a:outerShdw blurRad="38100" dist="254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Oval 71">
            <a:extLst>
              <a:ext uri="{FF2B5EF4-FFF2-40B4-BE49-F238E27FC236}">
                <a16:creationId xmlns:a16="http://schemas.microsoft.com/office/drawing/2014/main" id="{BFAEB25E-50F8-8041-B1E1-BE4F9BA10BE2}"/>
              </a:ext>
            </a:extLst>
          </p:cNvPr>
          <p:cNvSpPr/>
          <p:nvPr/>
        </p:nvSpPr>
        <p:spPr>
          <a:xfrm>
            <a:off x="1126089" y="791025"/>
            <a:ext cx="733837" cy="708103"/>
          </a:xfrm>
          <a:prstGeom prst="ellipse">
            <a:avLst/>
          </a:prstGeom>
          <a:solidFill>
            <a:srgbClr val="77D1CE"/>
          </a:solidFill>
          <a:ln>
            <a:noFill/>
          </a:ln>
          <a:effectLst>
            <a:outerShdw blurRad="38100" dist="254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圖形 13" descr="演講者">
            <a:extLst>
              <a:ext uri="{FF2B5EF4-FFF2-40B4-BE49-F238E27FC236}">
                <a16:creationId xmlns:a16="http://schemas.microsoft.com/office/drawing/2014/main" id="{83A367BC-2FED-E147-A56D-8D839726D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8091" y="846006"/>
            <a:ext cx="595739" cy="595739"/>
          </a:xfrm>
          <a:prstGeom prst="rect">
            <a:avLst/>
          </a:prstGeom>
        </p:spPr>
      </p:pic>
      <p:sp>
        <p:nvSpPr>
          <p:cNvPr id="22" name="Arc 2">
            <a:extLst>
              <a:ext uri="{FF2B5EF4-FFF2-40B4-BE49-F238E27FC236}">
                <a16:creationId xmlns:a16="http://schemas.microsoft.com/office/drawing/2014/main" id="{FF135E7C-A629-7C4D-B8E8-394F1DED14D0}"/>
              </a:ext>
            </a:extLst>
          </p:cNvPr>
          <p:cNvSpPr/>
          <p:nvPr/>
        </p:nvSpPr>
        <p:spPr>
          <a:xfrm>
            <a:off x="3671275" y="-305295"/>
            <a:ext cx="5078352" cy="4470400"/>
          </a:xfrm>
          <a:prstGeom prst="arc">
            <a:avLst>
              <a:gd name="adj1" fmla="val 18123209"/>
              <a:gd name="adj2" fmla="val 14295652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400"/>
          </a:p>
        </p:txBody>
      </p:sp>
      <p:sp>
        <p:nvSpPr>
          <p:cNvPr id="26" name="Oval 71">
            <a:extLst>
              <a:ext uri="{FF2B5EF4-FFF2-40B4-BE49-F238E27FC236}">
                <a16:creationId xmlns:a16="http://schemas.microsoft.com/office/drawing/2014/main" id="{928B06F0-B4E7-E549-995F-D42BDCDEA99E}"/>
              </a:ext>
            </a:extLst>
          </p:cNvPr>
          <p:cNvSpPr/>
          <p:nvPr/>
        </p:nvSpPr>
        <p:spPr>
          <a:xfrm>
            <a:off x="10418391" y="2607934"/>
            <a:ext cx="733837" cy="708103"/>
          </a:xfrm>
          <a:prstGeom prst="ellipse">
            <a:avLst/>
          </a:prstGeom>
          <a:solidFill>
            <a:srgbClr val="77D1CE"/>
          </a:solidFill>
          <a:ln>
            <a:noFill/>
          </a:ln>
          <a:effectLst>
            <a:outerShdw blurRad="38100" dist="254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Oval 71">
            <a:extLst>
              <a:ext uri="{FF2B5EF4-FFF2-40B4-BE49-F238E27FC236}">
                <a16:creationId xmlns:a16="http://schemas.microsoft.com/office/drawing/2014/main" id="{565CD052-69AC-1B44-9515-FB149BDCE458}"/>
              </a:ext>
            </a:extLst>
          </p:cNvPr>
          <p:cNvSpPr/>
          <p:nvPr/>
        </p:nvSpPr>
        <p:spPr>
          <a:xfrm>
            <a:off x="3104878" y="3877133"/>
            <a:ext cx="733837" cy="708103"/>
          </a:xfrm>
          <a:prstGeom prst="ellipse">
            <a:avLst/>
          </a:prstGeom>
          <a:solidFill>
            <a:srgbClr val="77D1CE"/>
          </a:solidFill>
          <a:ln>
            <a:noFill/>
          </a:ln>
          <a:effectLst>
            <a:outerShdw blurRad="38100" dist="254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Oval 71">
            <a:extLst>
              <a:ext uri="{FF2B5EF4-FFF2-40B4-BE49-F238E27FC236}">
                <a16:creationId xmlns:a16="http://schemas.microsoft.com/office/drawing/2014/main" id="{4DF7CDB1-2AD7-1444-ADEB-56BC33C88577}"/>
              </a:ext>
            </a:extLst>
          </p:cNvPr>
          <p:cNvSpPr/>
          <p:nvPr/>
        </p:nvSpPr>
        <p:spPr>
          <a:xfrm>
            <a:off x="10695256" y="786656"/>
            <a:ext cx="733837" cy="708103"/>
          </a:xfrm>
          <a:prstGeom prst="ellipse">
            <a:avLst/>
          </a:prstGeom>
          <a:solidFill>
            <a:srgbClr val="77D1CE"/>
          </a:solidFill>
          <a:ln>
            <a:noFill/>
          </a:ln>
          <a:effectLst>
            <a:outerShdw blurRad="38100" dist="254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Google Shape;113;p15">
            <a:extLst>
              <a:ext uri="{FF2B5EF4-FFF2-40B4-BE49-F238E27FC236}">
                <a16:creationId xmlns:a16="http://schemas.microsoft.com/office/drawing/2014/main" id="{32B563F2-E659-A448-848D-4E09A3842333}"/>
              </a:ext>
            </a:extLst>
          </p:cNvPr>
          <p:cNvSpPr txBox="1"/>
          <p:nvPr/>
        </p:nvSpPr>
        <p:spPr>
          <a:xfrm>
            <a:off x="2349091" y="2667284"/>
            <a:ext cx="2672485" cy="589405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zh-TW" altLang="en-US" sz="2400" dirty="0">
                <a:latin typeface="Heiti SC Medium" pitchFamily="2" charset="-128"/>
                <a:ea typeface="Heiti SC Medium" pitchFamily="2" charset="-128"/>
              </a:rPr>
              <a:t> 表意自由：</a:t>
            </a:r>
            <a:endParaRPr lang="en-US" altLang="zh-TW" sz="2400" dirty="0">
              <a:solidFill>
                <a:srgbClr val="C00000"/>
              </a:solidFill>
              <a:latin typeface="Heiti SC Medium" pitchFamily="2" charset="-128"/>
              <a:ea typeface="Heiti SC Medium" pitchFamily="2" charset="-128"/>
            </a:endParaRPr>
          </a:p>
        </p:txBody>
      </p:sp>
      <p:pic>
        <p:nvPicPr>
          <p:cNvPr id="7" name="圖形 6" descr="行銷">
            <a:extLst>
              <a:ext uri="{FF2B5EF4-FFF2-40B4-BE49-F238E27FC236}">
                <a16:creationId xmlns:a16="http://schemas.microsoft.com/office/drawing/2014/main" id="{1FE182AE-3A84-B644-B6C9-85E78CE3A3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06690" y="2639599"/>
            <a:ext cx="625269" cy="625269"/>
          </a:xfrm>
          <a:prstGeom prst="rect">
            <a:avLst/>
          </a:prstGeom>
        </p:spPr>
      </p:pic>
      <p:sp>
        <p:nvSpPr>
          <p:cNvPr id="30" name="Google Shape;113;p15">
            <a:extLst>
              <a:ext uri="{FF2B5EF4-FFF2-40B4-BE49-F238E27FC236}">
                <a16:creationId xmlns:a16="http://schemas.microsoft.com/office/drawing/2014/main" id="{98012A46-0176-6F4F-9110-B69784735AEE}"/>
              </a:ext>
            </a:extLst>
          </p:cNvPr>
          <p:cNvSpPr txBox="1"/>
          <p:nvPr/>
        </p:nvSpPr>
        <p:spPr>
          <a:xfrm>
            <a:off x="4238316" y="3936895"/>
            <a:ext cx="3940117" cy="588580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zh-TW" altLang="en-US" sz="2400" dirty="0">
                <a:latin typeface="Heiti SC Medium" pitchFamily="2" charset="-128"/>
                <a:ea typeface="Heiti SC Medium" pitchFamily="2" charset="-128"/>
              </a:rPr>
              <a:t>生命權、人身自由、財產權</a:t>
            </a:r>
            <a:endParaRPr lang="en-US" altLang="zh-TW" sz="2400" dirty="0">
              <a:latin typeface="Heiti SC Medium" pitchFamily="2" charset="-128"/>
              <a:ea typeface="Heiti SC Medium" pitchFamily="2" charset="-128"/>
            </a:endParaRPr>
          </a:p>
        </p:txBody>
      </p:sp>
      <p:pic>
        <p:nvPicPr>
          <p:cNvPr id="12" name="圖形 11" descr="硬幣">
            <a:extLst>
              <a:ext uri="{FF2B5EF4-FFF2-40B4-BE49-F238E27FC236}">
                <a16:creationId xmlns:a16="http://schemas.microsoft.com/office/drawing/2014/main" id="{35F226D9-C683-F944-87F4-5BF43AE26A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05196" y="3964584"/>
            <a:ext cx="533200" cy="533200"/>
          </a:xfrm>
          <a:prstGeom prst="rect">
            <a:avLst/>
          </a:prstGeom>
        </p:spPr>
      </p:pic>
      <p:sp>
        <p:nvSpPr>
          <p:cNvPr id="21" name="Google Shape;113;p15">
            <a:extLst>
              <a:ext uri="{FF2B5EF4-FFF2-40B4-BE49-F238E27FC236}">
                <a16:creationId xmlns:a16="http://schemas.microsoft.com/office/drawing/2014/main" id="{C009A5D2-92EB-7F47-8342-93C10387E07A}"/>
              </a:ext>
            </a:extLst>
          </p:cNvPr>
          <p:cNvSpPr txBox="1"/>
          <p:nvPr/>
        </p:nvSpPr>
        <p:spPr>
          <a:xfrm>
            <a:off x="2248367" y="846006"/>
            <a:ext cx="2101804" cy="589405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zh-TW" altLang="en-US" sz="2400" dirty="0">
                <a:latin typeface="Heiti SC Medium" pitchFamily="2" charset="-128"/>
                <a:ea typeface="Heiti SC Medium" pitchFamily="2" charset="-128"/>
              </a:rPr>
              <a:t>宗教信仰自由</a:t>
            </a:r>
            <a:endParaRPr lang="en-US" altLang="zh-TW" sz="2400" dirty="0"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31" name="Google Shape;113;p15">
            <a:extLst>
              <a:ext uri="{FF2B5EF4-FFF2-40B4-BE49-F238E27FC236}">
                <a16:creationId xmlns:a16="http://schemas.microsoft.com/office/drawing/2014/main" id="{9F4DACC0-B74C-224C-8083-7C90781C8A90}"/>
              </a:ext>
            </a:extLst>
          </p:cNvPr>
          <p:cNvSpPr txBox="1"/>
          <p:nvPr/>
        </p:nvSpPr>
        <p:spPr>
          <a:xfrm>
            <a:off x="7970007" y="2662944"/>
            <a:ext cx="2101804" cy="589405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zh-TW" altLang="en-US" sz="2400" dirty="0">
                <a:latin typeface="Heiti SC Medium" pitchFamily="2" charset="-128"/>
                <a:ea typeface="Heiti SC Medium" pitchFamily="2" charset="-128"/>
              </a:rPr>
              <a:t>隱私權</a:t>
            </a:r>
            <a:endParaRPr lang="en-US" altLang="zh-TW" sz="2400" dirty="0">
              <a:latin typeface="Heiti SC Medium" pitchFamily="2" charset="-128"/>
              <a:ea typeface="Heiti SC Medium" pitchFamily="2" charset="-128"/>
            </a:endParaRPr>
          </a:p>
        </p:txBody>
      </p:sp>
      <p:pic>
        <p:nvPicPr>
          <p:cNvPr id="10" name="圖形 9" descr="男人">
            <a:extLst>
              <a:ext uri="{FF2B5EF4-FFF2-40B4-BE49-F238E27FC236}">
                <a16:creationId xmlns:a16="http://schemas.microsoft.com/office/drawing/2014/main" id="{A7C3F988-E496-A743-9564-EE38BEE5C8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87051" y="2711373"/>
            <a:ext cx="596516" cy="596516"/>
          </a:xfrm>
          <a:prstGeom prst="rect">
            <a:avLst/>
          </a:prstGeom>
        </p:spPr>
      </p:pic>
      <p:sp>
        <p:nvSpPr>
          <p:cNvPr id="32" name="Google Shape;113;p15">
            <a:extLst>
              <a:ext uri="{FF2B5EF4-FFF2-40B4-BE49-F238E27FC236}">
                <a16:creationId xmlns:a16="http://schemas.microsoft.com/office/drawing/2014/main" id="{36201B3B-B8B4-294C-8ADB-065246420DA5}"/>
              </a:ext>
            </a:extLst>
          </p:cNvPr>
          <p:cNvSpPr txBox="1"/>
          <p:nvPr/>
        </p:nvSpPr>
        <p:spPr>
          <a:xfrm>
            <a:off x="8191050" y="846006"/>
            <a:ext cx="2101804" cy="589405"/>
          </a:xfrm>
          <a:prstGeom prst="rect">
            <a:avLst/>
          </a:prstGeom>
          <a:solidFill>
            <a:srgbClr val="F3F3F3"/>
          </a:solidFill>
          <a:ln w="190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zh-TW" altLang="en-US" sz="2400" dirty="0">
                <a:latin typeface="Heiti SC Medium" pitchFamily="2" charset="-128"/>
                <a:ea typeface="Heiti SC Medium" pitchFamily="2" charset="-128"/>
              </a:rPr>
              <a:t>平等權</a:t>
            </a:r>
            <a:endParaRPr lang="en-US" altLang="zh-TW" sz="2400" dirty="0">
              <a:latin typeface="Heiti SC Medium" pitchFamily="2" charset="-128"/>
              <a:ea typeface="Heiti SC Medium" pitchFamily="2" charset="-128"/>
            </a:endParaRPr>
          </a:p>
        </p:txBody>
      </p:sp>
      <p:pic>
        <p:nvPicPr>
          <p:cNvPr id="5" name="圖形 4" descr="正義天平">
            <a:extLst>
              <a:ext uri="{FF2B5EF4-FFF2-40B4-BE49-F238E27FC236}">
                <a16:creationId xmlns:a16="http://schemas.microsoft.com/office/drawing/2014/main" id="{C4DC3F5D-E5B0-FE40-A7CE-631A3C7A3E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67470" y="846003"/>
            <a:ext cx="589407" cy="589407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0CBFE1A6-FBF3-F645-897D-2CA278713FE1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59B3E2BE-3C9E-5543-8D79-13B3C607F20F}"/>
              </a:ext>
            </a:extLst>
          </p:cNvPr>
          <p:cNvSpPr txBox="1"/>
          <p:nvPr/>
        </p:nvSpPr>
        <p:spPr>
          <a:xfrm>
            <a:off x="3937116" y="2631193"/>
            <a:ext cx="112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solidFill>
                  <a:srgbClr val="C00000"/>
                </a:solidFill>
                <a:latin typeface="Heiti SC Medium" pitchFamily="2" charset="-128"/>
                <a:ea typeface="Heiti SC Medium" pitchFamily="2" charset="-128"/>
              </a:rPr>
              <a:t>提升</a:t>
            </a:r>
            <a:endParaRPr kumimoji="1"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20059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2669420" y="337431"/>
            <a:ext cx="73661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第四步驟：行動方案及未來目標</a:t>
            </a:r>
            <a:endParaRPr lang="zh-TW" altLang="en-US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F53A236-3D5B-3B40-91AD-23A43D3A78F9}"/>
              </a:ext>
            </a:extLst>
          </p:cNvPr>
          <p:cNvSpPr/>
          <p:nvPr/>
        </p:nvSpPr>
        <p:spPr>
          <a:xfrm>
            <a:off x="1097403" y="4784943"/>
            <a:ext cx="3144033" cy="1002082"/>
          </a:xfrm>
          <a:prstGeom prst="rect">
            <a:avLst/>
          </a:prstGeom>
          <a:solidFill>
            <a:srgbClr val="77D1CE">
              <a:alpha val="1960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467ED9E-9EA3-E04D-AE20-A7E34C6ED7BD}"/>
              </a:ext>
            </a:extLst>
          </p:cNvPr>
          <p:cNvSpPr/>
          <p:nvPr/>
        </p:nvSpPr>
        <p:spPr>
          <a:xfrm>
            <a:off x="4523983" y="3784143"/>
            <a:ext cx="3144033" cy="2001600"/>
          </a:xfrm>
          <a:prstGeom prst="rect">
            <a:avLst/>
          </a:prstGeom>
          <a:solidFill>
            <a:srgbClr val="77D1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FF91F4D-91C5-4042-93EB-5FC20FF8F178}"/>
              </a:ext>
            </a:extLst>
          </p:cNvPr>
          <p:cNvSpPr/>
          <p:nvPr/>
        </p:nvSpPr>
        <p:spPr>
          <a:xfrm>
            <a:off x="7950564" y="2783343"/>
            <a:ext cx="3144033" cy="3002400"/>
          </a:xfrm>
          <a:prstGeom prst="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6" name="文字版面配置區 2">
            <a:extLst>
              <a:ext uri="{FF2B5EF4-FFF2-40B4-BE49-F238E27FC236}">
                <a16:creationId xmlns:a16="http://schemas.microsoft.com/office/drawing/2014/main" id="{B7789890-9E63-9A4F-A270-AFB2111F7198}"/>
              </a:ext>
            </a:extLst>
          </p:cNvPr>
          <p:cNvSpPr txBox="1">
            <a:spLocks/>
          </p:cNvSpPr>
          <p:nvPr/>
        </p:nvSpPr>
        <p:spPr>
          <a:xfrm>
            <a:off x="8432479" y="4001141"/>
            <a:ext cx="2180201" cy="56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長期目標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D4830837-010C-224C-A82A-18C30B582B87}"/>
              </a:ext>
            </a:extLst>
          </p:cNvPr>
          <p:cNvSpPr txBox="1"/>
          <p:nvPr/>
        </p:nvSpPr>
        <p:spPr>
          <a:xfrm>
            <a:off x="1842701" y="5024374"/>
            <a:ext cx="1653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短期目標</a:t>
            </a:r>
            <a:endParaRPr kumimoji="1" lang="zh-TW" altLang="en-US" sz="2800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3F2AC2C-E8AF-8D40-927E-2CD6F4E57950}"/>
              </a:ext>
            </a:extLst>
          </p:cNvPr>
          <p:cNvSpPr txBox="1"/>
          <p:nvPr/>
        </p:nvSpPr>
        <p:spPr>
          <a:xfrm>
            <a:off x="5256756" y="4523333"/>
            <a:ext cx="1678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中期目標</a:t>
            </a:r>
            <a:endParaRPr kumimoji="1"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59944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短期目標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C7FF7E1-A526-6F46-BC59-5C6B48990984}"/>
              </a:ext>
            </a:extLst>
          </p:cNvPr>
          <p:cNvSpPr/>
          <p:nvPr/>
        </p:nvSpPr>
        <p:spPr>
          <a:xfrm>
            <a:off x="-1" y="1554491"/>
            <a:ext cx="6095998" cy="4965278"/>
          </a:xfrm>
          <a:prstGeom prst="rect">
            <a:avLst/>
          </a:prstGeom>
          <a:solidFill>
            <a:srgbClr val="FFFFFF">
              <a:alpha val="7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12DB8FA3-B300-BE43-A645-BAE05A055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498" y="2804121"/>
            <a:ext cx="5086611" cy="2934266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kumimoji="1"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目的：</a:t>
            </a:r>
            <a:endParaRPr kumimoji="1"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endParaRPr kumimoji="1"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Font typeface="Wingdings" pitchFamily="2" charset="2"/>
              <a:buChar char="ü"/>
            </a:pPr>
            <a:r>
              <a:rPr kumimoji="1"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解決標示未整合問題</a:t>
            </a:r>
            <a:endParaRPr kumimoji="1"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Font typeface="Wingdings" pitchFamily="2" charset="2"/>
              <a:buChar char="ü"/>
            </a:pPr>
            <a:r>
              <a:rPr kumimoji="1"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確認手段有效性</a:t>
            </a:r>
            <a:endParaRPr kumimoji="1"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Font typeface="Wingdings" pitchFamily="2" charset="2"/>
              <a:buChar char="ü"/>
            </a:pPr>
            <a:r>
              <a:rPr kumimoji="1"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驗證公民力量可以彌補資訊不足的漏洞</a:t>
            </a:r>
            <a:endParaRPr kumimoji="1"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0D846D6-563A-1446-A042-83C4E0E39047}"/>
              </a:ext>
            </a:extLst>
          </p:cNvPr>
          <p:cNvSpPr/>
          <p:nvPr/>
        </p:nvSpPr>
        <p:spPr>
          <a:xfrm>
            <a:off x="6095998" y="1554491"/>
            <a:ext cx="6096002" cy="5002640"/>
          </a:xfrm>
          <a:prstGeom prst="rect">
            <a:avLst/>
          </a:prstGeom>
          <a:solidFill>
            <a:srgbClr val="77D1CE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B2BD67E1-43FA-784F-B6C0-B4632FC6B6F7}"/>
              </a:ext>
            </a:extLst>
          </p:cNvPr>
          <p:cNvSpPr txBox="1"/>
          <p:nvPr/>
        </p:nvSpPr>
        <p:spPr>
          <a:xfrm>
            <a:off x="6655495" y="2804121"/>
            <a:ext cx="412941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手段：</a:t>
            </a:r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800100" lvl="1" indent="-342900">
              <a:buFont typeface="Wingdings" pitchFamily="2" charset="2"/>
              <a:buChar char="ü"/>
            </a:pPr>
            <a:r>
              <a:rPr kumimoji="1" lang="en-US" altLang="zh-TW" sz="24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HSListMap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800100" lvl="1" indent="-342900">
              <a:buFont typeface="Wingdings" pitchFamily="2" charset="2"/>
              <a:buChar char="ü"/>
            </a:pPr>
            <a:r>
              <a:rPr kumimoji="1"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Podcast</a:t>
            </a: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、粉專宣傳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800100" lvl="1" indent="-342900">
              <a:buFont typeface="Wingdings" pitchFamily="2" charset="2"/>
              <a:buChar char="ü"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訪問非連鎖店家</a:t>
            </a: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83776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4605845" y="0"/>
            <a:ext cx="29803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sz="4000" b="1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HSListMap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5" name="決選用demo_1" descr="決選用demo_1">
            <a:hlinkClick r:id="" action="ppaction://media"/>
            <a:extLst>
              <a:ext uri="{FF2B5EF4-FFF2-40B4-BE49-F238E27FC236}">
                <a16:creationId xmlns:a16="http://schemas.microsoft.com/office/drawing/2014/main" id="{84582B3C-1B28-7443-9475-6EF1758FDF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7506" y="830302"/>
            <a:ext cx="9896980" cy="556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8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確認有效性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B346907E-6EAE-A94B-8663-9F711C06A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1205" y="3897129"/>
            <a:ext cx="3096114" cy="491691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進行方式：前後測</a:t>
            </a:r>
            <a:endParaRPr kumimoji="1"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橢圓 1">
            <a:extLst>
              <a:ext uri="{FF2B5EF4-FFF2-40B4-BE49-F238E27FC236}">
                <a16:creationId xmlns:a16="http://schemas.microsoft.com/office/drawing/2014/main" id="{2DBE2094-DE94-0F4B-A78E-1C5C89D9758F}"/>
              </a:ext>
            </a:extLst>
          </p:cNvPr>
          <p:cNvSpPr>
            <a:spLocks noChangeAspect="1"/>
          </p:cNvSpPr>
          <p:nvPr/>
        </p:nvSpPr>
        <p:spPr>
          <a:xfrm>
            <a:off x="3006245" y="1854106"/>
            <a:ext cx="1306034" cy="1302707"/>
          </a:xfrm>
          <a:prstGeom prst="ellipse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49F8FEBA-1D2C-B14A-A00F-C8F01C15D54C}"/>
              </a:ext>
            </a:extLst>
          </p:cNvPr>
          <p:cNvSpPr>
            <a:spLocks noChangeAspect="1"/>
          </p:cNvSpPr>
          <p:nvPr/>
        </p:nvSpPr>
        <p:spPr>
          <a:xfrm>
            <a:off x="7879721" y="1854106"/>
            <a:ext cx="1306034" cy="1302707"/>
          </a:xfrm>
          <a:prstGeom prst="ellipse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732E4D18-5782-D54B-B488-9E0036312BBA}"/>
              </a:ext>
            </a:extLst>
          </p:cNvPr>
          <p:cNvSpPr txBox="1"/>
          <p:nvPr/>
        </p:nvSpPr>
        <p:spPr>
          <a:xfrm>
            <a:off x="6845068" y="3896362"/>
            <a:ext cx="337533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主要調查項目：</a:t>
            </a:r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整合資訊是否有助於理解對健康之影響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公民行動參與意願</a:t>
            </a:r>
          </a:p>
        </p:txBody>
      </p:sp>
      <p:pic>
        <p:nvPicPr>
          <p:cNvPr id="10" name="圖形 9" descr="檢查清單 (從右至左)">
            <a:extLst>
              <a:ext uri="{FF2B5EF4-FFF2-40B4-BE49-F238E27FC236}">
                <a16:creationId xmlns:a16="http://schemas.microsoft.com/office/drawing/2014/main" id="{B6CB4EC3-9237-1644-A255-3C36E680C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02062" y="2048259"/>
            <a:ext cx="914400" cy="914400"/>
          </a:xfrm>
          <a:prstGeom prst="rect">
            <a:avLst/>
          </a:prstGeom>
        </p:spPr>
      </p:pic>
      <p:pic>
        <p:nvPicPr>
          <p:cNvPr id="12" name="圖形 11" descr="男人與女人">
            <a:extLst>
              <a:ext uri="{FF2B5EF4-FFF2-40B4-BE49-F238E27FC236}">
                <a16:creationId xmlns:a16="http://schemas.microsoft.com/office/drawing/2014/main" id="{58236879-A449-CA42-BCAA-8FC483C193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75537" y="204825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24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結果分析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" name="文字版面配置區 2">
            <a:extLst>
              <a:ext uri="{FF2B5EF4-FFF2-40B4-BE49-F238E27FC236}">
                <a16:creationId xmlns:a16="http://schemas.microsoft.com/office/drawing/2014/main" id="{9A7295F1-D38C-C743-B6DB-0479B3E53887}"/>
              </a:ext>
            </a:extLst>
          </p:cNvPr>
          <p:cNvSpPr txBox="1">
            <a:spLocks/>
          </p:cNvSpPr>
          <p:nvPr/>
        </p:nvSpPr>
        <p:spPr>
          <a:xfrm>
            <a:off x="633027" y="1670051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含糖量與建議攝取量的資訊整合，是否使您更了解含糖量對健康的影響？</a:t>
            </a:r>
            <a:endParaRPr kumimoji="1" lang="zh-TW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文字版面配置區 4">
            <a:extLst>
              <a:ext uri="{FF2B5EF4-FFF2-40B4-BE49-F238E27FC236}">
                <a16:creationId xmlns:a16="http://schemas.microsoft.com/office/drawing/2014/main" id="{2D1AE111-C93E-0C4A-BADA-F8E16EE379B3}"/>
              </a:ext>
            </a:extLst>
          </p:cNvPr>
          <p:cNvSpPr txBox="1">
            <a:spLocks/>
          </p:cNvSpPr>
          <p:nvPr/>
        </p:nvSpPr>
        <p:spPr>
          <a:xfrm>
            <a:off x="6423841" y="1670051"/>
            <a:ext cx="5183188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看完該</a:t>
            </a:r>
            <a:r>
              <a:rPr lang="en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App</a:t>
            </a: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的展示影片後，是否可能改變您的購買頻率或甜度習慣？</a:t>
            </a:r>
            <a:endParaRPr lang="zh-TW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4C2C94A-CB43-5540-B528-919C19730C01}"/>
              </a:ext>
            </a:extLst>
          </p:cNvPr>
          <p:cNvSpPr/>
          <p:nvPr/>
        </p:nvSpPr>
        <p:spPr>
          <a:xfrm>
            <a:off x="888284" y="2769414"/>
            <a:ext cx="4647272" cy="318924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D4DE1EA-194F-4449-8B00-2F3B2DADD182}"/>
              </a:ext>
            </a:extLst>
          </p:cNvPr>
          <p:cNvSpPr/>
          <p:nvPr/>
        </p:nvSpPr>
        <p:spPr>
          <a:xfrm>
            <a:off x="6691799" y="2755125"/>
            <a:ext cx="4647272" cy="318924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63240B06-7A16-A145-AB35-1C9299DC2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506" y="3242806"/>
            <a:ext cx="2705100" cy="2413000"/>
          </a:xfrm>
          <a:prstGeom prst="rect">
            <a:avLst/>
          </a:prstGeom>
        </p:spPr>
      </p:pic>
      <p:pic>
        <p:nvPicPr>
          <p:cNvPr id="10" name="內容版面配置區 9">
            <a:extLst>
              <a:ext uri="{FF2B5EF4-FFF2-40B4-BE49-F238E27FC236}">
                <a16:creationId xmlns:a16="http://schemas.microsoft.com/office/drawing/2014/main" id="{0C53BC7A-A2B1-D84C-ADA2-EE1D95832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2105" y="4743449"/>
            <a:ext cx="990600" cy="838200"/>
          </a:xfrm>
          <a:prstGeom prst="rect">
            <a:avLst/>
          </a:prstGeom>
        </p:spPr>
      </p:pic>
      <p:pic>
        <p:nvPicPr>
          <p:cNvPr id="11" name="內容版面配置區 9">
            <a:extLst>
              <a:ext uri="{FF2B5EF4-FFF2-40B4-BE49-F238E27FC236}">
                <a16:creationId xmlns:a16="http://schemas.microsoft.com/office/drawing/2014/main" id="{D6A0E197-6B8B-E345-8712-3B7D5DF9B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2936" y="4743449"/>
            <a:ext cx="990600" cy="8382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F5D445BA-CD29-674D-AD2E-0523224EB72F}"/>
              </a:ext>
            </a:extLst>
          </p:cNvPr>
          <p:cNvSpPr/>
          <p:nvPr/>
        </p:nvSpPr>
        <p:spPr>
          <a:xfrm>
            <a:off x="2906473" y="875358"/>
            <a:ext cx="17684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TW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32</a:t>
            </a:r>
            <a:r>
              <a:rPr kumimoji="1"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則回應）</a:t>
            </a:r>
            <a:endParaRPr lang="zh-TW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36C2AD34-D559-A248-B2DD-A92B3B6678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0493" y="3069359"/>
            <a:ext cx="3208040" cy="27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240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結果分析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" name="文字版面配置區 2">
            <a:extLst>
              <a:ext uri="{FF2B5EF4-FFF2-40B4-BE49-F238E27FC236}">
                <a16:creationId xmlns:a16="http://schemas.microsoft.com/office/drawing/2014/main" id="{9A7295F1-D38C-C743-B6DB-0479B3E53887}"/>
              </a:ext>
            </a:extLst>
          </p:cNvPr>
          <p:cNvSpPr txBox="1">
            <a:spLocks/>
          </p:cNvSpPr>
          <p:nvPr/>
        </p:nvSpPr>
        <p:spPr>
          <a:xfrm>
            <a:off x="2182971" y="4020323"/>
            <a:ext cx="4201824" cy="1003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您是否願意參與</a:t>
            </a:r>
            <a:endParaRPr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我們的公民行動呢？</a:t>
            </a:r>
            <a:endParaRPr kumimoji="1" lang="zh-TW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14A17AD-FEA5-B84A-BA88-E2400CB26EFD}"/>
              </a:ext>
            </a:extLst>
          </p:cNvPr>
          <p:cNvSpPr/>
          <p:nvPr/>
        </p:nvSpPr>
        <p:spPr>
          <a:xfrm>
            <a:off x="6974881" y="1834375"/>
            <a:ext cx="4647272" cy="318924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D445BA-CD29-674D-AD2E-0523224EB72F}"/>
              </a:ext>
            </a:extLst>
          </p:cNvPr>
          <p:cNvSpPr/>
          <p:nvPr/>
        </p:nvSpPr>
        <p:spPr>
          <a:xfrm>
            <a:off x="2906473" y="875358"/>
            <a:ext cx="17684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TW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32</a:t>
            </a:r>
            <a:r>
              <a:rPr kumimoji="1"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則回應）</a:t>
            </a:r>
            <a:endParaRPr lang="zh-TW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606EE608-1B56-2544-B785-F1F175FFA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8467" y="3606800"/>
            <a:ext cx="863600" cy="1003300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BF25341F-612A-ED4D-AD25-A4AE64FED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467" y="2197099"/>
            <a:ext cx="27940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454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48013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非連鎖店家資訊取得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8FF05E8-4AAB-024A-B784-5B3003034370}"/>
              </a:ext>
            </a:extLst>
          </p:cNvPr>
          <p:cNvSpPr/>
          <p:nvPr/>
        </p:nvSpPr>
        <p:spPr>
          <a:xfrm>
            <a:off x="6826426" y="-2"/>
            <a:ext cx="5365573" cy="6858000"/>
          </a:xfrm>
          <a:prstGeom prst="rect">
            <a:avLst/>
          </a:prstGeom>
          <a:solidFill>
            <a:srgbClr val="77D1CE">
              <a:alpha val="1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5" name="image3.jpg">
            <a:extLst>
              <a:ext uri="{FF2B5EF4-FFF2-40B4-BE49-F238E27FC236}">
                <a16:creationId xmlns:a16="http://schemas.microsoft.com/office/drawing/2014/main" id="{720CC12A-510E-9141-A084-74D530025DB7}"/>
              </a:ext>
            </a:extLst>
          </p:cNvPr>
          <p:cNvPicPr/>
          <p:nvPr/>
        </p:nvPicPr>
        <p:blipFill rotWithShape="1">
          <a:blip r:embed="rId3"/>
          <a:srcRect t="11822"/>
          <a:stretch/>
        </p:blipFill>
        <p:spPr>
          <a:xfrm>
            <a:off x="1542872" y="1546556"/>
            <a:ext cx="4196447" cy="4707652"/>
          </a:xfrm>
          <a:prstGeom prst="flowChartAlternateProcess">
            <a:avLst/>
          </a:prstGeom>
          <a:ln/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D7E83288-EB4C-3745-AF56-9B4E7D437A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542447"/>
              </p:ext>
            </p:extLst>
          </p:nvPr>
        </p:nvGraphicFramePr>
        <p:xfrm>
          <a:off x="7528866" y="265560"/>
          <a:ext cx="3960691" cy="5988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6868">
                  <a:extLst>
                    <a:ext uri="{9D8B030D-6E8A-4147-A177-3AD203B41FA5}">
                      <a16:colId xmlns:a16="http://schemas.microsoft.com/office/drawing/2014/main" val="3750057499"/>
                    </a:ext>
                  </a:extLst>
                </a:gridCol>
                <a:gridCol w="1033823">
                  <a:extLst>
                    <a:ext uri="{9D8B030D-6E8A-4147-A177-3AD203B41FA5}">
                      <a16:colId xmlns:a16="http://schemas.microsoft.com/office/drawing/2014/main" val="2251913956"/>
                    </a:ext>
                  </a:extLst>
                </a:gridCol>
              </a:tblGrid>
              <a:tr h="251069">
                <a:tc gridSpan="2">
                  <a:txBody>
                    <a:bodyPr/>
                    <a:lstStyle/>
                    <a:p>
                      <a:pPr algn="ctr"/>
                      <a:r>
                        <a:rPr lang="zh-TW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糖量表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066913"/>
                  </a:ext>
                </a:extLst>
              </a:tr>
              <a:tr h="251069">
                <a:tc gridSpan="2">
                  <a:txBody>
                    <a:bodyPr/>
                    <a:lstStyle/>
                    <a:p>
                      <a:pPr algn="ctr"/>
                      <a:r>
                        <a:rPr lang="zh-TW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單品茶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5190"/>
                  </a:ext>
                </a:extLst>
              </a:tr>
              <a:tr h="367581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1.12</a:t>
                      </a:r>
                      <a:r>
                        <a:rPr lang="zh-TW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號紅茶</a:t>
                      </a:r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                </a:t>
                      </a:r>
                      <a:endParaRPr lang="zh-TW" sz="2000" b="0" i="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20/30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967651"/>
                  </a:ext>
                </a:extLst>
              </a:tr>
              <a:tr h="367581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2.13</a:t>
                      </a:r>
                      <a:r>
                        <a:rPr lang="zh-TW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號綠茶</a:t>
                      </a:r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               </a:t>
                      </a:r>
                      <a:endParaRPr lang="zh-TW" sz="2000" b="0" i="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15/25</a:t>
                      </a:r>
                      <a:endParaRPr lang="zh-TW" sz="2000" b="0" i="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4187973"/>
                  </a:ext>
                </a:extLst>
              </a:tr>
              <a:tr h="251069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3.12</a:t>
                      </a:r>
                      <a:r>
                        <a:rPr lang="zh-TW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號金萱</a:t>
                      </a:r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               </a:t>
                      </a:r>
                      <a:endParaRPr lang="zh-TW" sz="2000" b="0" i="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tabLst>
                          <a:tab pos="468630" algn="l"/>
                        </a:tabLst>
                      </a:pPr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X</a:t>
                      </a:r>
                      <a:endParaRPr lang="zh-TW" sz="2000" b="0" i="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513005"/>
                  </a:ext>
                </a:extLst>
              </a:tr>
              <a:tr h="251069">
                <a:tc>
                  <a:txBody>
                    <a:bodyPr/>
                    <a:lstStyle/>
                    <a:p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</a:t>
                      </a:r>
                      <a:r>
                        <a:rPr lang="zh-TW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四季春</a:t>
                      </a:r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     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X</a:t>
                      </a:r>
                      <a:endParaRPr lang="zh-TW" sz="2000" b="0" i="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3880468"/>
                  </a:ext>
                </a:extLst>
              </a:tr>
              <a:tr h="251069">
                <a:tc>
                  <a:txBody>
                    <a:bodyPr/>
                    <a:lstStyle/>
                    <a:p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5.</a:t>
                      </a:r>
                      <a:r>
                        <a:rPr lang="zh-TW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古早味冬瓜茶</a:t>
                      </a:r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             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X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451208"/>
                  </a:ext>
                </a:extLst>
              </a:tr>
              <a:tr h="251069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 </a:t>
                      </a:r>
                      <a:endParaRPr lang="zh-TW" sz="2000" b="0" i="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 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011514"/>
                  </a:ext>
                </a:extLst>
              </a:tr>
              <a:tr h="251069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 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 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7692051"/>
                  </a:ext>
                </a:extLst>
              </a:tr>
              <a:tr h="251069">
                <a:tc gridSpan="2">
                  <a:txBody>
                    <a:bodyPr/>
                    <a:lstStyle/>
                    <a:p>
                      <a:pPr algn="ctr"/>
                      <a:r>
                        <a:rPr lang="zh-TW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奶茶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94763"/>
                  </a:ext>
                </a:extLst>
              </a:tr>
              <a:tr h="367581">
                <a:tc>
                  <a:txBody>
                    <a:bodyPr/>
                    <a:lstStyle/>
                    <a:p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TW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招牌奶茶</a:t>
                      </a:r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                 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20/30</a:t>
                      </a:r>
                      <a:endParaRPr lang="zh-TW" sz="2000" b="0" i="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42409"/>
                  </a:ext>
                </a:extLst>
              </a:tr>
              <a:tr h="367581">
                <a:tc>
                  <a:txBody>
                    <a:bodyPr/>
                    <a:lstStyle/>
                    <a:p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TW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草莓奶茶</a:t>
                      </a:r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                 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10/15</a:t>
                      </a:r>
                      <a:endParaRPr lang="zh-TW" sz="2000" b="0" i="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042613"/>
                  </a:ext>
                </a:extLst>
              </a:tr>
              <a:tr h="367581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</a:t>
                      </a:r>
                      <a:r>
                        <a:rPr lang="zh-TW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芋頭奶茶</a:t>
                      </a:r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          </a:t>
                      </a:r>
                      <a:endParaRPr lang="zh-TW" sz="2000" b="0" i="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30/35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0428379"/>
                  </a:ext>
                </a:extLst>
              </a:tr>
              <a:tr h="367581">
                <a:tc>
                  <a:txBody>
                    <a:bodyPr/>
                    <a:lstStyle/>
                    <a:p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</a:t>
                      </a:r>
                      <a:r>
                        <a:rPr lang="zh-TW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黑糖奶茶</a:t>
                      </a:r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                 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20/40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4380890"/>
                  </a:ext>
                </a:extLst>
              </a:tr>
              <a:tr h="251069">
                <a:tc>
                  <a:txBody>
                    <a:bodyPr/>
                    <a:lstStyle/>
                    <a:p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5.</a:t>
                      </a:r>
                      <a:r>
                        <a:rPr lang="zh-TW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冬瓜拿鐵</a:t>
                      </a:r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                  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X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196362"/>
                  </a:ext>
                </a:extLst>
              </a:tr>
              <a:tr h="367581">
                <a:tc>
                  <a:txBody>
                    <a:bodyPr/>
                    <a:lstStyle/>
                    <a:p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6.</a:t>
                      </a:r>
                      <a:r>
                        <a:rPr lang="zh-TW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抹茶拿鐵</a:t>
                      </a:r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               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10/25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651147"/>
                  </a:ext>
                </a:extLst>
              </a:tr>
              <a:tr h="251069">
                <a:tc>
                  <a:txBody>
                    <a:bodyPr/>
                    <a:lstStyle/>
                    <a:p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7.</a:t>
                      </a:r>
                      <a:r>
                        <a:rPr lang="zh-TW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焦糖奶茶</a:t>
                      </a:r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         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5/10</a:t>
                      </a:r>
                      <a:endParaRPr lang="zh-TW" sz="2000" b="0" i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231353"/>
                  </a:ext>
                </a:extLst>
              </a:tr>
              <a:tr h="367581">
                <a:tc>
                  <a:txBody>
                    <a:bodyPr/>
                    <a:lstStyle/>
                    <a:p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8.</a:t>
                      </a:r>
                      <a:r>
                        <a:rPr lang="zh-TW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榛果奶茶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10/15</a:t>
                      </a:r>
                      <a:endParaRPr lang="zh-TW" sz="2000" b="0" i="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6980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3620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中期目標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281D2604-0B6F-534E-87A3-82D872BC5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3346" y="4383324"/>
            <a:ext cx="3279766" cy="523220"/>
          </a:xfrm>
        </p:spPr>
        <p:txBody>
          <a:bodyPr/>
          <a:lstStyle/>
          <a:p>
            <a:pPr marL="0" indent="0" algn="ctr">
              <a:buNone/>
            </a:pPr>
            <a:r>
              <a:rPr kumimoji="1"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擴大地圖範圍</a:t>
            </a:r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B9553076-AD27-4B4C-99CE-FD09FDE93205}"/>
              </a:ext>
            </a:extLst>
          </p:cNvPr>
          <p:cNvSpPr>
            <a:spLocks/>
          </p:cNvSpPr>
          <p:nvPr/>
        </p:nvSpPr>
        <p:spPr>
          <a:xfrm>
            <a:off x="1094686" y="1854106"/>
            <a:ext cx="1904400" cy="1903702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7" name="圖形 6" descr="機器人">
            <a:extLst>
              <a:ext uri="{FF2B5EF4-FFF2-40B4-BE49-F238E27FC236}">
                <a16:creationId xmlns:a16="http://schemas.microsoft.com/office/drawing/2014/main" id="{E328559F-EE59-864E-9273-50CB2EC99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6886" y="1988515"/>
            <a:ext cx="1440000" cy="1440000"/>
          </a:xfrm>
          <a:prstGeom prst="rect">
            <a:avLst/>
          </a:prstGeom>
        </p:spPr>
      </p:pic>
      <p:sp>
        <p:nvSpPr>
          <p:cNvPr id="15" name="橢圓 14">
            <a:extLst>
              <a:ext uri="{FF2B5EF4-FFF2-40B4-BE49-F238E27FC236}">
                <a16:creationId xmlns:a16="http://schemas.microsoft.com/office/drawing/2014/main" id="{0BB4F984-D55B-4E41-AB8B-CDCDBF744514}"/>
              </a:ext>
            </a:extLst>
          </p:cNvPr>
          <p:cNvSpPr>
            <a:spLocks/>
          </p:cNvSpPr>
          <p:nvPr/>
        </p:nvSpPr>
        <p:spPr>
          <a:xfrm>
            <a:off x="9201029" y="1854106"/>
            <a:ext cx="1904400" cy="1903702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9" name="圖形 8" descr="有圖釘的地圖">
            <a:extLst>
              <a:ext uri="{FF2B5EF4-FFF2-40B4-BE49-F238E27FC236}">
                <a16:creationId xmlns:a16="http://schemas.microsoft.com/office/drawing/2014/main" id="{635DF8E8-48EF-E541-BA4C-DADDC56196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33229" y="1988999"/>
            <a:ext cx="1440000" cy="1440000"/>
          </a:xfrm>
          <a:prstGeom prst="rect">
            <a:avLst/>
          </a:prstGeom>
        </p:spPr>
      </p:pic>
      <p:sp>
        <p:nvSpPr>
          <p:cNvPr id="14" name="橢圓 13">
            <a:extLst>
              <a:ext uri="{FF2B5EF4-FFF2-40B4-BE49-F238E27FC236}">
                <a16:creationId xmlns:a16="http://schemas.microsoft.com/office/drawing/2014/main" id="{07824B02-CBB3-6144-8C1B-E7FEBCC1DA49}"/>
              </a:ext>
            </a:extLst>
          </p:cNvPr>
          <p:cNvSpPr>
            <a:spLocks/>
          </p:cNvSpPr>
          <p:nvPr/>
        </p:nvSpPr>
        <p:spPr>
          <a:xfrm>
            <a:off x="5143800" y="1854106"/>
            <a:ext cx="1904400" cy="1903702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11" name="圖形 10" descr="校舍">
            <a:extLst>
              <a:ext uri="{FF2B5EF4-FFF2-40B4-BE49-F238E27FC236}">
                <a16:creationId xmlns:a16="http://schemas.microsoft.com/office/drawing/2014/main" id="{EE6A0A6F-ADBE-C242-B821-E17C6F877B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76000" y="1979366"/>
            <a:ext cx="1440000" cy="1440000"/>
          </a:xfrm>
          <a:prstGeom prst="rect">
            <a:avLst/>
          </a:prstGeom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7972146F-E938-2C42-BC94-B50563138D2A}"/>
              </a:ext>
            </a:extLst>
          </p:cNvPr>
          <p:cNvSpPr txBox="1"/>
          <p:nvPr/>
        </p:nvSpPr>
        <p:spPr>
          <a:xfrm>
            <a:off x="1036342" y="4383324"/>
            <a:ext cx="2021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App</a:t>
            </a:r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優化</a:t>
            </a:r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4738479E-7EB6-4E43-83F3-2F5ABF625478}"/>
              </a:ext>
            </a:extLst>
          </p:cNvPr>
          <p:cNvSpPr txBox="1"/>
          <p:nvPr/>
        </p:nvSpPr>
        <p:spPr>
          <a:xfrm>
            <a:off x="4456117" y="4383324"/>
            <a:ext cx="3279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納入校方應用程式</a:t>
            </a:r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95772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22701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APP</a:t>
            </a:r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優化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CDCDBF13-5AE9-C94C-A62B-A9A227886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9300" y="4214352"/>
            <a:ext cx="1882800" cy="56492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TW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App</a:t>
            </a:r>
            <a:r>
              <a:rPr kumimoji="1"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上架</a:t>
            </a:r>
          </a:p>
        </p:txBody>
      </p: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B13DF21A-CAB3-1447-BDC9-DF8FE23EF8A8}"/>
              </a:ext>
            </a:extLst>
          </p:cNvPr>
          <p:cNvCxnSpPr>
            <a:cxnSpLocks/>
          </p:cNvCxnSpPr>
          <p:nvPr/>
        </p:nvCxnSpPr>
        <p:spPr>
          <a:xfrm flipH="1">
            <a:off x="4603800" y="2520214"/>
            <a:ext cx="969900" cy="1362163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679B7AB5-732F-8643-A0BB-8D8ACB3D4C5D}"/>
              </a:ext>
            </a:extLst>
          </p:cNvPr>
          <p:cNvCxnSpPr>
            <a:cxnSpLocks/>
          </p:cNvCxnSpPr>
          <p:nvPr/>
        </p:nvCxnSpPr>
        <p:spPr>
          <a:xfrm>
            <a:off x="6618300" y="2442259"/>
            <a:ext cx="1242951" cy="1458123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6CD9FEA0-4C42-B940-8224-655D62682536}"/>
              </a:ext>
            </a:extLst>
          </p:cNvPr>
          <p:cNvCxnSpPr>
            <a:cxnSpLocks/>
          </p:cNvCxnSpPr>
          <p:nvPr/>
        </p:nvCxnSpPr>
        <p:spPr>
          <a:xfrm>
            <a:off x="4603800" y="4496812"/>
            <a:ext cx="2635975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橢圓 1">
            <a:extLst>
              <a:ext uri="{FF2B5EF4-FFF2-40B4-BE49-F238E27FC236}">
                <a16:creationId xmlns:a16="http://schemas.microsoft.com/office/drawing/2014/main" id="{591F8D41-407B-0D4D-8911-3C20A6F01E14}"/>
              </a:ext>
            </a:extLst>
          </p:cNvPr>
          <p:cNvSpPr>
            <a:spLocks noChangeAspect="1"/>
          </p:cNvSpPr>
          <p:nvPr/>
        </p:nvSpPr>
        <p:spPr>
          <a:xfrm>
            <a:off x="5154600" y="884225"/>
            <a:ext cx="1882800" cy="1882800"/>
          </a:xfrm>
          <a:prstGeom prst="ellipse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rgbClr val="77D1A2"/>
              </a:solidFill>
            </a:endParaRP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2747F518-9A60-AE47-AEF0-F12EA96B1191}"/>
              </a:ext>
            </a:extLst>
          </p:cNvPr>
          <p:cNvSpPr>
            <a:spLocks noChangeAspect="1"/>
          </p:cNvSpPr>
          <p:nvPr/>
        </p:nvSpPr>
        <p:spPr>
          <a:xfrm>
            <a:off x="3271800" y="3527419"/>
            <a:ext cx="1882800" cy="1882800"/>
          </a:xfrm>
          <a:prstGeom prst="ellipse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1BA5DAF1-D7F6-5748-AD10-1E7B6DCB84A4}"/>
              </a:ext>
            </a:extLst>
          </p:cNvPr>
          <p:cNvSpPr>
            <a:spLocks noChangeAspect="1"/>
          </p:cNvSpPr>
          <p:nvPr/>
        </p:nvSpPr>
        <p:spPr>
          <a:xfrm>
            <a:off x="7037400" y="3524166"/>
            <a:ext cx="1882800" cy="1882800"/>
          </a:xfrm>
          <a:prstGeom prst="ellipse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21" name="圖形 20" descr="網頁設計">
            <a:extLst>
              <a:ext uri="{FF2B5EF4-FFF2-40B4-BE49-F238E27FC236}">
                <a16:creationId xmlns:a16="http://schemas.microsoft.com/office/drawing/2014/main" id="{63D4983D-7C2A-D444-AA93-102034D975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6000" y="1182259"/>
            <a:ext cx="1260000" cy="1260000"/>
          </a:xfrm>
          <a:prstGeom prst="rect">
            <a:avLst/>
          </a:prstGeom>
        </p:spPr>
      </p:pic>
      <p:pic>
        <p:nvPicPr>
          <p:cNvPr id="23" name="圖形 22" descr="程式設計師">
            <a:extLst>
              <a:ext uri="{FF2B5EF4-FFF2-40B4-BE49-F238E27FC236}">
                <a16:creationId xmlns:a16="http://schemas.microsoft.com/office/drawing/2014/main" id="{91A0D5A2-8E38-E040-BF80-132579B864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3200" y="3759903"/>
            <a:ext cx="1260000" cy="1260000"/>
          </a:xfrm>
          <a:prstGeom prst="rect">
            <a:avLst/>
          </a:prstGeom>
        </p:spPr>
      </p:pic>
      <p:pic>
        <p:nvPicPr>
          <p:cNvPr id="25" name="圖形 24" descr="溪流">
            <a:extLst>
              <a:ext uri="{FF2B5EF4-FFF2-40B4-BE49-F238E27FC236}">
                <a16:creationId xmlns:a16="http://schemas.microsoft.com/office/drawing/2014/main" id="{65DA5C0F-316F-D344-9DEC-283FF8C614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47995" y="3835566"/>
            <a:ext cx="1260000" cy="1260000"/>
          </a:xfrm>
          <a:prstGeom prst="rect">
            <a:avLst/>
          </a:prstGeom>
        </p:spPr>
      </p:pic>
      <p:sp>
        <p:nvSpPr>
          <p:cNvPr id="26" name="文字方塊 25">
            <a:extLst>
              <a:ext uri="{FF2B5EF4-FFF2-40B4-BE49-F238E27FC236}">
                <a16:creationId xmlns:a16="http://schemas.microsoft.com/office/drawing/2014/main" id="{13DC39C9-44A4-7B48-A3D3-8DB6EBBB4352}"/>
              </a:ext>
            </a:extLst>
          </p:cNvPr>
          <p:cNvSpPr txBox="1"/>
          <p:nvPr/>
        </p:nvSpPr>
        <p:spPr>
          <a:xfrm>
            <a:off x="6848644" y="1520740"/>
            <a:ext cx="3518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調整頁面設計</a:t>
            </a:r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F598AF0A-211E-3F43-94CC-A2630C2E2912}"/>
              </a:ext>
            </a:extLst>
          </p:cNvPr>
          <p:cNvSpPr txBox="1"/>
          <p:nvPr/>
        </p:nvSpPr>
        <p:spPr>
          <a:xfrm>
            <a:off x="93512" y="4203956"/>
            <a:ext cx="3057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資訊劃分及擴增</a:t>
            </a:r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2570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BD70E95-9B0F-9C4B-B1F6-E712AD7A7668}"/>
              </a:ext>
            </a:extLst>
          </p:cNvPr>
          <p:cNvSpPr/>
          <p:nvPr/>
        </p:nvSpPr>
        <p:spPr>
          <a:xfrm>
            <a:off x="0" y="6236"/>
            <a:ext cx="12192000" cy="936430"/>
          </a:xfrm>
          <a:prstGeom prst="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3663583"/>
            <a:ext cx="12192001" cy="290544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616935" y="137690"/>
            <a:ext cx="16498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SDCD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AAE9CD5-191C-EC4C-B7EF-DA2FA5491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11" y="1672197"/>
            <a:ext cx="5964074" cy="4459265"/>
          </a:xfrm>
          <a:prstGeom prst="flowChartTerminator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43AC1F5-2919-354F-8820-E62CD4405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910" y="1834106"/>
            <a:ext cx="3799635" cy="9380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校方開發之應用程式</a:t>
            </a:r>
            <a:endParaRPr kumimoji="1"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r>
              <a:rPr kumimoji="1"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（約</a:t>
            </a:r>
            <a:r>
              <a:rPr kumimoji="1" lang="en-US" altLang="zh-TW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17000</a:t>
            </a:r>
            <a:r>
              <a:rPr kumimoji="1"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人使用）</a:t>
            </a:r>
            <a:endParaRPr kumimoji="1"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112C7E5E-F91C-344C-9CF7-B7646033ACFF}"/>
              </a:ext>
            </a:extLst>
          </p:cNvPr>
          <p:cNvSpPr txBox="1"/>
          <p:nvPr/>
        </p:nvSpPr>
        <p:spPr>
          <a:xfrm>
            <a:off x="7318910" y="4830066"/>
            <a:ext cx="4760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與負責人洽談，可行性極高</a:t>
            </a:r>
          </a:p>
        </p:txBody>
      </p:sp>
    </p:spTree>
    <p:extLst>
      <p:ext uri="{BB962C8B-B14F-4D97-AF65-F5344CB8AC3E}">
        <p14:creationId xmlns:p14="http://schemas.microsoft.com/office/powerpoint/2010/main" val="13892864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24159FD-A35F-5640-B631-83700436D43E}"/>
              </a:ext>
            </a:extLst>
          </p:cNvPr>
          <p:cNvSpPr/>
          <p:nvPr/>
        </p:nvSpPr>
        <p:spPr>
          <a:xfrm>
            <a:off x="1716066" y="2154477"/>
            <a:ext cx="2818356" cy="33068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擴大地圖範圍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9D59282-2CAA-274A-8EA8-95C17D31D47D}"/>
              </a:ext>
            </a:extLst>
          </p:cNvPr>
          <p:cNvSpPr/>
          <p:nvPr/>
        </p:nvSpPr>
        <p:spPr>
          <a:xfrm>
            <a:off x="8321458" y="2129178"/>
            <a:ext cx="2818356" cy="33068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3F84BE6-E788-2347-8C78-C24BCD159C90}"/>
              </a:ext>
            </a:extLst>
          </p:cNvPr>
          <p:cNvSpPr/>
          <p:nvPr/>
        </p:nvSpPr>
        <p:spPr>
          <a:xfrm>
            <a:off x="5018762" y="2160275"/>
            <a:ext cx="2818356" cy="33068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F9CA87A-FE2A-1F4D-B1B4-0DAA01F31B63}"/>
              </a:ext>
            </a:extLst>
          </p:cNvPr>
          <p:cNvSpPr/>
          <p:nvPr/>
        </p:nvSpPr>
        <p:spPr>
          <a:xfrm>
            <a:off x="8489516" y="3740522"/>
            <a:ext cx="24822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該方案可行性高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D913F4D0-A28B-694D-BB42-7314E782295A}"/>
              </a:ext>
            </a:extLst>
          </p:cNvPr>
          <p:cNvSpPr txBox="1"/>
          <p:nvPr/>
        </p:nvSpPr>
        <p:spPr>
          <a:xfrm>
            <a:off x="1955771" y="3563731"/>
            <a:ext cx="2338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擴及到非本校地區的非連鎖店家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279197D-92E9-CC45-A070-3BCE09529F58}"/>
              </a:ext>
            </a:extLst>
          </p:cNvPr>
          <p:cNvSpPr/>
          <p:nvPr/>
        </p:nvSpPr>
        <p:spPr>
          <a:xfrm>
            <a:off x="5018762" y="2169090"/>
            <a:ext cx="2818356" cy="576197"/>
          </a:xfrm>
          <a:prstGeom prst="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目前成果</a:t>
            </a:r>
            <a:endParaRPr kumimoji="1" lang="zh-TW" altLang="en-US" sz="2800" dirty="0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1132F9C-2021-4443-A075-31B56DEC91AB}"/>
              </a:ext>
            </a:extLst>
          </p:cNvPr>
          <p:cNvSpPr/>
          <p:nvPr/>
        </p:nvSpPr>
        <p:spPr>
          <a:xfrm>
            <a:off x="8321458" y="2139406"/>
            <a:ext cx="2818356" cy="576197"/>
          </a:xfrm>
          <a:prstGeom prst="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驗證</a:t>
            </a:r>
            <a:endParaRPr kumimoji="1" lang="zh-TW" altLang="en-US" sz="2800" dirty="0">
              <a:solidFill>
                <a:schemeClr val="tx1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FED31DA2-76D3-4B4A-A3CA-3BAAB6BBB89A}"/>
              </a:ext>
            </a:extLst>
          </p:cNvPr>
          <p:cNvSpPr txBox="1"/>
          <p:nvPr/>
        </p:nvSpPr>
        <p:spPr>
          <a:xfrm>
            <a:off x="5263311" y="3748398"/>
            <a:ext cx="2361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店家配合意願高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85A33DC-CEDC-644D-8916-778DBA17C8AD}"/>
              </a:ext>
            </a:extLst>
          </p:cNvPr>
          <p:cNvSpPr/>
          <p:nvPr/>
        </p:nvSpPr>
        <p:spPr>
          <a:xfrm>
            <a:off x="1716065" y="2134139"/>
            <a:ext cx="2818356" cy="576197"/>
          </a:xfrm>
          <a:prstGeom prst="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地域</a:t>
            </a:r>
            <a:endParaRPr kumimoji="1" lang="zh-TW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1709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長期目標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圓角矩形圖說文字 9">
            <a:extLst>
              <a:ext uri="{FF2B5EF4-FFF2-40B4-BE49-F238E27FC236}">
                <a16:creationId xmlns:a16="http://schemas.microsoft.com/office/drawing/2014/main" id="{91D23078-F4AB-AD44-BE7E-B43D41E7147C}"/>
              </a:ext>
            </a:extLst>
          </p:cNvPr>
          <p:cNvSpPr/>
          <p:nvPr/>
        </p:nvSpPr>
        <p:spPr>
          <a:xfrm>
            <a:off x="619333" y="2133101"/>
            <a:ext cx="3466800" cy="2302711"/>
          </a:xfrm>
          <a:prstGeom prst="wedgeRoundRectCallout">
            <a:avLst>
              <a:gd name="adj1" fmla="val -22215"/>
              <a:gd name="adj2" fmla="val 66396"/>
              <a:gd name="adj3" fmla="val 16667"/>
            </a:avLst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圓角矩形圖說文字 13">
            <a:extLst>
              <a:ext uri="{FF2B5EF4-FFF2-40B4-BE49-F238E27FC236}">
                <a16:creationId xmlns:a16="http://schemas.microsoft.com/office/drawing/2014/main" id="{BE16EC03-AFFA-3145-99A8-A9E76931FE15}"/>
              </a:ext>
            </a:extLst>
          </p:cNvPr>
          <p:cNvSpPr/>
          <p:nvPr/>
        </p:nvSpPr>
        <p:spPr>
          <a:xfrm>
            <a:off x="8406321" y="2133101"/>
            <a:ext cx="3466800" cy="2302711"/>
          </a:xfrm>
          <a:prstGeom prst="wedgeRoundRectCallout">
            <a:avLst>
              <a:gd name="adj1" fmla="val -22215"/>
              <a:gd name="adj2" fmla="val 66396"/>
              <a:gd name="adj3" fmla="val 16667"/>
            </a:avLst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" name="圓角矩形圖說文字 12">
            <a:extLst>
              <a:ext uri="{FF2B5EF4-FFF2-40B4-BE49-F238E27FC236}">
                <a16:creationId xmlns:a16="http://schemas.microsoft.com/office/drawing/2014/main" id="{2E579833-124C-224F-A88B-265FDDDC4502}"/>
              </a:ext>
            </a:extLst>
          </p:cNvPr>
          <p:cNvSpPr/>
          <p:nvPr/>
        </p:nvSpPr>
        <p:spPr>
          <a:xfrm>
            <a:off x="4437444" y="2133101"/>
            <a:ext cx="3466281" cy="2302711"/>
          </a:xfrm>
          <a:prstGeom prst="wedgeRoundRectCallout">
            <a:avLst>
              <a:gd name="adj1" fmla="val -22215"/>
              <a:gd name="adj2" fmla="val 66396"/>
              <a:gd name="adj3" fmla="val 16667"/>
            </a:avLst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3089E0F-606E-9040-8807-97682BE368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1402" y="2807402"/>
            <a:ext cx="3096638" cy="96868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kumimoji="1"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遊說政府</a:t>
            </a:r>
            <a:endParaRPr kumimoji="1"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>
              <a:buNone/>
            </a:pPr>
            <a:r>
              <a:rPr kumimoji="1"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提供獎勵措施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BA489E8E-B90D-B844-9481-8C5222174BB7}"/>
              </a:ext>
            </a:extLst>
          </p:cNvPr>
          <p:cNvSpPr txBox="1"/>
          <p:nvPr/>
        </p:nvSpPr>
        <p:spPr>
          <a:xfrm>
            <a:off x="1331331" y="3022845"/>
            <a:ext cx="2042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第三方媒合</a:t>
            </a:r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E8C8C9D9-2CEF-2E4F-AE3E-30967CDF19B9}"/>
              </a:ext>
            </a:extLst>
          </p:cNvPr>
          <p:cNvSpPr txBox="1"/>
          <p:nvPr/>
        </p:nvSpPr>
        <p:spPr>
          <a:xfrm>
            <a:off x="4379328" y="2807402"/>
            <a:ext cx="36770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建置資料庫，</a:t>
            </a:r>
            <a:endParaRPr kumimoji="1" lang="en-US" altLang="zh-TW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發展成北市飲料地圖</a:t>
            </a:r>
            <a:endParaRPr kumimoji="1" lang="en-US" altLang="zh-TW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52356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第三方媒合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C901DFEA-6FF3-364C-98A1-5CDD1E702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017" y="5425950"/>
            <a:ext cx="8527965" cy="707886"/>
          </a:xfrm>
          <a:ln>
            <a:noFill/>
            <a:prstDash val="lgDashDot"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zh-TW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靜宜大學研究發展處民生與環境科技檢測中心 </a:t>
            </a:r>
            <a:endParaRPr lang="en-US" altLang="zh-TW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503C26C9-ECCC-6A46-BF8E-B3D022FDF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937" y="1940849"/>
            <a:ext cx="6134126" cy="2999990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866135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68531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建置資料庫，發展成北市地圖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3A391822-5CF9-2F42-9529-B2CE19185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7277" y="4248521"/>
            <a:ext cx="2334175" cy="543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遊說其他平台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0935FE1-1A92-214B-9A60-40221562B42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2D8E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4912" y="2360841"/>
            <a:ext cx="2501900" cy="2565400"/>
          </a:xfrm>
          <a:prstGeom prst="rect">
            <a:avLst/>
          </a:prstGeom>
          <a:noFill/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F563A498-8BF2-6F40-8B92-F1F53724B86E}"/>
              </a:ext>
            </a:extLst>
          </p:cNvPr>
          <p:cNvSpPr txBox="1"/>
          <p:nvPr/>
        </p:nvSpPr>
        <p:spPr>
          <a:xfrm>
            <a:off x="4779600" y="2031634"/>
            <a:ext cx="2359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透過連接</a:t>
            </a: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器</a:t>
            </a:r>
            <a:r>
              <a:rPr lang="zh-TW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連接</a:t>
            </a:r>
            <a:endParaRPr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資料庫與前端 </a:t>
            </a:r>
            <a:endParaRPr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09F60E5-BBF8-654D-A848-C5E8F07C3658}"/>
              </a:ext>
            </a:extLst>
          </p:cNvPr>
          <p:cNvSpPr txBox="1"/>
          <p:nvPr/>
        </p:nvSpPr>
        <p:spPr>
          <a:xfrm>
            <a:off x="4779600" y="3675023"/>
            <a:ext cx="3330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紀錄使用者的基本資料</a:t>
            </a:r>
            <a:endParaRPr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435AC85F-815A-A840-8A70-DFE0DEF7CF10}"/>
              </a:ext>
            </a:extLst>
          </p:cNvPr>
          <p:cNvSpPr txBox="1"/>
          <p:nvPr/>
        </p:nvSpPr>
        <p:spPr>
          <a:xfrm>
            <a:off x="4779600" y="4944511"/>
            <a:ext cx="2757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增加回饋系統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7BE3747-F764-C949-9EF8-D2DFA38B411E}"/>
              </a:ext>
            </a:extLst>
          </p:cNvPr>
          <p:cNvSpPr txBox="1"/>
          <p:nvPr/>
        </p:nvSpPr>
        <p:spPr>
          <a:xfrm>
            <a:off x="8683586" y="2979361"/>
            <a:ext cx="3160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持續擴充資料內容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99F9EBD-8C81-D443-992C-D367E56C6B33}"/>
              </a:ext>
            </a:extLst>
          </p:cNvPr>
          <p:cNvSpPr txBox="1"/>
          <p:nvPr/>
        </p:nvSpPr>
        <p:spPr>
          <a:xfrm>
            <a:off x="4767589" y="1619942"/>
            <a:ext cx="1512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0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endParaRPr kumimoji="1" lang="zh-TW" altLang="en-US" sz="20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EB20E18B-1BD9-4B46-B08F-FBDC77AFE898}"/>
              </a:ext>
            </a:extLst>
          </p:cNvPr>
          <p:cNvSpPr txBox="1"/>
          <p:nvPr/>
        </p:nvSpPr>
        <p:spPr>
          <a:xfrm>
            <a:off x="8654401" y="2473613"/>
            <a:ext cx="1512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0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04</a:t>
            </a:r>
            <a:endParaRPr kumimoji="1" lang="zh-TW" altLang="en-US" sz="20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45C329C3-0D80-6E4A-ADC7-C51C9DBCCB04}"/>
              </a:ext>
            </a:extLst>
          </p:cNvPr>
          <p:cNvSpPr txBox="1"/>
          <p:nvPr/>
        </p:nvSpPr>
        <p:spPr>
          <a:xfrm>
            <a:off x="4767589" y="3268866"/>
            <a:ext cx="1512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0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02</a:t>
            </a:r>
            <a:endParaRPr kumimoji="1" lang="zh-TW" altLang="en-US" sz="20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F00E393E-463E-5B42-9608-8D95643807F5}"/>
              </a:ext>
            </a:extLst>
          </p:cNvPr>
          <p:cNvSpPr txBox="1"/>
          <p:nvPr/>
        </p:nvSpPr>
        <p:spPr>
          <a:xfrm>
            <a:off x="4767589" y="4523138"/>
            <a:ext cx="1512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0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endParaRPr kumimoji="1" lang="zh-TW" altLang="en-US" sz="20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589F88E8-D7F0-FE45-8214-E295820DB2E8}"/>
              </a:ext>
            </a:extLst>
          </p:cNvPr>
          <p:cNvSpPr txBox="1"/>
          <p:nvPr/>
        </p:nvSpPr>
        <p:spPr>
          <a:xfrm>
            <a:off x="8654401" y="3785750"/>
            <a:ext cx="1512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0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05</a:t>
            </a:r>
            <a:endParaRPr kumimoji="1" lang="zh-TW" altLang="en-US" sz="20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B1F2A28-96C9-604C-9CA4-695575E1599D}"/>
              </a:ext>
            </a:extLst>
          </p:cNvPr>
          <p:cNvSpPr/>
          <p:nvPr/>
        </p:nvSpPr>
        <p:spPr>
          <a:xfrm flipV="1">
            <a:off x="4779600" y="4324866"/>
            <a:ext cx="3044889" cy="28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49A7174-98BD-5F4E-931E-8BED3056FFCC}"/>
              </a:ext>
            </a:extLst>
          </p:cNvPr>
          <p:cNvSpPr/>
          <p:nvPr/>
        </p:nvSpPr>
        <p:spPr>
          <a:xfrm flipV="1">
            <a:off x="4757920" y="3035924"/>
            <a:ext cx="3044889" cy="28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364079D-D1C5-3845-B878-E1265555FA24}"/>
              </a:ext>
            </a:extLst>
          </p:cNvPr>
          <p:cNvSpPr/>
          <p:nvPr/>
        </p:nvSpPr>
        <p:spPr>
          <a:xfrm flipV="1">
            <a:off x="8717278" y="3615808"/>
            <a:ext cx="3044889" cy="28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007082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0" y="-2"/>
            <a:ext cx="12192001" cy="68580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0" name="圓角矩形 9">
            <a:extLst>
              <a:ext uri="{FF2B5EF4-FFF2-40B4-BE49-F238E27FC236}">
                <a16:creationId xmlns:a16="http://schemas.microsoft.com/office/drawing/2014/main" id="{703C3D1D-F2D6-A648-90F6-3444B5716112}"/>
              </a:ext>
            </a:extLst>
          </p:cNvPr>
          <p:cNvSpPr/>
          <p:nvPr/>
        </p:nvSpPr>
        <p:spPr>
          <a:xfrm>
            <a:off x="2587668" y="1759989"/>
            <a:ext cx="7016663" cy="1077238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" name="圓角矩形 12">
            <a:extLst>
              <a:ext uri="{FF2B5EF4-FFF2-40B4-BE49-F238E27FC236}">
                <a16:creationId xmlns:a16="http://schemas.microsoft.com/office/drawing/2014/main" id="{8E8FAF1D-C2F0-7B42-B102-B6A01A3AD1F0}"/>
              </a:ext>
            </a:extLst>
          </p:cNvPr>
          <p:cNvSpPr/>
          <p:nvPr/>
        </p:nvSpPr>
        <p:spPr>
          <a:xfrm>
            <a:off x="2587667" y="3361763"/>
            <a:ext cx="7016663" cy="1077238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9617536-C3F3-9B4B-B0A6-D55B71715E40}"/>
              </a:ext>
            </a:extLst>
          </p:cNvPr>
          <p:cNvSpPr/>
          <p:nvPr/>
        </p:nvSpPr>
        <p:spPr>
          <a:xfrm>
            <a:off x="564261" y="573109"/>
            <a:ext cx="53142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遊說政府提供獎勵措施</a:t>
            </a:r>
            <a:endParaRPr kumimoji="1"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66819DF-A93B-4A44-9723-87B1F00FEF16}"/>
              </a:ext>
            </a:extLst>
          </p:cNvPr>
          <p:cNvSpPr/>
          <p:nvPr/>
        </p:nvSpPr>
        <p:spPr>
          <a:xfrm>
            <a:off x="0" y="6519769"/>
            <a:ext cx="12192000" cy="3382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圓角矩形 13">
            <a:extLst>
              <a:ext uri="{FF2B5EF4-FFF2-40B4-BE49-F238E27FC236}">
                <a16:creationId xmlns:a16="http://schemas.microsoft.com/office/drawing/2014/main" id="{40DD83B7-3579-AD4E-BE29-176CC5BC3029}"/>
              </a:ext>
            </a:extLst>
          </p:cNvPr>
          <p:cNvSpPr/>
          <p:nvPr/>
        </p:nvSpPr>
        <p:spPr>
          <a:xfrm>
            <a:off x="2587667" y="4963537"/>
            <a:ext cx="7016663" cy="1077238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0F86CE34-E546-B946-9A48-51E42FFC5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4043" y="2065641"/>
            <a:ext cx="3783905" cy="511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蒐集公民回饋製作說帖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200DBF6A-37CE-854D-84FB-A655CA0EC724}"/>
              </a:ext>
            </a:extLst>
          </p:cNvPr>
          <p:cNvSpPr txBox="1"/>
          <p:nvPr/>
        </p:nvSpPr>
        <p:spPr>
          <a:xfrm>
            <a:off x="3469190" y="3484883"/>
            <a:ext cx="48186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遊說政府對於願意提供含糖量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資訊的非連鎖業者給予補助</a:t>
            </a:r>
            <a:endParaRPr kumimoji="1"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AF693A88-FF9F-484E-A4BB-A92B88A78003}"/>
              </a:ext>
            </a:extLst>
          </p:cNvPr>
          <p:cNvSpPr txBox="1"/>
          <p:nvPr/>
        </p:nvSpPr>
        <p:spPr>
          <a:xfrm>
            <a:off x="3446740" y="5271323"/>
            <a:ext cx="5298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進一步保護公民知的權利</a:t>
            </a:r>
          </a:p>
        </p:txBody>
      </p:sp>
    </p:spTree>
    <p:extLst>
      <p:ext uri="{BB962C8B-B14F-4D97-AF65-F5344CB8AC3E}">
        <p14:creationId xmlns:p14="http://schemas.microsoft.com/office/powerpoint/2010/main" val="6368155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1F45EA7-22FE-EA4B-B31E-20C98DCD69B5}"/>
              </a:ext>
            </a:extLst>
          </p:cNvPr>
          <p:cNvSpPr/>
          <p:nvPr/>
        </p:nvSpPr>
        <p:spPr>
          <a:xfrm>
            <a:off x="-1" y="7248"/>
            <a:ext cx="12192001" cy="523084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9F450B9-44D9-CE40-8A50-97AF0ECA72AA}"/>
              </a:ext>
            </a:extLst>
          </p:cNvPr>
          <p:cNvSpPr/>
          <p:nvPr/>
        </p:nvSpPr>
        <p:spPr>
          <a:xfrm>
            <a:off x="0" y="4063570"/>
            <a:ext cx="12212753" cy="2794430"/>
          </a:xfrm>
          <a:prstGeom prst="rect">
            <a:avLst/>
          </a:prstGeom>
          <a:solidFill>
            <a:srgbClr val="77D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5788B791-5D2A-AD4B-915C-CDACD047E563}"/>
              </a:ext>
            </a:extLst>
          </p:cNvPr>
          <p:cNvSpPr txBox="1">
            <a:spLocks/>
          </p:cNvSpPr>
          <p:nvPr/>
        </p:nvSpPr>
        <p:spPr>
          <a:xfrm>
            <a:off x="6466735" y="3126664"/>
            <a:ext cx="3823761" cy="7386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謝謝大家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A3C746A4-B396-A94D-BB6B-7000847B3A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5681" y="1639609"/>
            <a:ext cx="3712809" cy="3712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8748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1705</TotalTime>
  <Words>1025</Words>
  <Application>Microsoft Macintosh PowerPoint</Application>
  <PresentationFormat>寬螢幕</PresentationFormat>
  <Paragraphs>288</Paragraphs>
  <Slides>37</Slides>
  <Notes>37</Notes>
  <HiddenSlides>0</HiddenSlides>
  <MMClips>1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37</vt:i4>
      </vt:variant>
    </vt:vector>
  </HeadingPairs>
  <TitlesOfParts>
    <vt:vector size="46" baseType="lpstr">
      <vt:lpstr>Heiti SC Medium</vt:lpstr>
      <vt:lpstr>Microsoft YaHei</vt:lpstr>
      <vt:lpstr>Microsoft YaHei</vt:lpstr>
      <vt:lpstr>Microsoft YaHei Light</vt:lpstr>
      <vt:lpstr>Arial</vt:lpstr>
      <vt:lpstr>Calibri</vt:lpstr>
      <vt:lpstr>Calibri Light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名稱（待定）</dc:title>
  <dc:creator>芯瑜 凃</dc:creator>
  <cp:lastModifiedBy>林楦純</cp:lastModifiedBy>
  <cp:revision>125</cp:revision>
  <dcterms:created xsi:type="dcterms:W3CDTF">2021-05-01T11:51:51Z</dcterms:created>
  <dcterms:modified xsi:type="dcterms:W3CDTF">2021-05-03T04:44:11Z</dcterms:modified>
</cp:coreProperties>
</file>