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6" r:id="rId27"/>
    <p:sldId id="287" r:id="rId28"/>
    <p:sldId id="273" r:id="rId29"/>
    <p:sldId id="288" r:id="rId30"/>
    <p:sldId id="289" r:id="rId31"/>
    <p:sldId id="282" r:id="rId32"/>
    <p:sldId id="294" r:id="rId33"/>
    <p:sldId id="295" r:id="rId34"/>
    <p:sldId id="284" r:id="rId35"/>
    <p:sldId id="285" r:id="rId36"/>
    <p:sldId id="292" r:id="rId37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39"/>
    </p:embeddedFont>
    <p:embeddedFont>
      <p:font typeface="Didact Gothic" panose="00000500000000000000" pitchFamily="2" charset="0"/>
      <p:regular r:id="rId40"/>
    </p:embeddedFont>
    <p:embeddedFont>
      <p:font typeface="Secular One" panose="00000500000000000000" pitchFamily="2" charset="-79"/>
      <p:regular r:id="rId41"/>
    </p:embeddedFont>
    <p:embeddedFont>
      <p:font typeface="標楷體" panose="03000509000000000000" pitchFamily="65" charset="-120"/>
      <p:regular r:id="rId42"/>
    </p:embeddedFont>
    <p:embeddedFont>
      <p:font typeface="標楷體" panose="03000509000000000000" pitchFamily="65" charset="-120"/>
      <p:regular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jdWX/RCluaWOlLtK8+KMUdxDNN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975B236-BEDE-47FF-ACD3-D98E5DE6F9E6}">
  <a:tblStyle styleId="{0975B236-BEDE-47FF-ACD3-D98E5DE6F9E6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F5F0"/>
          </a:solidFill>
        </a:fill>
      </a:tcStyle>
    </a:wholeTbl>
    <a:band1H>
      <a:tcTxStyle/>
      <a:tcStyle>
        <a:tcBdr/>
        <a:fill>
          <a:solidFill>
            <a:srgbClr val="CDEBE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EBE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font" Target="fonts/font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A8AE8F-5670-4FC9-8340-4B8FAA336101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FC81A4-56AB-4ECC-A234-D34F4C6952D5}">
      <dgm:prSet phldrT="[文字]" custT="1"/>
      <dgm:spPr/>
      <dgm:t>
        <a:bodyPr/>
        <a:lstStyle/>
        <a:p>
          <a:r>
            <a:rPr lang="zh-TW" altLang="en-US" sz="1800" dirty="0">
              <a:latin typeface="標楷體" panose="03000509000000000000" pitchFamily="65" charset="-120"/>
              <a:ea typeface="標楷體" panose="03000509000000000000" pitchFamily="65" charset="-120"/>
            </a:rPr>
            <a:t>提出計劃書、詢問各單位合作意願</a:t>
          </a:r>
        </a:p>
      </dgm:t>
    </dgm:pt>
    <dgm:pt modelId="{B3CE4E49-8914-457A-8A89-C1A6239CC80F}" type="parTrans" cxnId="{3580FD9A-C582-403B-B555-473B5CE4A9AE}">
      <dgm:prSet/>
      <dgm:spPr/>
      <dgm:t>
        <a:bodyPr/>
        <a:lstStyle/>
        <a:p>
          <a:endParaRPr lang="zh-TW" altLang="en-US"/>
        </a:p>
      </dgm:t>
    </dgm:pt>
    <dgm:pt modelId="{79D40BF9-5948-4073-9F18-30B485B457C1}" type="sibTrans" cxnId="{3580FD9A-C582-403B-B555-473B5CE4A9AE}">
      <dgm:prSet/>
      <dgm:spPr/>
      <dgm:t>
        <a:bodyPr/>
        <a:lstStyle/>
        <a:p>
          <a:endParaRPr lang="zh-TW" altLang="en-US"/>
        </a:p>
      </dgm:t>
    </dgm:pt>
    <dgm:pt modelId="{8DE3E45E-6E3D-4668-ACDD-9C0FE1BC93EB}">
      <dgm:prSet phldrT="[文字]" custT="1"/>
      <dgm:spPr/>
      <dgm:t>
        <a:bodyPr/>
        <a:lstStyle/>
        <a:p>
          <a:r>
            <a: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rPr>
            <a:t>準備階段</a:t>
          </a:r>
          <a:endParaRPr lang="zh-TW" altLang="en-US" sz="2800" dirty="0"/>
        </a:p>
      </dgm:t>
    </dgm:pt>
    <dgm:pt modelId="{0B78CCCC-E74B-4A7A-895F-9E293C65A82E}" type="parTrans" cxnId="{3C54DAE0-6649-4A75-B426-FFC342935E38}">
      <dgm:prSet/>
      <dgm:spPr/>
      <dgm:t>
        <a:bodyPr/>
        <a:lstStyle/>
        <a:p>
          <a:endParaRPr lang="zh-TW" altLang="en-US"/>
        </a:p>
      </dgm:t>
    </dgm:pt>
    <dgm:pt modelId="{232E159C-1317-4DBD-B5C0-8931D4FBB747}" type="sibTrans" cxnId="{3C54DAE0-6649-4A75-B426-FFC342935E38}">
      <dgm:prSet/>
      <dgm:spPr/>
      <dgm:t>
        <a:bodyPr/>
        <a:lstStyle/>
        <a:p>
          <a:endParaRPr lang="zh-TW" altLang="en-US"/>
        </a:p>
      </dgm:t>
    </dgm:pt>
    <dgm:pt modelId="{356FB6F4-A234-4E8D-8990-A266545CB37B}">
      <dgm:prSet phldrT="[文字]" custT="1"/>
      <dgm:spPr/>
      <dgm:t>
        <a:bodyPr/>
        <a:lstStyle/>
        <a:p>
          <a:r>
            <a: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rPr>
            <a:t>了解各單位需求和資源，進行整併</a:t>
          </a:r>
        </a:p>
      </dgm:t>
    </dgm:pt>
    <dgm:pt modelId="{F3E36617-244D-4197-BF81-9EC54546C5FB}" type="parTrans" cxnId="{283C7FFD-6038-48F4-A0A4-040C2351ED0E}">
      <dgm:prSet/>
      <dgm:spPr/>
      <dgm:t>
        <a:bodyPr/>
        <a:lstStyle/>
        <a:p>
          <a:endParaRPr lang="zh-TW" altLang="en-US"/>
        </a:p>
      </dgm:t>
    </dgm:pt>
    <dgm:pt modelId="{497FB028-F91A-41B1-9990-B899D1BEE460}" type="sibTrans" cxnId="{283C7FFD-6038-48F4-A0A4-040C2351ED0E}">
      <dgm:prSet/>
      <dgm:spPr/>
      <dgm:t>
        <a:bodyPr/>
        <a:lstStyle/>
        <a:p>
          <a:endParaRPr lang="zh-TW" altLang="en-US"/>
        </a:p>
      </dgm:t>
    </dgm:pt>
    <dgm:pt modelId="{AC75FF0C-E2AF-431C-856A-EDE147797D57}">
      <dgm:prSet phldrT="[文字]" custT="1"/>
      <dgm:spPr/>
      <dgm:t>
        <a:bodyPr/>
        <a:lstStyle/>
        <a:p>
          <a:r>
            <a: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rPr>
            <a:t>討論執行內容、方式和執行時間</a:t>
          </a:r>
        </a:p>
      </dgm:t>
    </dgm:pt>
    <dgm:pt modelId="{C9A6E3F8-F43B-4782-9E6E-33F6DC8FA1FC}" type="parTrans" cxnId="{40C514B5-4CFD-453C-BD14-6039C1EE5D0F}">
      <dgm:prSet/>
      <dgm:spPr/>
      <dgm:t>
        <a:bodyPr/>
        <a:lstStyle/>
        <a:p>
          <a:endParaRPr lang="zh-TW" altLang="en-US"/>
        </a:p>
      </dgm:t>
    </dgm:pt>
    <dgm:pt modelId="{9C7A690E-7D70-4833-BA88-E50033629460}" type="sibTrans" cxnId="{40C514B5-4CFD-453C-BD14-6039C1EE5D0F}">
      <dgm:prSet/>
      <dgm:spPr/>
      <dgm:t>
        <a:bodyPr/>
        <a:lstStyle/>
        <a:p>
          <a:endParaRPr lang="zh-TW" altLang="en-US"/>
        </a:p>
      </dgm:t>
    </dgm:pt>
    <dgm:pt modelId="{AAF419D2-0976-475B-B076-CEEBF1D0B91C}">
      <dgm:prSet phldrT="[文字]" custT="1"/>
      <dgm:spPr/>
      <dgm:t>
        <a:bodyPr/>
        <a:lstStyle/>
        <a:p>
          <a:r>
            <a: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rPr>
            <a:t>進行水資源中心介紹、兩小時授課</a:t>
          </a:r>
        </a:p>
      </dgm:t>
    </dgm:pt>
    <dgm:pt modelId="{317E9146-F46F-4FD3-AD1C-51FACAC7C7E7}" type="parTrans" cxnId="{9A210346-E8CD-4F6D-B5DF-2EA9F61701D4}">
      <dgm:prSet/>
      <dgm:spPr/>
      <dgm:t>
        <a:bodyPr/>
        <a:lstStyle/>
        <a:p>
          <a:endParaRPr lang="zh-TW" altLang="en-US"/>
        </a:p>
      </dgm:t>
    </dgm:pt>
    <dgm:pt modelId="{881E58C4-DBCB-4253-9873-54717C56B76D}" type="sibTrans" cxnId="{9A210346-E8CD-4F6D-B5DF-2EA9F61701D4}">
      <dgm:prSet/>
      <dgm:spPr/>
      <dgm:t>
        <a:bodyPr/>
        <a:lstStyle/>
        <a:p>
          <a:endParaRPr lang="zh-TW" altLang="en-US"/>
        </a:p>
      </dgm:t>
    </dgm:pt>
    <dgm:pt modelId="{90BE2246-2A8D-4342-A683-5580786B83DC}">
      <dgm:prSet phldrT="[文字]" custT="1"/>
      <dgm:spPr/>
      <dgm:t>
        <a:bodyPr/>
        <a:lstStyle/>
        <a:p>
          <a:r>
            <a: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rPr>
            <a:t>依據年級差異進行不同回饋活動 </a:t>
          </a:r>
        </a:p>
      </dgm:t>
    </dgm:pt>
    <dgm:pt modelId="{501B5DD6-B658-4218-ACBD-B701EED69AEF}" type="parTrans" cxnId="{E4800919-C11C-4AAA-A83F-0A7A6D3512D5}">
      <dgm:prSet/>
      <dgm:spPr/>
      <dgm:t>
        <a:bodyPr/>
        <a:lstStyle/>
        <a:p>
          <a:endParaRPr lang="zh-TW" altLang="en-US"/>
        </a:p>
      </dgm:t>
    </dgm:pt>
    <dgm:pt modelId="{234F5DE8-A0CE-4C59-90B8-F37D2A3DE1B1}" type="sibTrans" cxnId="{E4800919-C11C-4AAA-A83F-0A7A6D3512D5}">
      <dgm:prSet/>
      <dgm:spPr/>
      <dgm:t>
        <a:bodyPr/>
        <a:lstStyle/>
        <a:p>
          <a:endParaRPr lang="zh-TW" altLang="en-US"/>
        </a:p>
      </dgm:t>
    </dgm:pt>
    <dgm:pt modelId="{9E1D2EBB-C396-4041-BDC7-7A0D0B9F73ED}">
      <dgm:prSet phldrT="[文字]" custT="1"/>
      <dgm:spPr/>
      <dgm:t>
        <a:bodyPr/>
        <a:lstStyle/>
        <a:p>
          <a:r>
            <a: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rPr>
            <a:t>前準備階段</a:t>
          </a:r>
        </a:p>
      </dgm:t>
    </dgm:pt>
    <dgm:pt modelId="{2420019A-FA84-4C6B-A7F6-DD40BE76F978}" type="sibTrans" cxnId="{71A3812D-B99E-4C8A-8027-E455D3EBA78F}">
      <dgm:prSet/>
      <dgm:spPr/>
      <dgm:t>
        <a:bodyPr/>
        <a:lstStyle/>
        <a:p>
          <a:endParaRPr lang="zh-TW" altLang="en-US"/>
        </a:p>
      </dgm:t>
    </dgm:pt>
    <dgm:pt modelId="{4749BFD3-87AE-4D7A-9474-F5E29FF45622}" type="parTrans" cxnId="{71A3812D-B99E-4C8A-8027-E455D3EBA78F}">
      <dgm:prSet/>
      <dgm:spPr/>
      <dgm:t>
        <a:bodyPr/>
        <a:lstStyle/>
        <a:p>
          <a:endParaRPr lang="zh-TW" altLang="en-US"/>
        </a:p>
      </dgm:t>
    </dgm:pt>
    <dgm:pt modelId="{1A6A92ED-4340-4365-8CA1-0D6087218530}">
      <dgm:prSet phldrT="[文字]" custT="1"/>
      <dgm:spPr/>
      <dgm:t>
        <a:bodyPr/>
        <a:lstStyle/>
        <a:p>
          <a:r>
            <a:rPr lang="zh-TW" altLang="en-US" sz="1800" dirty="0">
              <a:latin typeface="標楷體" panose="03000509000000000000" pitchFamily="65" charset="-120"/>
              <a:ea typeface="標楷體" panose="03000509000000000000" pitchFamily="65" charset="-120"/>
            </a:rPr>
            <a:t>採訪有舉辦類似活動的經驗者</a:t>
          </a:r>
        </a:p>
      </dgm:t>
    </dgm:pt>
    <dgm:pt modelId="{D03C3B74-DDF0-4BBA-A631-B48AD6965579}" type="parTrans" cxnId="{279491E2-E022-4B1C-A2A1-E54092EA0250}">
      <dgm:prSet/>
      <dgm:spPr/>
      <dgm:t>
        <a:bodyPr/>
        <a:lstStyle/>
        <a:p>
          <a:endParaRPr lang="zh-TW" altLang="en-US"/>
        </a:p>
      </dgm:t>
    </dgm:pt>
    <dgm:pt modelId="{930DB3FB-8190-4331-A5F2-BF716DA47399}" type="sibTrans" cxnId="{279491E2-E022-4B1C-A2A1-E54092EA0250}">
      <dgm:prSet/>
      <dgm:spPr/>
      <dgm:t>
        <a:bodyPr/>
        <a:lstStyle/>
        <a:p>
          <a:endParaRPr lang="zh-TW" altLang="en-US"/>
        </a:p>
      </dgm:t>
    </dgm:pt>
    <dgm:pt modelId="{745CBD83-56B0-4C23-8C1B-CEDFFC0749D4}">
      <dgm:prSet phldrT="[文字]" custT="1"/>
      <dgm:spPr/>
      <dgm:t>
        <a:bodyPr/>
        <a:lstStyle/>
        <a:p>
          <a:r>
            <a: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rPr>
            <a:t>執行階段</a:t>
          </a:r>
        </a:p>
      </dgm:t>
    </dgm:pt>
    <dgm:pt modelId="{74395413-9FF3-494F-9AAB-11E0C9CCA9E8}" type="sibTrans" cxnId="{03FDEE9E-8D33-47C9-A5B5-89A5EA2EB2D0}">
      <dgm:prSet/>
      <dgm:spPr/>
      <dgm:t>
        <a:bodyPr/>
        <a:lstStyle/>
        <a:p>
          <a:endParaRPr lang="zh-TW" altLang="en-US"/>
        </a:p>
      </dgm:t>
    </dgm:pt>
    <dgm:pt modelId="{274FF556-7874-4B85-91CE-01F6CFE9D21F}" type="parTrans" cxnId="{03FDEE9E-8D33-47C9-A5B5-89A5EA2EB2D0}">
      <dgm:prSet/>
      <dgm:spPr/>
      <dgm:t>
        <a:bodyPr/>
        <a:lstStyle/>
        <a:p>
          <a:endParaRPr lang="zh-TW" altLang="en-US"/>
        </a:p>
      </dgm:t>
    </dgm:pt>
    <dgm:pt modelId="{624D9A35-82DC-4E99-9B10-F0B5700C647D}" type="pres">
      <dgm:prSet presAssocID="{D7A8AE8F-5670-4FC9-8340-4B8FAA336101}" presName="Name0" presStyleCnt="0">
        <dgm:presLayoutVars>
          <dgm:dir/>
          <dgm:animLvl val="lvl"/>
          <dgm:resizeHandles val="exact"/>
        </dgm:presLayoutVars>
      </dgm:prSet>
      <dgm:spPr/>
    </dgm:pt>
    <dgm:pt modelId="{89A6AB2F-8D71-4FB3-BF87-2AD4DE4DEAAE}" type="pres">
      <dgm:prSet presAssocID="{9E1D2EBB-C396-4041-BDC7-7A0D0B9F73ED}" presName="linNode" presStyleCnt="0"/>
      <dgm:spPr/>
    </dgm:pt>
    <dgm:pt modelId="{1A440803-6F06-4BC3-B326-B484F2862BF8}" type="pres">
      <dgm:prSet presAssocID="{9E1D2EBB-C396-4041-BDC7-7A0D0B9F73ED}" presName="parentText" presStyleLbl="node1" presStyleIdx="0" presStyleCnt="3" custLinFactNeighborX="-3563">
        <dgm:presLayoutVars>
          <dgm:chMax val="1"/>
          <dgm:bulletEnabled val="1"/>
        </dgm:presLayoutVars>
      </dgm:prSet>
      <dgm:spPr/>
    </dgm:pt>
    <dgm:pt modelId="{09567082-DBCC-4F83-84AD-09D2C4561C8A}" type="pres">
      <dgm:prSet presAssocID="{9E1D2EBB-C396-4041-BDC7-7A0D0B9F73ED}" presName="descendantText" presStyleLbl="alignAccFollowNode1" presStyleIdx="0" presStyleCnt="3" custLinFactNeighborY="0">
        <dgm:presLayoutVars>
          <dgm:bulletEnabled val="1"/>
        </dgm:presLayoutVars>
      </dgm:prSet>
      <dgm:spPr/>
    </dgm:pt>
    <dgm:pt modelId="{205A2048-C9FC-40E1-AA0E-D6BD2030FF2B}" type="pres">
      <dgm:prSet presAssocID="{2420019A-FA84-4C6B-A7F6-DD40BE76F978}" presName="sp" presStyleCnt="0"/>
      <dgm:spPr/>
    </dgm:pt>
    <dgm:pt modelId="{35991231-55C4-4C43-89D6-DD72381D30E7}" type="pres">
      <dgm:prSet presAssocID="{8DE3E45E-6E3D-4668-ACDD-9C0FE1BC93EB}" presName="linNode" presStyleCnt="0"/>
      <dgm:spPr/>
    </dgm:pt>
    <dgm:pt modelId="{3FE64CFF-B931-42E6-A9A9-837FD21210A2}" type="pres">
      <dgm:prSet presAssocID="{8DE3E45E-6E3D-4668-ACDD-9C0FE1BC93EB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85F3A4A3-9A5F-4EFC-ADD2-0532EE4FEFAE}" type="pres">
      <dgm:prSet presAssocID="{8DE3E45E-6E3D-4668-ACDD-9C0FE1BC93EB}" presName="descendantText" presStyleLbl="alignAccFollowNode1" presStyleIdx="1" presStyleCnt="3" custLinFactNeighborY="0">
        <dgm:presLayoutVars>
          <dgm:bulletEnabled val="1"/>
        </dgm:presLayoutVars>
      </dgm:prSet>
      <dgm:spPr/>
    </dgm:pt>
    <dgm:pt modelId="{27A45DB7-F72D-4DFC-AEDE-D840DA5A6263}" type="pres">
      <dgm:prSet presAssocID="{232E159C-1317-4DBD-B5C0-8931D4FBB747}" presName="sp" presStyleCnt="0"/>
      <dgm:spPr/>
    </dgm:pt>
    <dgm:pt modelId="{18942249-FB03-42FA-ABF8-C3E39A5D7F7A}" type="pres">
      <dgm:prSet presAssocID="{745CBD83-56B0-4C23-8C1B-CEDFFC0749D4}" presName="linNode" presStyleCnt="0"/>
      <dgm:spPr/>
    </dgm:pt>
    <dgm:pt modelId="{ED3BFCC4-28C1-483E-8377-9F4D00359457}" type="pres">
      <dgm:prSet presAssocID="{745CBD83-56B0-4C23-8C1B-CEDFFC0749D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11DFB497-0574-4A80-A21E-81D45E1EC802}" type="pres">
      <dgm:prSet presAssocID="{745CBD83-56B0-4C23-8C1B-CEDFFC0749D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04A46810-C24F-427E-B351-C8552897D979}" type="presOf" srcId="{1A6A92ED-4340-4365-8CA1-0D6087218530}" destId="{09567082-DBCC-4F83-84AD-09D2C4561C8A}" srcOrd="0" destOrd="0" presId="urn:microsoft.com/office/officeart/2005/8/layout/vList5"/>
    <dgm:cxn modelId="{E4800919-C11C-4AAA-A83F-0A7A6D3512D5}" srcId="{745CBD83-56B0-4C23-8C1B-CEDFFC0749D4}" destId="{90BE2246-2A8D-4342-A683-5580786B83DC}" srcOrd="1" destOrd="0" parTransId="{501B5DD6-B658-4218-ACBD-B701EED69AEF}" sibTransId="{234F5DE8-A0CE-4C59-90B8-F37D2A3DE1B1}"/>
    <dgm:cxn modelId="{95170127-CA90-4D97-ADA9-22CCCAA6EDE9}" type="presOf" srcId="{8DE3E45E-6E3D-4668-ACDD-9C0FE1BC93EB}" destId="{3FE64CFF-B931-42E6-A9A9-837FD21210A2}" srcOrd="0" destOrd="0" presId="urn:microsoft.com/office/officeart/2005/8/layout/vList5"/>
    <dgm:cxn modelId="{B532072D-D4CF-48A4-80F5-EBE544DC5843}" type="presOf" srcId="{5CFC81A4-56AB-4ECC-A234-D34F4C6952D5}" destId="{09567082-DBCC-4F83-84AD-09D2C4561C8A}" srcOrd="0" destOrd="1" presId="urn:microsoft.com/office/officeart/2005/8/layout/vList5"/>
    <dgm:cxn modelId="{71A3812D-B99E-4C8A-8027-E455D3EBA78F}" srcId="{D7A8AE8F-5670-4FC9-8340-4B8FAA336101}" destId="{9E1D2EBB-C396-4041-BDC7-7A0D0B9F73ED}" srcOrd="0" destOrd="0" parTransId="{4749BFD3-87AE-4D7A-9474-F5E29FF45622}" sibTransId="{2420019A-FA84-4C6B-A7F6-DD40BE76F978}"/>
    <dgm:cxn modelId="{9A210346-E8CD-4F6D-B5DF-2EA9F61701D4}" srcId="{745CBD83-56B0-4C23-8C1B-CEDFFC0749D4}" destId="{AAF419D2-0976-475B-B076-CEEBF1D0B91C}" srcOrd="0" destOrd="0" parTransId="{317E9146-F46F-4FD3-AD1C-51FACAC7C7E7}" sibTransId="{881E58C4-DBCB-4253-9873-54717C56B76D}"/>
    <dgm:cxn modelId="{4DB6C967-9D96-4960-9CF2-7379298013CA}" type="presOf" srcId="{356FB6F4-A234-4E8D-8990-A266545CB37B}" destId="{85F3A4A3-9A5F-4EFC-ADD2-0532EE4FEFAE}" srcOrd="0" destOrd="0" presId="urn:microsoft.com/office/officeart/2005/8/layout/vList5"/>
    <dgm:cxn modelId="{BBB36370-760A-4CC5-B1AC-E4C5DF2E7B17}" type="presOf" srcId="{D7A8AE8F-5670-4FC9-8340-4B8FAA336101}" destId="{624D9A35-82DC-4E99-9B10-F0B5700C647D}" srcOrd="0" destOrd="0" presId="urn:microsoft.com/office/officeart/2005/8/layout/vList5"/>
    <dgm:cxn modelId="{143DC656-ED66-488B-9162-415DF1599450}" type="presOf" srcId="{745CBD83-56B0-4C23-8C1B-CEDFFC0749D4}" destId="{ED3BFCC4-28C1-483E-8377-9F4D00359457}" srcOrd="0" destOrd="0" presId="urn:microsoft.com/office/officeart/2005/8/layout/vList5"/>
    <dgm:cxn modelId="{16C2787B-30FF-47A2-B672-EA9B7481E294}" type="presOf" srcId="{AAF419D2-0976-475B-B076-CEEBF1D0B91C}" destId="{11DFB497-0574-4A80-A21E-81D45E1EC802}" srcOrd="0" destOrd="0" presId="urn:microsoft.com/office/officeart/2005/8/layout/vList5"/>
    <dgm:cxn modelId="{D3887385-2779-4030-AA34-978B5DAE0129}" type="presOf" srcId="{AC75FF0C-E2AF-431C-856A-EDE147797D57}" destId="{85F3A4A3-9A5F-4EFC-ADD2-0532EE4FEFAE}" srcOrd="0" destOrd="1" presId="urn:microsoft.com/office/officeart/2005/8/layout/vList5"/>
    <dgm:cxn modelId="{3580FD9A-C582-403B-B555-473B5CE4A9AE}" srcId="{9E1D2EBB-C396-4041-BDC7-7A0D0B9F73ED}" destId="{5CFC81A4-56AB-4ECC-A234-D34F4C6952D5}" srcOrd="1" destOrd="0" parTransId="{B3CE4E49-8914-457A-8A89-C1A6239CC80F}" sibTransId="{79D40BF9-5948-4073-9F18-30B485B457C1}"/>
    <dgm:cxn modelId="{03FDEE9E-8D33-47C9-A5B5-89A5EA2EB2D0}" srcId="{D7A8AE8F-5670-4FC9-8340-4B8FAA336101}" destId="{745CBD83-56B0-4C23-8C1B-CEDFFC0749D4}" srcOrd="2" destOrd="0" parTransId="{274FF556-7874-4B85-91CE-01F6CFE9D21F}" sibTransId="{74395413-9FF3-494F-9AAB-11E0C9CCA9E8}"/>
    <dgm:cxn modelId="{40C514B5-4CFD-453C-BD14-6039C1EE5D0F}" srcId="{8DE3E45E-6E3D-4668-ACDD-9C0FE1BC93EB}" destId="{AC75FF0C-E2AF-431C-856A-EDE147797D57}" srcOrd="1" destOrd="0" parTransId="{C9A6E3F8-F43B-4782-9E6E-33F6DC8FA1FC}" sibTransId="{9C7A690E-7D70-4833-BA88-E50033629460}"/>
    <dgm:cxn modelId="{077BC1C5-788E-4967-9B80-D37BCE8C4E41}" type="presOf" srcId="{9E1D2EBB-C396-4041-BDC7-7A0D0B9F73ED}" destId="{1A440803-6F06-4BC3-B326-B484F2862BF8}" srcOrd="0" destOrd="0" presId="urn:microsoft.com/office/officeart/2005/8/layout/vList5"/>
    <dgm:cxn modelId="{0644CEDC-E63E-4501-AC4B-92ED91091323}" type="presOf" srcId="{90BE2246-2A8D-4342-A683-5580786B83DC}" destId="{11DFB497-0574-4A80-A21E-81D45E1EC802}" srcOrd="0" destOrd="1" presId="urn:microsoft.com/office/officeart/2005/8/layout/vList5"/>
    <dgm:cxn modelId="{3C54DAE0-6649-4A75-B426-FFC342935E38}" srcId="{D7A8AE8F-5670-4FC9-8340-4B8FAA336101}" destId="{8DE3E45E-6E3D-4668-ACDD-9C0FE1BC93EB}" srcOrd="1" destOrd="0" parTransId="{0B78CCCC-E74B-4A7A-895F-9E293C65A82E}" sibTransId="{232E159C-1317-4DBD-B5C0-8931D4FBB747}"/>
    <dgm:cxn modelId="{279491E2-E022-4B1C-A2A1-E54092EA0250}" srcId="{9E1D2EBB-C396-4041-BDC7-7A0D0B9F73ED}" destId="{1A6A92ED-4340-4365-8CA1-0D6087218530}" srcOrd="0" destOrd="0" parTransId="{D03C3B74-DDF0-4BBA-A631-B48AD6965579}" sibTransId="{930DB3FB-8190-4331-A5F2-BF716DA47399}"/>
    <dgm:cxn modelId="{283C7FFD-6038-48F4-A0A4-040C2351ED0E}" srcId="{8DE3E45E-6E3D-4668-ACDD-9C0FE1BC93EB}" destId="{356FB6F4-A234-4E8D-8990-A266545CB37B}" srcOrd="0" destOrd="0" parTransId="{F3E36617-244D-4197-BF81-9EC54546C5FB}" sibTransId="{497FB028-F91A-41B1-9990-B899D1BEE460}"/>
    <dgm:cxn modelId="{30E0199B-B40E-4A48-BD78-2BD1193EE4B7}" type="presParOf" srcId="{624D9A35-82DC-4E99-9B10-F0B5700C647D}" destId="{89A6AB2F-8D71-4FB3-BF87-2AD4DE4DEAAE}" srcOrd="0" destOrd="0" presId="urn:microsoft.com/office/officeart/2005/8/layout/vList5"/>
    <dgm:cxn modelId="{AF675AD0-9291-4908-AB03-2735B01C862E}" type="presParOf" srcId="{89A6AB2F-8D71-4FB3-BF87-2AD4DE4DEAAE}" destId="{1A440803-6F06-4BC3-B326-B484F2862BF8}" srcOrd="0" destOrd="0" presId="urn:microsoft.com/office/officeart/2005/8/layout/vList5"/>
    <dgm:cxn modelId="{9E626921-D77D-4470-8F29-07E291C2D8EC}" type="presParOf" srcId="{89A6AB2F-8D71-4FB3-BF87-2AD4DE4DEAAE}" destId="{09567082-DBCC-4F83-84AD-09D2C4561C8A}" srcOrd="1" destOrd="0" presId="urn:microsoft.com/office/officeart/2005/8/layout/vList5"/>
    <dgm:cxn modelId="{BDE63E15-CAEC-435C-98E0-7EB66B3586EC}" type="presParOf" srcId="{624D9A35-82DC-4E99-9B10-F0B5700C647D}" destId="{205A2048-C9FC-40E1-AA0E-D6BD2030FF2B}" srcOrd="1" destOrd="0" presId="urn:microsoft.com/office/officeart/2005/8/layout/vList5"/>
    <dgm:cxn modelId="{81E67DEB-A3BD-45F8-8386-5057AE758A75}" type="presParOf" srcId="{624D9A35-82DC-4E99-9B10-F0B5700C647D}" destId="{35991231-55C4-4C43-89D6-DD72381D30E7}" srcOrd="2" destOrd="0" presId="urn:microsoft.com/office/officeart/2005/8/layout/vList5"/>
    <dgm:cxn modelId="{68CA1FB6-25AC-42FC-94A4-7FC2FB88FAE8}" type="presParOf" srcId="{35991231-55C4-4C43-89D6-DD72381D30E7}" destId="{3FE64CFF-B931-42E6-A9A9-837FD21210A2}" srcOrd="0" destOrd="0" presId="urn:microsoft.com/office/officeart/2005/8/layout/vList5"/>
    <dgm:cxn modelId="{610097DB-D52E-4ADA-AC66-3A1ECEEF243D}" type="presParOf" srcId="{35991231-55C4-4C43-89D6-DD72381D30E7}" destId="{85F3A4A3-9A5F-4EFC-ADD2-0532EE4FEFAE}" srcOrd="1" destOrd="0" presId="urn:microsoft.com/office/officeart/2005/8/layout/vList5"/>
    <dgm:cxn modelId="{CC56CE2F-C89A-4007-B8C0-54E1D45973A2}" type="presParOf" srcId="{624D9A35-82DC-4E99-9B10-F0B5700C647D}" destId="{27A45DB7-F72D-4DFC-AEDE-D840DA5A6263}" srcOrd="3" destOrd="0" presId="urn:microsoft.com/office/officeart/2005/8/layout/vList5"/>
    <dgm:cxn modelId="{F5657192-C0DA-4E33-A7E2-7B16826F5D5D}" type="presParOf" srcId="{624D9A35-82DC-4E99-9B10-F0B5700C647D}" destId="{18942249-FB03-42FA-ABF8-C3E39A5D7F7A}" srcOrd="4" destOrd="0" presId="urn:microsoft.com/office/officeart/2005/8/layout/vList5"/>
    <dgm:cxn modelId="{200BBBC2-BB1F-41DB-A059-03BF484154F4}" type="presParOf" srcId="{18942249-FB03-42FA-ABF8-C3E39A5D7F7A}" destId="{ED3BFCC4-28C1-483E-8377-9F4D00359457}" srcOrd="0" destOrd="0" presId="urn:microsoft.com/office/officeart/2005/8/layout/vList5"/>
    <dgm:cxn modelId="{D70CBCB8-BBA7-4742-A3A6-373C48C305D2}" type="presParOf" srcId="{18942249-FB03-42FA-ABF8-C3E39A5D7F7A}" destId="{11DFB497-0574-4A80-A21E-81D45E1EC80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3404A3-161E-4A0A-847D-3593C9C1343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A7F5B2F-7378-482C-BD9D-4A8C2274D389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兩小時</a:t>
          </a:r>
        </a:p>
      </dgm:t>
    </dgm:pt>
    <dgm:pt modelId="{F5294336-64F0-45CE-A02C-DBA3EA34CED1}" type="parTrans" cxnId="{16F2673C-0C0C-4615-8ED6-7308BA6DE9B3}">
      <dgm:prSet/>
      <dgm:spPr/>
      <dgm:t>
        <a:bodyPr/>
        <a:lstStyle/>
        <a:p>
          <a:endParaRPr lang="zh-TW" altLang="en-US"/>
        </a:p>
      </dgm:t>
    </dgm:pt>
    <dgm:pt modelId="{550FFF99-52D6-46DC-8F43-134AC8580562}" type="sibTrans" cxnId="{16F2673C-0C0C-4615-8ED6-7308BA6DE9B3}">
      <dgm:prSet/>
      <dgm:spPr/>
      <dgm:t>
        <a:bodyPr/>
        <a:lstStyle/>
        <a:p>
          <a:endParaRPr lang="zh-TW" altLang="en-US"/>
        </a:p>
      </dgm:t>
    </dgm:pt>
    <dgm:pt modelId="{F81C4E6F-ED80-4750-8A10-B5ABF2A5D070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行動書車自由借閱</a:t>
          </a:r>
        </a:p>
      </dgm:t>
    </dgm:pt>
    <dgm:pt modelId="{1559F017-B862-421A-9BB5-5D174C7510D4}" type="parTrans" cxnId="{873F40E2-C311-4008-A740-6CCF644562B3}">
      <dgm:prSet/>
      <dgm:spPr/>
      <dgm:t>
        <a:bodyPr/>
        <a:lstStyle/>
        <a:p>
          <a:endParaRPr lang="zh-TW" altLang="en-US"/>
        </a:p>
      </dgm:t>
    </dgm:pt>
    <dgm:pt modelId="{DDF38D85-EDA2-4F43-8F94-0E950A634E5F}" type="sibTrans" cxnId="{873F40E2-C311-4008-A740-6CCF644562B3}">
      <dgm:prSet/>
      <dgm:spPr/>
      <dgm:t>
        <a:bodyPr/>
        <a:lstStyle/>
        <a:p>
          <a:endParaRPr lang="zh-TW" altLang="en-US"/>
        </a:p>
      </dgm:t>
    </dgm:pt>
    <dgm:pt modelId="{E1B00544-0F74-4592-B8C3-930A56058D73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行動書車水資源書展</a:t>
          </a:r>
        </a:p>
      </dgm:t>
    </dgm:pt>
    <dgm:pt modelId="{AD374671-99BC-42A6-B9CC-95D23F205BC8}" type="parTrans" cxnId="{68975E1B-FD9F-4EF3-AEEA-679356523155}">
      <dgm:prSet/>
      <dgm:spPr/>
      <dgm:t>
        <a:bodyPr/>
        <a:lstStyle/>
        <a:p>
          <a:endParaRPr lang="zh-TW" altLang="en-US"/>
        </a:p>
      </dgm:t>
    </dgm:pt>
    <dgm:pt modelId="{DFAC5E29-1598-4223-8298-583B835ABDB2}" type="sibTrans" cxnId="{68975E1B-FD9F-4EF3-AEEA-679356523155}">
      <dgm:prSet/>
      <dgm:spPr/>
      <dgm:t>
        <a:bodyPr/>
        <a:lstStyle/>
        <a:p>
          <a:endParaRPr lang="zh-TW" altLang="en-US"/>
        </a:p>
      </dgm:t>
    </dgm:pt>
    <dgm:pt modelId="{9FB3E827-9073-4C67-B34F-0D0AA6E12810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兩小時</a:t>
          </a:r>
        </a:p>
      </dgm:t>
    </dgm:pt>
    <dgm:pt modelId="{60263B6B-5133-406B-96AD-537D96C0AC73}" type="parTrans" cxnId="{324BBAB8-676F-40ED-AF43-610005772868}">
      <dgm:prSet/>
      <dgm:spPr/>
      <dgm:t>
        <a:bodyPr/>
        <a:lstStyle/>
        <a:p>
          <a:endParaRPr lang="zh-TW" altLang="en-US"/>
        </a:p>
      </dgm:t>
    </dgm:pt>
    <dgm:pt modelId="{B61F0B47-D00B-4092-B6FF-32425D544737}" type="sibTrans" cxnId="{324BBAB8-676F-40ED-AF43-610005772868}">
      <dgm:prSet/>
      <dgm:spPr/>
      <dgm:t>
        <a:bodyPr/>
        <a:lstStyle/>
        <a:p>
          <a:endParaRPr lang="zh-TW" altLang="en-US"/>
        </a:p>
      </dgm:t>
    </dgm:pt>
    <dgm:pt modelId="{22F00D25-FF44-4DCF-BE66-8EB5045AECAE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水資中心介紹</a:t>
          </a:r>
        </a:p>
      </dgm:t>
    </dgm:pt>
    <dgm:pt modelId="{D00D04F6-5EB1-4B3B-9944-4A36D79CEFA2}" type="parTrans" cxnId="{7B5A798F-42FA-4CA0-A17E-9994E90913FA}">
      <dgm:prSet/>
      <dgm:spPr/>
      <dgm:t>
        <a:bodyPr/>
        <a:lstStyle/>
        <a:p>
          <a:endParaRPr lang="zh-TW" altLang="en-US"/>
        </a:p>
      </dgm:t>
    </dgm:pt>
    <dgm:pt modelId="{8574EA92-F300-4A09-AC37-64367ECB5BA9}" type="sibTrans" cxnId="{7B5A798F-42FA-4CA0-A17E-9994E90913FA}">
      <dgm:prSet/>
      <dgm:spPr/>
      <dgm:t>
        <a:bodyPr/>
        <a:lstStyle/>
        <a:p>
          <a:endParaRPr lang="zh-TW" altLang="en-US"/>
        </a:p>
      </dgm:t>
    </dgm:pt>
    <dgm:pt modelId="{A5288199-3A35-4453-97F4-8FCA356A762B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水資中心環教課程</a:t>
          </a:r>
        </a:p>
      </dgm:t>
    </dgm:pt>
    <dgm:pt modelId="{287D46F8-21EC-43D9-8B38-D90F1CDA368D}" type="parTrans" cxnId="{C7EEEF81-27BF-4D4E-9AB7-24840CE51AEA}">
      <dgm:prSet/>
      <dgm:spPr/>
      <dgm:t>
        <a:bodyPr/>
        <a:lstStyle/>
        <a:p>
          <a:endParaRPr lang="zh-TW" altLang="en-US"/>
        </a:p>
      </dgm:t>
    </dgm:pt>
    <dgm:pt modelId="{D0BF8683-50F4-4A4E-8F91-C069DC39571E}" type="sibTrans" cxnId="{C7EEEF81-27BF-4D4E-9AB7-24840CE51AEA}">
      <dgm:prSet/>
      <dgm:spPr/>
      <dgm:t>
        <a:bodyPr/>
        <a:lstStyle/>
        <a:p>
          <a:endParaRPr lang="zh-TW" altLang="en-US"/>
        </a:p>
      </dgm:t>
    </dgm:pt>
    <dgm:pt modelId="{9EB33643-BD6F-4B7D-BDEE-77B3738B506E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一小時</a:t>
          </a:r>
        </a:p>
      </dgm:t>
    </dgm:pt>
    <dgm:pt modelId="{55AD58AF-9A90-490F-8B62-51843E19C26C}" type="parTrans" cxnId="{CCDB7CE8-8086-40C0-A9A2-E9CA45942EA6}">
      <dgm:prSet/>
      <dgm:spPr/>
      <dgm:t>
        <a:bodyPr/>
        <a:lstStyle/>
        <a:p>
          <a:endParaRPr lang="zh-TW" altLang="en-US"/>
        </a:p>
      </dgm:t>
    </dgm:pt>
    <dgm:pt modelId="{9A8BDD2E-1232-428F-B94B-8FB96592DB37}" type="sibTrans" cxnId="{CCDB7CE8-8086-40C0-A9A2-E9CA45942EA6}">
      <dgm:prSet/>
      <dgm:spPr/>
      <dgm:t>
        <a:bodyPr/>
        <a:lstStyle/>
        <a:p>
          <a:endParaRPr lang="zh-TW" altLang="en-US"/>
        </a:p>
      </dgm:t>
    </dgm:pt>
    <dgm:pt modelId="{D73809E1-707E-4BDB-987E-8884BE1BF78A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老師進行活動後的回饋與反思</a:t>
          </a:r>
        </a:p>
      </dgm:t>
    </dgm:pt>
    <dgm:pt modelId="{88D00528-15AB-4740-A5ED-B2F6217E64CE}" type="parTrans" cxnId="{2F01F4E7-2414-4C5A-A3B2-09983BDBB759}">
      <dgm:prSet/>
      <dgm:spPr/>
      <dgm:t>
        <a:bodyPr/>
        <a:lstStyle/>
        <a:p>
          <a:endParaRPr lang="zh-TW" altLang="en-US"/>
        </a:p>
      </dgm:t>
    </dgm:pt>
    <dgm:pt modelId="{073AA557-1C8E-44D7-A987-4FB4EF0C7EB3}" type="sibTrans" cxnId="{2F01F4E7-2414-4C5A-A3B2-09983BDBB759}">
      <dgm:prSet/>
      <dgm:spPr/>
      <dgm:t>
        <a:bodyPr/>
        <a:lstStyle/>
        <a:p>
          <a:endParaRPr lang="zh-TW" altLang="en-US"/>
        </a:p>
      </dgm:t>
    </dgm:pt>
    <dgm:pt modelId="{CA70EF19-1C30-455F-8F28-D998FFCFA1A8}" type="pres">
      <dgm:prSet presAssocID="{4E3404A3-161E-4A0A-847D-3593C9C1343E}" presName="linearFlow" presStyleCnt="0">
        <dgm:presLayoutVars>
          <dgm:dir/>
          <dgm:animLvl val="lvl"/>
          <dgm:resizeHandles val="exact"/>
        </dgm:presLayoutVars>
      </dgm:prSet>
      <dgm:spPr/>
    </dgm:pt>
    <dgm:pt modelId="{8F45B6A1-DFA5-4DEC-A7D1-DFEA0AF81B0C}" type="pres">
      <dgm:prSet presAssocID="{5A7F5B2F-7378-482C-BD9D-4A8C2274D389}" presName="composite" presStyleCnt="0"/>
      <dgm:spPr/>
    </dgm:pt>
    <dgm:pt modelId="{C29CB286-945A-44A4-BA10-05E83474A6FB}" type="pres">
      <dgm:prSet presAssocID="{5A7F5B2F-7378-482C-BD9D-4A8C2274D389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575F7F5A-34CB-49A2-9A2A-B119CE2BE02A}" type="pres">
      <dgm:prSet presAssocID="{5A7F5B2F-7378-482C-BD9D-4A8C2274D389}" presName="descendantText" presStyleLbl="alignAcc1" presStyleIdx="0" presStyleCnt="3">
        <dgm:presLayoutVars>
          <dgm:bulletEnabled val="1"/>
        </dgm:presLayoutVars>
      </dgm:prSet>
      <dgm:spPr/>
    </dgm:pt>
    <dgm:pt modelId="{3B8970CF-F8FF-4981-AEC6-A18C67B6B241}" type="pres">
      <dgm:prSet presAssocID="{550FFF99-52D6-46DC-8F43-134AC8580562}" presName="sp" presStyleCnt="0"/>
      <dgm:spPr/>
    </dgm:pt>
    <dgm:pt modelId="{9FAA33BE-D1FC-4220-8543-6830040AEC0D}" type="pres">
      <dgm:prSet presAssocID="{9FB3E827-9073-4C67-B34F-0D0AA6E12810}" presName="composite" presStyleCnt="0"/>
      <dgm:spPr/>
    </dgm:pt>
    <dgm:pt modelId="{E35893F7-B8BE-46F5-82D0-412BA4CC202B}" type="pres">
      <dgm:prSet presAssocID="{9FB3E827-9073-4C67-B34F-0D0AA6E12810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8F8B15D6-9832-4FB4-96CC-1B20052578BF}" type="pres">
      <dgm:prSet presAssocID="{9FB3E827-9073-4C67-B34F-0D0AA6E12810}" presName="descendantText" presStyleLbl="alignAcc1" presStyleIdx="1" presStyleCnt="3">
        <dgm:presLayoutVars>
          <dgm:bulletEnabled val="1"/>
        </dgm:presLayoutVars>
      </dgm:prSet>
      <dgm:spPr/>
    </dgm:pt>
    <dgm:pt modelId="{94C96FFA-622F-42D4-A608-17F9BBBD65B0}" type="pres">
      <dgm:prSet presAssocID="{B61F0B47-D00B-4092-B6FF-32425D544737}" presName="sp" presStyleCnt="0"/>
      <dgm:spPr/>
    </dgm:pt>
    <dgm:pt modelId="{A3A13755-4A21-44E1-8D45-F12B2B28941C}" type="pres">
      <dgm:prSet presAssocID="{9EB33643-BD6F-4B7D-BDEE-77B3738B506E}" presName="composite" presStyleCnt="0"/>
      <dgm:spPr/>
    </dgm:pt>
    <dgm:pt modelId="{CBA5EF4B-D94E-48B4-840D-E72759649B5B}" type="pres">
      <dgm:prSet presAssocID="{9EB33643-BD6F-4B7D-BDEE-77B3738B506E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0A188EE-8FC4-4D49-BBFD-76CB521CD4FD}" type="pres">
      <dgm:prSet presAssocID="{9EB33643-BD6F-4B7D-BDEE-77B3738B506E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8F9AC902-EB02-4B23-983D-6669FDA476CF}" type="presOf" srcId="{A5288199-3A35-4453-97F4-8FCA356A762B}" destId="{8F8B15D6-9832-4FB4-96CC-1B20052578BF}" srcOrd="0" destOrd="1" presId="urn:microsoft.com/office/officeart/2005/8/layout/chevron2"/>
    <dgm:cxn modelId="{68975E1B-FD9F-4EF3-AEEA-679356523155}" srcId="{5A7F5B2F-7378-482C-BD9D-4A8C2274D389}" destId="{E1B00544-0F74-4592-B8C3-930A56058D73}" srcOrd="1" destOrd="0" parTransId="{AD374671-99BC-42A6-B9CC-95D23F205BC8}" sibTransId="{DFAC5E29-1598-4223-8298-583B835ABDB2}"/>
    <dgm:cxn modelId="{10FA4332-0083-4D5F-9244-AF9CE8F94DF7}" type="presOf" srcId="{22F00D25-FF44-4DCF-BE66-8EB5045AECAE}" destId="{8F8B15D6-9832-4FB4-96CC-1B20052578BF}" srcOrd="0" destOrd="0" presId="urn:microsoft.com/office/officeart/2005/8/layout/chevron2"/>
    <dgm:cxn modelId="{16F2673C-0C0C-4615-8ED6-7308BA6DE9B3}" srcId="{4E3404A3-161E-4A0A-847D-3593C9C1343E}" destId="{5A7F5B2F-7378-482C-BD9D-4A8C2274D389}" srcOrd="0" destOrd="0" parTransId="{F5294336-64F0-45CE-A02C-DBA3EA34CED1}" sibTransId="{550FFF99-52D6-46DC-8F43-134AC8580562}"/>
    <dgm:cxn modelId="{84260365-F68C-4FB1-8CCA-C9AB57E01C52}" type="presOf" srcId="{4E3404A3-161E-4A0A-847D-3593C9C1343E}" destId="{CA70EF19-1C30-455F-8F28-D998FFCFA1A8}" srcOrd="0" destOrd="0" presId="urn:microsoft.com/office/officeart/2005/8/layout/chevron2"/>
    <dgm:cxn modelId="{E879ED65-894F-40E4-9C47-80656BCE5E2F}" type="presOf" srcId="{9FB3E827-9073-4C67-B34F-0D0AA6E12810}" destId="{E35893F7-B8BE-46F5-82D0-412BA4CC202B}" srcOrd="0" destOrd="0" presId="urn:microsoft.com/office/officeart/2005/8/layout/chevron2"/>
    <dgm:cxn modelId="{26F4A64E-A5C5-45D8-9093-B3D5625D013A}" type="presOf" srcId="{E1B00544-0F74-4592-B8C3-930A56058D73}" destId="{575F7F5A-34CB-49A2-9A2A-B119CE2BE02A}" srcOrd="0" destOrd="1" presId="urn:microsoft.com/office/officeart/2005/8/layout/chevron2"/>
    <dgm:cxn modelId="{EFA2A87E-2992-45B0-A04B-8B95B9ED527D}" type="presOf" srcId="{5A7F5B2F-7378-482C-BD9D-4A8C2274D389}" destId="{C29CB286-945A-44A4-BA10-05E83474A6FB}" srcOrd="0" destOrd="0" presId="urn:microsoft.com/office/officeart/2005/8/layout/chevron2"/>
    <dgm:cxn modelId="{C7EEEF81-27BF-4D4E-9AB7-24840CE51AEA}" srcId="{9FB3E827-9073-4C67-B34F-0D0AA6E12810}" destId="{A5288199-3A35-4453-97F4-8FCA356A762B}" srcOrd="1" destOrd="0" parTransId="{287D46F8-21EC-43D9-8B38-D90F1CDA368D}" sibTransId="{D0BF8683-50F4-4A4E-8F91-C069DC39571E}"/>
    <dgm:cxn modelId="{7B5A798F-42FA-4CA0-A17E-9994E90913FA}" srcId="{9FB3E827-9073-4C67-B34F-0D0AA6E12810}" destId="{22F00D25-FF44-4DCF-BE66-8EB5045AECAE}" srcOrd="0" destOrd="0" parTransId="{D00D04F6-5EB1-4B3B-9944-4A36D79CEFA2}" sibTransId="{8574EA92-F300-4A09-AC37-64367ECB5BA9}"/>
    <dgm:cxn modelId="{1532F095-182C-4F93-9297-B4B604C51CF0}" type="presOf" srcId="{F81C4E6F-ED80-4750-8A10-B5ABF2A5D070}" destId="{575F7F5A-34CB-49A2-9A2A-B119CE2BE02A}" srcOrd="0" destOrd="0" presId="urn:microsoft.com/office/officeart/2005/8/layout/chevron2"/>
    <dgm:cxn modelId="{483363AC-EEAE-4191-B884-9473979BCEE9}" type="presOf" srcId="{9EB33643-BD6F-4B7D-BDEE-77B3738B506E}" destId="{CBA5EF4B-D94E-48B4-840D-E72759649B5B}" srcOrd="0" destOrd="0" presId="urn:microsoft.com/office/officeart/2005/8/layout/chevron2"/>
    <dgm:cxn modelId="{324BBAB8-676F-40ED-AF43-610005772868}" srcId="{4E3404A3-161E-4A0A-847D-3593C9C1343E}" destId="{9FB3E827-9073-4C67-B34F-0D0AA6E12810}" srcOrd="1" destOrd="0" parTransId="{60263B6B-5133-406B-96AD-537D96C0AC73}" sibTransId="{B61F0B47-D00B-4092-B6FF-32425D544737}"/>
    <dgm:cxn modelId="{873F40E2-C311-4008-A740-6CCF644562B3}" srcId="{5A7F5B2F-7378-482C-BD9D-4A8C2274D389}" destId="{F81C4E6F-ED80-4750-8A10-B5ABF2A5D070}" srcOrd="0" destOrd="0" parTransId="{1559F017-B862-421A-9BB5-5D174C7510D4}" sibTransId="{DDF38D85-EDA2-4F43-8F94-0E950A634E5F}"/>
    <dgm:cxn modelId="{2F01F4E7-2414-4C5A-A3B2-09983BDBB759}" srcId="{9EB33643-BD6F-4B7D-BDEE-77B3738B506E}" destId="{D73809E1-707E-4BDB-987E-8884BE1BF78A}" srcOrd="0" destOrd="0" parTransId="{88D00528-15AB-4740-A5ED-B2F6217E64CE}" sibTransId="{073AA557-1C8E-44D7-A987-4FB4EF0C7EB3}"/>
    <dgm:cxn modelId="{CCDB7CE8-8086-40C0-A9A2-E9CA45942EA6}" srcId="{4E3404A3-161E-4A0A-847D-3593C9C1343E}" destId="{9EB33643-BD6F-4B7D-BDEE-77B3738B506E}" srcOrd="2" destOrd="0" parTransId="{55AD58AF-9A90-490F-8B62-51843E19C26C}" sibTransId="{9A8BDD2E-1232-428F-B94B-8FB96592DB37}"/>
    <dgm:cxn modelId="{9642B8F6-493B-4E9A-9115-68393DE46B9E}" type="presOf" srcId="{D73809E1-707E-4BDB-987E-8884BE1BF78A}" destId="{C0A188EE-8FC4-4D49-BBFD-76CB521CD4FD}" srcOrd="0" destOrd="0" presId="urn:microsoft.com/office/officeart/2005/8/layout/chevron2"/>
    <dgm:cxn modelId="{9CD81597-586D-4ECF-89C0-C6351F67C453}" type="presParOf" srcId="{CA70EF19-1C30-455F-8F28-D998FFCFA1A8}" destId="{8F45B6A1-DFA5-4DEC-A7D1-DFEA0AF81B0C}" srcOrd="0" destOrd="0" presId="urn:microsoft.com/office/officeart/2005/8/layout/chevron2"/>
    <dgm:cxn modelId="{93EE6C7E-080B-4B24-8501-83A11FD076A2}" type="presParOf" srcId="{8F45B6A1-DFA5-4DEC-A7D1-DFEA0AF81B0C}" destId="{C29CB286-945A-44A4-BA10-05E83474A6FB}" srcOrd="0" destOrd="0" presId="urn:microsoft.com/office/officeart/2005/8/layout/chevron2"/>
    <dgm:cxn modelId="{F84FFD14-CC05-47F6-909A-83B4892D94DE}" type="presParOf" srcId="{8F45B6A1-DFA5-4DEC-A7D1-DFEA0AF81B0C}" destId="{575F7F5A-34CB-49A2-9A2A-B119CE2BE02A}" srcOrd="1" destOrd="0" presId="urn:microsoft.com/office/officeart/2005/8/layout/chevron2"/>
    <dgm:cxn modelId="{C1C76B10-216C-41AE-8BA6-CD38D4CB497A}" type="presParOf" srcId="{CA70EF19-1C30-455F-8F28-D998FFCFA1A8}" destId="{3B8970CF-F8FF-4981-AEC6-A18C67B6B241}" srcOrd="1" destOrd="0" presId="urn:microsoft.com/office/officeart/2005/8/layout/chevron2"/>
    <dgm:cxn modelId="{71F336C5-98CC-48BD-9371-D40A5184B552}" type="presParOf" srcId="{CA70EF19-1C30-455F-8F28-D998FFCFA1A8}" destId="{9FAA33BE-D1FC-4220-8543-6830040AEC0D}" srcOrd="2" destOrd="0" presId="urn:microsoft.com/office/officeart/2005/8/layout/chevron2"/>
    <dgm:cxn modelId="{512862A2-CA47-47D8-8F13-6771AB541B43}" type="presParOf" srcId="{9FAA33BE-D1FC-4220-8543-6830040AEC0D}" destId="{E35893F7-B8BE-46F5-82D0-412BA4CC202B}" srcOrd="0" destOrd="0" presId="urn:microsoft.com/office/officeart/2005/8/layout/chevron2"/>
    <dgm:cxn modelId="{B02CF7D9-8752-4B2E-A64D-82E8D80BD3AD}" type="presParOf" srcId="{9FAA33BE-D1FC-4220-8543-6830040AEC0D}" destId="{8F8B15D6-9832-4FB4-96CC-1B20052578BF}" srcOrd="1" destOrd="0" presId="urn:microsoft.com/office/officeart/2005/8/layout/chevron2"/>
    <dgm:cxn modelId="{2337BD79-76D6-46A8-86DE-61FC91985B73}" type="presParOf" srcId="{CA70EF19-1C30-455F-8F28-D998FFCFA1A8}" destId="{94C96FFA-622F-42D4-A608-17F9BBBD65B0}" srcOrd="3" destOrd="0" presId="urn:microsoft.com/office/officeart/2005/8/layout/chevron2"/>
    <dgm:cxn modelId="{036327B1-F7D3-481B-BC6B-C22A4B521BB3}" type="presParOf" srcId="{CA70EF19-1C30-455F-8F28-D998FFCFA1A8}" destId="{A3A13755-4A21-44E1-8D45-F12B2B28941C}" srcOrd="4" destOrd="0" presId="urn:microsoft.com/office/officeart/2005/8/layout/chevron2"/>
    <dgm:cxn modelId="{B8B781A0-757B-4E1D-9D4C-590626795845}" type="presParOf" srcId="{A3A13755-4A21-44E1-8D45-F12B2B28941C}" destId="{CBA5EF4B-D94E-48B4-840D-E72759649B5B}" srcOrd="0" destOrd="0" presId="urn:microsoft.com/office/officeart/2005/8/layout/chevron2"/>
    <dgm:cxn modelId="{C56BF476-2515-4A93-8B8A-AFB768469E26}" type="presParOf" srcId="{A3A13755-4A21-44E1-8D45-F12B2B28941C}" destId="{C0A188EE-8FC4-4D49-BBFD-76CB521CD4F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567082-DBCC-4F83-84AD-09D2C4561C8A}">
      <dsp:nvSpPr>
        <dsp:cNvPr id="0" name=""/>
        <dsp:cNvSpPr/>
      </dsp:nvSpPr>
      <dsp:spPr>
        <a:xfrm rot="5400000">
          <a:off x="4690797" y="-1921271"/>
          <a:ext cx="730752" cy="475875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</a:rPr>
            <a:t>採訪有舉辦類似活動的經驗者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kern="1200" dirty="0">
              <a:latin typeface="標楷體" panose="03000509000000000000" pitchFamily="65" charset="-120"/>
              <a:ea typeface="標楷體" panose="03000509000000000000" pitchFamily="65" charset="-120"/>
            </a:rPr>
            <a:t>提出計劃書、詢問各單位合作意願</a:t>
          </a:r>
        </a:p>
      </dsp:txBody>
      <dsp:txXfrm rot="-5400000">
        <a:off x="2676798" y="128400"/>
        <a:ext cx="4723079" cy="659408"/>
      </dsp:txXfrm>
    </dsp:sp>
    <dsp:sp modelId="{1A440803-6F06-4BC3-B326-B484F2862BF8}">
      <dsp:nvSpPr>
        <dsp:cNvPr id="0" name=""/>
        <dsp:cNvSpPr/>
      </dsp:nvSpPr>
      <dsp:spPr>
        <a:xfrm>
          <a:off x="0" y="1383"/>
          <a:ext cx="2676797" cy="91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anose="03000509000000000000" pitchFamily="65" charset="-120"/>
              <a:ea typeface="標楷體" panose="03000509000000000000" pitchFamily="65" charset="-120"/>
            </a:rPr>
            <a:t>前準備階段</a:t>
          </a:r>
        </a:p>
      </dsp:txBody>
      <dsp:txXfrm>
        <a:off x="44590" y="45973"/>
        <a:ext cx="2587617" cy="824260"/>
      </dsp:txXfrm>
    </dsp:sp>
    <dsp:sp modelId="{85F3A4A3-9A5F-4EFC-ADD2-0532EE4FEFAE}">
      <dsp:nvSpPr>
        <dsp:cNvPr id="0" name=""/>
        <dsp:cNvSpPr/>
      </dsp:nvSpPr>
      <dsp:spPr>
        <a:xfrm rot="5400000">
          <a:off x="4690797" y="-962159"/>
          <a:ext cx="730752" cy="475875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latin typeface="標楷體" panose="03000509000000000000" pitchFamily="65" charset="-120"/>
              <a:ea typeface="標楷體" panose="03000509000000000000" pitchFamily="65" charset="-120"/>
            </a:rPr>
            <a:t>了解各單位需求和資源，進行整併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latin typeface="標楷體" panose="03000509000000000000" pitchFamily="65" charset="-120"/>
              <a:ea typeface="標楷體" panose="03000509000000000000" pitchFamily="65" charset="-120"/>
            </a:rPr>
            <a:t>討論執行內容、方式和執行時間</a:t>
          </a:r>
        </a:p>
      </dsp:txBody>
      <dsp:txXfrm rot="-5400000">
        <a:off x="2676798" y="1087512"/>
        <a:ext cx="4723079" cy="659408"/>
      </dsp:txXfrm>
    </dsp:sp>
    <dsp:sp modelId="{3FE64CFF-B931-42E6-A9A9-837FD21210A2}">
      <dsp:nvSpPr>
        <dsp:cNvPr id="0" name=""/>
        <dsp:cNvSpPr/>
      </dsp:nvSpPr>
      <dsp:spPr>
        <a:xfrm>
          <a:off x="0" y="960496"/>
          <a:ext cx="2676797" cy="91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準備階段</a:t>
          </a:r>
          <a:endParaRPr lang="zh-TW" altLang="en-US" sz="2800" kern="1200" dirty="0"/>
        </a:p>
      </dsp:txBody>
      <dsp:txXfrm>
        <a:off x="44590" y="1005086"/>
        <a:ext cx="2587617" cy="824260"/>
      </dsp:txXfrm>
    </dsp:sp>
    <dsp:sp modelId="{11DFB497-0574-4A80-A21E-81D45E1EC802}">
      <dsp:nvSpPr>
        <dsp:cNvPr id="0" name=""/>
        <dsp:cNvSpPr/>
      </dsp:nvSpPr>
      <dsp:spPr>
        <a:xfrm rot="5400000">
          <a:off x="4690797" y="-3047"/>
          <a:ext cx="730752" cy="475875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latin typeface="標楷體" panose="03000509000000000000" pitchFamily="65" charset="-120"/>
              <a:ea typeface="標楷體" panose="03000509000000000000" pitchFamily="65" charset="-120"/>
            </a:rPr>
            <a:t>進行水資源中心介紹、兩小時授課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latin typeface="標楷體" panose="03000509000000000000" pitchFamily="65" charset="-120"/>
              <a:ea typeface="標楷體" panose="03000509000000000000" pitchFamily="65" charset="-120"/>
            </a:rPr>
            <a:t>依據年級差異進行不同回饋活動 </a:t>
          </a:r>
        </a:p>
      </dsp:txBody>
      <dsp:txXfrm rot="-5400000">
        <a:off x="2676798" y="2046624"/>
        <a:ext cx="4723079" cy="659408"/>
      </dsp:txXfrm>
    </dsp:sp>
    <dsp:sp modelId="{ED3BFCC4-28C1-483E-8377-9F4D00359457}">
      <dsp:nvSpPr>
        <dsp:cNvPr id="0" name=""/>
        <dsp:cNvSpPr/>
      </dsp:nvSpPr>
      <dsp:spPr>
        <a:xfrm>
          <a:off x="0" y="1919608"/>
          <a:ext cx="2676797" cy="91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執行階段</a:t>
          </a:r>
        </a:p>
      </dsp:txBody>
      <dsp:txXfrm>
        <a:off x="44590" y="1964198"/>
        <a:ext cx="2587617" cy="824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CB286-945A-44A4-BA10-05E83474A6FB}">
      <dsp:nvSpPr>
        <dsp:cNvPr id="0" name=""/>
        <dsp:cNvSpPr/>
      </dsp:nvSpPr>
      <dsp:spPr>
        <a:xfrm rot="5400000">
          <a:off x="-199913" y="201611"/>
          <a:ext cx="1332754" cy="9329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兩小時</a:t>
          </a:r>
        </a:p>
      </dsp:txBody>
      <dsp:txXfrm rot="-5400000">
        <a:off x="0" y="468162"/>
        <a:ext cx="932928" cy="399826"/>
      </dsp:txXfrm>
    </dsp:sp>
    <dsp:sp modelId="{575F7F5A-34CB-49A2-9A2A-B119CE2BE02A}">
      <dsp:nvSpPr>
        <dsp:cNvPr id="0" name=""/>
        <dsp:cNvSpPr/>
      </dsp:nvSpPr>
      <dsp:spPr>
        <a:xfrm rot="5400000">
          <a:off x="3423289" y="-2488662"/>
          <a:ext cx="866290" cy="584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行動書車自由借閱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行動書車水資源書展</a:t>
          </a:r>
        </a:p>
      </dsp:txBody>
      <dsp:txXfrm rot="-5400000">
        <a:off x="932929" y="43987"/>
        <a:ext cx="5804723" cy="781712"/>
      </dsp:txXfrm>
    </dsp:sp>
    <dsp:sp modelId="{E35893F7-B8BE-46F5-82D0-412BA4CC202B}">
      <dsp:nvSpPr>
        <dsp:cNvPr id="0" name=""/>
        <dsp:cNvSpPr/>
      </dsp:nvSpPr>
      <dsp:spPr>
        <a:xfrm rot="5400000">
          <a:off x="-199913" y="1336363"/>
          <a:ext cx="1332754" cy="9329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兩小時</a:t>
          </a:r>
        </a:p>
      </dsp:txBody>
      <dsp:txXfrm rot="-5400000">
        <a:off x="0" y="1602914"/>
        <a:ext cx="932928" cy="399826"/>
      </dsp:txXfrm>
    </dsp:sp>
    <dsp:sp modelId="{8F8B15D6-9832-4FB4-96CC-1B20052578BF}">
      <dsp:nvSpPr>
        <dsp:cNvPr id="0" name=""/>
        <dsp:cNvSpPr/>
      </dsp:nvSpPr>
      <dsp:spPr>
        <a:xfrm rot="5400000">
          <a:off x="3423289" y="-1353910"/>
          <a:ext cx="866290" cy="584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水資中心介紹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水資中心環教課程</a:t>
          </a:r>
        </a:p>
      </dsp:txBody>
      <dsp:txXfrm rot="-5400000">
        <a:off x="932929" y="1178739"/>
        <a:ext cx="5804723" cy="781712"/>
      </dsp:txXfrm>
    </dsp:sp>
    <dsp:sp modelId="{CBA5EF4B-D94E-48B4-840D-E72759649B5B}">
      <dsp:nvSpPr>
        <dsp:cNvPr id="0" name=""/>
        <dsp:cNvSpPr/>
      </dsp:nvSpPr>
      <dsp:spPr>
        <a:xfrm rot="5400000">
          <a:off x="-199913" y="2471114"/>
          <a:ext cx="1332754" cy="9329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一小時</a:t>
          </a:r>
        </a:p>
      </dsp:txBody>
      <dsp:txXfrm rot="-5400000">
        <a:off x="0" y="2737665"/>
        <a:ext cx="932928" cy="399826"/>
      </dsp:txXfrm>
    </dsp:sp>
    <dsp:sp modelId="{C0A188EE-8FC4-4D49-BBFD-76CB521CD4FD}">
      <dsp:nvSpPr>
        <dsp:cNvPr id="0" name=""/>
        <dsp:cNvSpPr/>
      </dsp:nvSpPr>
      <dsp:spPr>
        <a:xfrm rot="5400000">
          <a:off x="3423289" y="-219159"/>
          <a:ext cx="866290" cy="584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300" kern="1200" dirty="0">
              <a:latin typeface="標楷體" panose="03000509000000000000" pitchFamily="65" charset="-120"/>
              <a:ea typeface="標楷體" panose="03000509000000000000" pitchFamily="65" charset="-120"/>
            </a:rPr>
            <a:t>老師進行活動後的回饋與反思</a:t>
          </a:r>
        </a:p>
      </dsp:txBody>
      <dsp:txXfrm rot="-5400000">
        <a:off x="932929" y="2313490"/>
        <a:ext cx="5804723" cy="7817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" name="Google Shape;37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128d046780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128d0467801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6d40d0156f751124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6d40d0156f751124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6d40d0156f751124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6d40d0156f751124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2" name="Google Shape;48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8" name="Google Shape;48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9" name="Google Shape;50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128d046780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128d046780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128d046780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128d046780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9" name="Google Shape;53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3929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35"/>
          <p:cNvSpPr txBox="1">
            <a:spLocks noGrp="1"/>
          </p:cNvSpPr>
          <p:nvPr>
            <p:ph type="ctrTitle"/>
          </p:nvPr>
        </p:nvSpPr>
        <p:spPr>
          <a:xfrm>
            <a:off x="716625" y="874400"/>
            <a:ext cx="4967400" cy="25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35"/>
          <p:cNvSpPr txBox="1">
            <a:spLocks noGrp="1"/>
          </p:cNvSpPr>
          <p:nvPr>
            <p:ph type="subTitle" idx="1"/>
          </p:nvPr>
        </p:nvSpPr>
        <p:spPr>
          <a:xfrm>
            <a:off x="716618" y="3500275"/>
            <a:ext cx="43590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6"/>
          <p:cNvSpPr txBox="1">
            <a:spLocks noGrp="1"/>
          </p:cNvSpPr>
          <p:nvPr>
            <p:ph type="title"/>
          </p:nvPr>
        </p:nvSpPr>
        <p:spPr>
          <a:xfrm>
            <a:off x="791300" y="2428675"/>
            <a:ext cx="46098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6"/>
          <p:cNvSpPr txBox="1">
            <a:spLocks noGrp="1"/>
          </p:cNvSpPr>
          <p:nvPr>
            <p:ph type="title" idx="2"/>
          </p:nvPr>
        </p:nvSpPr>
        <p:spPr>
          <a:xfrm>
            <a:off x="867825" y="1360551"/>
            <a:ext cx="1389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4" name="Google Shape;14;p36"/>
          <p:cNvSpPr txBox="1">
            <a:spLocks noGrp="1"/>
          </p:cNvSpPr>
          <p:nvPr>
            <p:ph type="subTitle" idx="1"/>
          </p:nvPr>
        </p:nvSpPr>
        <p:spPr>
          <a:xfrm>
            <a:off x="791300" y="3331400"/>
            <a:ext cx="4307100" cy="4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7"/>
          <p:cNvSpPr txBox="1">
            <a:spLocks noGrp="1"/>
          </p:cNvSpPr>
          <p:nvPr>
            <p:ph type="title"/>
          </p:nvPr>
        </p:nvSpPr>
        <p:spPr>
          <a:xfrm>
            <a:off x="2115825" y="540000"/>
            <a:ext cx="49125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4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17" name="Google Shape;17;p37"/>
          <p:cNvSpPr txBox="1">
            <a:spLocks noGrp="1"/>
          </p:cNvSpPr>
          <p:nvPr>
            <p:ph type="subTitle" idx="1"/>
          </p:nvPr>
        </p:nvSpPr>
        <p:spPr>
          <a:xfrm>
            <a:off x="2115825" y="1322227"/>
            <a:ext cx="49125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7"/>
          <p:cNvSpPr txBox="1">
            <a:spLocks noGrp="1"/>
          </p:cNvSpPr>
          <p:nvPr>
            <p:ph type="title" idx="2"/>
          </p:nvPr>
        </p:nvSpPr>
        <p:spPr>
          <a:xfrm>
            <a:off x="2115825" y="1919942"/>
            <a:ext cx="49125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4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19" name="Google Shape;19;p37"/>
          <p:cNvSpPr txBox="1">
            <a:spLocks noGrp="1"/>
          </p:cNvSpPr>
          <p:nvPr>
            <p:ph type="subTitle" idx="3"/>
          </p:nvPr>
        </p:nvSpPr>
        <p:spPr>
          <a:xfrm>
            <a:off x="2115825" y="2702169"/>
            <a:ext cx="49125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7"/>
          <p:cNvSpPr txBox="1">
            <a:spLocks noGrp="1"/>
          </p:cNvSpPr>
          <p:nvPr>
            <p:ph type="title" idx="4"/>
          </p:nvPr>
        </p:nvSpPr>
        <p:spPr>
          <a:xfrm>
            <a:off x="2115825" y="3376096"/>
            <a:ext cx="49125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4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21" name="Google Shape;21;p37"/>
          <p:cNvSpPr txBox="1">
            <a:spLocks noGrp="1"/>
          </p:cNvSpPr>
          <p:nvPr>
            <p:ph type="subTitle" idx="5"/>
          </p:nvPr>
        </p:nvSpPr>
        <p:spPr>
          <a:xfrm>
            <a:off x="2115825" y="4158324"/>
            <a:ext cx="49125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9"/>
          <p:cNvSpPr txBox="1">
            <a:spLocks noGrp="1"/>
          </p:cNvSpPr>
          <p:nvPr>
            <p:ph type="subTitle" idx="1"/>
          </p:nvPr>
        </p:nvSpPr>
        <p:spPr>
          <a:xfrm>
            <a:off x="715100" y="2963763"/>
            <a:ext cx="2907600" cy="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9"/>
          <p:cNvSpPr txBox="1">
            <a:spLocks noGrp="1"/>
          </p:cNvSpPr>
          <p:nvPr>
            <p:ph type="title"/>
          </p:nvPr>
        </p:nvSpPr>
        <p:spPr>
          <a:xfrm>
            <a:off x="715100" y="1282138"/>
            <a:ext cx="4108500" cy="16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0"/>
          <p:cNvSpPr txBox="1">
            <a:spLocks noGrp="1"/>
          </p:cNvSpPr>
          <p:nvPr>
            <p:ph type="title"/>
          </p:nvPr>
        </p:nvSpPr>
        <p:spPr>
          <a:xfrm>
            <a:off x="715100" y="778950"/>
            <a:ext cx="3711900" cy="12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0"/>
          <p:cNvSpPr txBox="1">
            <a:spLocks noGrp="1"/>
          </p:cNvSpPr>
          <p:nvPr>
            <p:ph type="body" idx="1"/>
          </p:nvPr>
        </p:nvSpPr>
        <p:spPr>
          <a:xfrm>
            <a:off x="715100" y="2136800"/>
            <a:ext cx="3598800" cy="23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1"/>
          <p:cNvSpPr txBox="1">
            <a:spLocks noGrp="1"/>
          </p:cNvSpPr>
          <p:nvPr>
            <p:ph type="subTitle" idx="1"/>
          </p:nvPr>
        </p:nvSpPr>
        <p:spPr>
          <a:xfrm>
            <a:off x="1200013" y="2688514"/>
            <a:ext cx="30891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Secular One"/>
                <a:ea typeface="Secular One"/>
                <a:cs typeface="Secular One"/>
                <a:sym typeface="Secular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3" name="Google Shape;33;p41"/>
          <p:cNvSpPr txBox="1">
            <a:spLocks noGrp="1"/>
          </p:cNvSpPr>
          <p:nvPr>
            <p:ph type="subTitle" idx="2"/>
          </p:nvPr>
        </p:nvSpPr>
        <p:spPr>
          <a:xfrm>
            <a:off x="4854888" y="2688514"/>
            <a:ext cx="30891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Secular One"/>
                <a:ea typeface="Secular One"/>
                <a:cs typeface="Secular One"/>
                <a:sym typeface="Secular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4" name="Google Shape;34;p41"/>
          <p:cNvSpPr txBox="1">
            <a:spLocks noGrp="1"/>
          </p:cNvSpPr>
          <p:nvPr>
            <p:ph type="subTitle" idx="3"/>
          </p:nvPr>
        </p:nvSpPr>
        <p:spPr>
          <a:xfrm>
            <a:off x="1200088" y="3100746"/>
            <a:ext cx="30891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1"/>
          <p:cNvSpPr txBox="1">
            <a:spLocks noGrp="1"/>
          </p:cNvSpPr>
          <p:nvPr>
            <p:ph type="subTitle" idx="4"/>
          </p:nvPr>
        </p:nvSpPr>
        <p:spPr>
          <a:xfrm>
            <a:off x="4854888" y="3100746"/>
            <a:ext cx="3089100" cy="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2"/>
          <p:cNvSpPr txBox="1">
            <a:spLocks noGrp="1"/>
          </p:cNvSpPr>
          <p:nvPr>
            <p:ph type="title"/>
          </p:nvPr>
        </p:nvSpPr>
        <p:spPr>
          <a:xfrm>
            <a:off x="720000" y="174277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42"/>
          <p:cNvSpPr txBox="1">
            <a:spLocks noGrp="1"/>
          </p:cNvSpPr>
          <p:nvPr>
            <p:ph type="title" idx="2"/>
          </p:nvPr>
        </p:nvSpPr>
        <p:spPr>
          <a:xfrm>
            <a:off x="1513600" y="1149600"/>
            <a:ext cx="749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42"/>
          <p:cNvSpPr txBox="1">
            <a:spLocks noGrp="1"/>
          </p:cNvSpPr>
          <p:nvPr>
            <p:ph type="subTitle" idx="1"/>
          </p:nvPr>
        </p:nvSpPr>
        <p:spPr>
          <a:xfrm>
            <a:off x="720000" y="2217990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2"/>
          <p:cNvSpPr txBox="1">
            <a:spLocks noGrp="1"/>
          </p:cNvSpPr>
          <p:nvPr>
            <p:ph type="title" idx="3"/>
          </p:nvPr>
        </p:nvSpPr>
        <p:spPr>
          <a:xfrm>
            <a:off x="3403800" y="174277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42"/>
          <p:cNvSpPr txBox="1">
            <a:spLocks noGrp="1"/>
          </p:cNvSpPr>
          <p:nvPr>
            <p:ph type="title" idx="4"/>
          </p:nvPr>
        </p:nvSpPr>
        <p:spPr>
          <a:xfrm>
            <a:off x="4197463" y="1149600"/>
            <a:ext cx="749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subTitle" idx="5"/>
          </p:nvPr>
        </p:nvSpPr>
        <p:spPr>
          <a:xfrm>
            <a:off x="3403800" y="2217990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2"/>
          <p:cNvSpPr txBox="1">
            <a:spLocks noGrp="1"/>
          </p:cNvSpPr>
          <p:nvPr>
            <p:ph type="title" idx="6"/>
          </p:nvPr>
        </p:nvSpPr>
        <p:spPr>
          <a:xfrm>
            <a:off x="6087600" y="174277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5" name="Google Shape;45;p42"/>
          <p:cNvSpPr txBox="1">
            <a:spLocks noGrp="1"/>
          </p:cNvSpPr>
          <p:nvPr>
            <p:ph type="title" idx="7"/>
          </p:nvPr>
        </p:nvSpPr>
        <p:spPr>
          <a:xfrm>
            <a:off x="6881263" y="1149600"/>
            <a:ext cx="749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6" name="Google Shape;46;p42"/>
          <p:cNvSpPr txBox="1">
            <a:spLocks noGrp="1"/>
          </p:cNvSpPr>
          <p:nvPr>
            <p:ph type="subTitle" idx="8"/>
          </p:nvPr>
        </p:nvSpPr>
        <p:spPr>
          <a:xfrm>
            <a:off x="6087600" y="2217990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2"/>
          <p:cNvSpPr txBox="1">
            <a:spLocks noGrp="1"/>
          </p:cNvSpPr>
          <p:nvPr>
            <p:ph type="title" idx="9"/>
          </p:nvPr>
        </p:nvSpPr>
        <p:spPr>
          <a:xfrm>
            <a:off x="720000" y="353217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42"/>
          <p:cNvSpPr txBox="1">
            <a:spLocks noGrp="1"/>
          </p:cNvSpPr>
          <p:nvPr>
            <p:ph type="title" idx="13"/>
          </p:nvPr>
        </p:nvSpPr>
        <p:spPr>
          <a:xfrm>
            <a:off x="1513650" y="2939000"/>
            <a:ext cx="749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9" name="Google Shape;49;p42"/>
          <p:cNvSpPr txBox="1">
            <a:spLocks noGrp="1"/>
          </p:cNvSpPr>
          <p:nvPr>
            <p:ph type="subTitle" idx="14"/>
          </p:nvPr>
        </p:nvSpPr>
        <p:spPr>
          <a:xfrm>
            <a:off x="720000" y="4007390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2"/>
          <p:cNvSpPr txBox="1">
            <a:spLocks noGrp="1"/>
          </p:cNvSpPr>
          <p:nvPr>
            <p:ph type="title" idx="15"/>
          </p:nvPr>
        </p:nvSpPr>
        <p:spPr>
          <a:xfrm>
            <a:off x="3403800" y="353217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" name="Google Shape;51;p42"/>
          <p:cNvSpPr txBox="1">
            <a:spLocks noGrp="1"/>
          </p:cNvSpPr>
          <p:nvPr>
            <p:ph type="title" idx="16"/>
          </p:nvPr>
        </p:nvSpPr>
        <p:spPr>
          <a:xfrm>
            <a:off x="4197463" y="2939000"/>
            <a:ext cx="749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2" name="Google Shape;52;p42"/>
          <p:cNvSpPr txBox="1">
            <a:spLocks noGrp="1"/>
          </p:cNvSpPr>
          <p:nvPr>
            <p:ph type="subTitle" idx="17"/>
          </p:nvPr>
        </p:nvSpPr>
        <p:spPr>
          <a:xfrm>
            <a:off x="3403800" y="4007390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title" idx="18"/>
          </p:nvPr>
        </p:nvSpPr>
        <p:spPr>
          <a:xfrm>
            <a:off x="6087600" y="353217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" name="Google Shape;54;p42"/>
          <p:cNvSpPr txBox="1">
            <a:spLocks noGrp="1"/>
          </p:cNvSpPr>
          <p:nvPr>
            <p:ph type="title" idx="19"/>
          </p:nvPr>
        </p:nvSpPr>
        <p:spPr>
          <a:xfrm>
            <a:off x="6881263" y="2939000"/>
            <a:ext cx="749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subTitle" idx="20"/>
          </p:nvPr>
        </p:nvSpPr>
        <p:spPr>
          <a:xfrm>
            <a:off x="6087600" y="4007390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title" idx="21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title"/>
          </p:nvPr>
        </p:nvSpPr>
        <p:spPr>
          <a:xfrm>
            <a:off x="1195863" y="1987650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subTitle" idx="1"/>
          </p:nvPr>
        </p:nvSpPr>
        <p:spPr>
          <a:xfrm>
            <a:off x="1195863" y="2362950"/>
            <a:ext cx="286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title" idx="2"/>
          </p:nvPr>
        </p:nvSpPr>
        <p:spPr>
          <a:xfrm>
            <a:off x="5081043" y="1987650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subTitle" idx="3"/>
          </p:nvPr>
        </p:nvSpPr>
        <p:spPr>
          <a:xfrm>
            <a:off x="5081043" y="2362950"/>
            <a:ext cx="286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title" idx="4"/>
          </p:nvPr>
        </p:nvSpPr>
        <p:spPr>
          <a:xfrm>
            <a:off x="1203075" y="3748400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subTitle" idx="5"/>
          </p:nvPr>
        </p:nvSpPr>
        <p:spPr>
          <a:xfrm>
            <a:off x="1203075" y="4123700"/>
            <a:ext cx="286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title" idx="6"/>
          </p:nvPr>
        </p:nvSpPr>
        <p:spPr>
          <a:xfrm>
            <a:off x="5088255" y="3748400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5" name="Google Shape;65;p43"/>
          <p:cNvSpPr txBox="1">
            <a:spLocks noGrp="1"/>
          </p:cNvSpPr>
          <p:nvPr>
            <p:ph type="subTitle" idx="7"/>
          </p:nvPr>
        </p:nvSpPr>
        <p:spPr>
          <a:xfrm>
            <a:off x="5088255" y="4123700"/>
            <a:ext cx="286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3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4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5"/>
          <p:cNvSpPr txBox="1">
            <a:spLocks noGrp="1"/>
          </p:cNvSpPr>
          <p:nvPr>
            <p:ph type="title" hasCustomPrompt="1"/>
          </p:nvPr>
        </p:nvSpPr>
        <p:spPr>
          <a:xfrm>
            <a:off x="1284000" y="1590997"/>
            <a:ext cx="6576000" cy="15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1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2" name="Google Shape;72;p45"/>
          <p:cNvSpPr txBox="1">
            <a:spLocks noGrp="1"/>
          </p:cNvSpPr>
          <p:nvPr>
            <p:ph type="subTitle" idx="1"/>
          </p:nvPr>
        </p:nvSpPr>
        <p:spPr>
          <a:xfrm>
            <a:off x="1284000" y="3309488"/>
            <a:ext cx="6576000" cy="4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6"/>
          <p:cNvSpPr txBox="1">
            <a:spLocks noGrp="1"/>
          </p:cNvSpPr>
          <p:nvPr>
            <p:ph type="title"/>
          </p:nvPr>
        </p:nvSpPr>
        <p:spPr>
          <a:xfrm>
            <a:off x="899153" y="1911450"/>
            <a:ext cx="1952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5" name="Google Shape;75;p46"/>
          <p:cNvSpPr txBox="1">
            <a:spLocks noGrp="1"/>
          </p:cNvSpPr>
          <p:nvPr>
            <p:ph type="subTitle" idx="1"/>
          </p:nvPr>
        </p:nvSpPr>
        <p:spPr>
          <a:xfrm>
            <a:off x="899153" y="2331259"/>
            <a:ext cx="1952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6"/>
          <p:cNvSpPr txBox="1">
            <a:spLocks noGrp="1"/>
          </p:cNvSpPr>
          <p:nvPr>
            <p:ph type="title" idx="2"/>
          </p:nvPr>
        </p:nvSpPr>
        <p:spPr>
          <a:xfrm>
            <a:off x="3600448" y="1911450"/>
            <a:ext cx="1947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subTitle" idx="3"/>
          </p:nvPr>
        </p:nvSpPr>
        <p:spPr>
          <a:xfrm>
            <a:off x="3600448" y="2331259"/>
            <a:ext cx="19479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6"/>
          <p:cNvSpPr txBox="1">
            <a:spLocks noGrp="1"/>
          </p:cNvSpPr>
          <p:nvPr>
            <p:ph type="title" idx="4"/>
          </p:nvPr>
        </p:nvSpPr>
        <p:spPr>
          <a:xfrm>
            <a:off x="899153" y="3703893"/>
            <a:ext cx="1952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" name="Google Shape;79;p46"/>
          <p:cNvSpPr txBox="1">
            <a:spLocks noGrp="1"/>
          </p:cNvSpPr>
          <p:nvPr>
            <p:ph type="subTitle" idx="5"/>
          </p:nvPr>
        </p:nvSpPr>
        <p:spPr>
          <a:xfrm>
            <a:off x="899153" y="4123702"/>
            <a:ext cx="1952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title" idx="6"/>
          </p:nvPr>
        </p:nvSpPr>
        <p:spPr>
          <a:xfrm>
            <a:off x="3600448" y="3703893"/>
            <a:ext cx="1947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subTitle" idx="7"/>
          </p:nvPr>
        </p:nvSpPr>
        <p:spPr>
          <a:xfrm>
            <a:off x="3600448" y="4123702"/>
            <a:ext cx="19479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title" idx="8"/>
          </p:nvPr>
        </p:nvSpPr>
        <p:spPr>
          <a:xfrm>
            <a:off x="6299723" y="1911450"/>
            <a:ext cx="1947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3" name="Google Shape;83;p46"/>
          <p:cNvSpPr txBox="1">
            <a:spLocks noGrp="1"/>
          </p:cNvSpPr>
          <p:nvPr>
            <p:ph type="subTitle" idx="9"/>
          </p:nvPr>
        </p:nvSpPr>
        <p:spPr>
          <a:xfrm>
            <a:off x="6299723" y="2331259"/>
            <a:ext cx="19479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6"/>
          <p:cNvSpPr txBox="1">
            <a:spLocks noGrp="1"/>
          </p:cNvSpPr>
          <p:nvPr>
            <p:ph type="title" idx="13"/>
          </p:nvPr>
        </p:nvSpPr>
        <p:spPr>
          <a:xfrm>
            <a:off x="6299723" y="3703893"/>
            <a:ext cx="1947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" name="Google Shape;85;p46"/>
          <p:cNvSpPr txBox="1">
            <a:spLocks noGrp="1"/>
          </p:cNvSpPr>
          <p:nvPr>
            <p:ph type="subTitle" idx="14"/>
          </p:nvPr>
        </p:nvSpPr>
        <p:spPr>
          <a:xfrm>
            <a:off x="6299723" y="4123702"/>
            <a:ext cx="19479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6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8"/>
          <p:cNvSpPr txBox="1">
            <a:spLocks noGrp="1"/>
          </p:cNvSpPr>
          <p:nvPr>
            <p:ph type="subTitle" idx="1"/>
          </p:nvPr>
        </p:nvSpPr>
        <p:spPr>
          <a:xfrm>
            <a:off x="715100" y="2686850"/>
            <a:ext cx="3245100" cy="9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48"/>
          <p:cNvSpPr txBox="1">
            <a:spLocks noGrp="1"/>
          </p:cNvSpPr>
          <p:nvPr>
            <p:ph type="title"/>
          </p:nvPr>
        </p:nvSpPr>
        <p:spPr>
          <a:xfrm>
            <a:off x="720000" y="1555450"/>
            <a:ext cx="3655200" cy="10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9"/>
          <p:cNvSpPr txBox="1">
            <a:spLocks noGrp="1"/>
          </p:cNvSpPr>
          <p:nvPr>
            <p:ph type="title"/>
          </p:nvPr>
        </p:nvSpPr>
        <p:spPr>
          <a:xfrm>
            <a:off x="1983150" y="535000"/>
            <a:ext cx="5177700" cy="12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>
            <a:spLocks noGrp="1"/>
          </p:cNvSpPr>
          <p:nvPr>
            <p:ph type="title"/>
          </p:nvPr>
        </p:nvSpPr>
        <p:spPr>
          <a:xfrm>
            <a:off x="899925" y="991354"/>
            <a:ext cx="58809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Secular One"/>
              <a:buNone/>
              <a:defRPr sz="3500" b="0" i="0" u="none" strike="noStrike" cap="none">
                <a:solidFill>
                  <a:schemeClr val="lt2"/>
                </a:solidFill>
                <a:latin typeface="Secular One"/>
                <a:ea typeface="Secular One"/>
                <a:cs typeface="Secular One"/>
                <a:sym typeface="Secular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Secular One"/>
              <a:buNone/>
              <a:defRPr sz="3500" b="0" i="0" u="none" strike="noStrike" cap="none">
                <a:solidFill>
                  <a:schemeClr val="lt2"/>
                </a:solidFill>
                <a:latin typeface="Secular One"/>
                <a:ea typeface="Secular One"/>
                <a:cs typeface="Secular One"/>
                <a:sym typeface="Secular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Secular One"/>
              <a:buNone/>
              <a:defRPr sz="3500" b="0" i="0" u="none" strike="noStrike" cap="none">
                <a:solidFill>
                  <a:schemeClr val="lt2"/>
                </a:solidFill>
                <a:latin typeface="Secular One"/>
                <a:ea typeface="Secular One"/>
                <a:cs typeface="Secular One"/>
                <a:sym typeface="Secular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Secular One"/>
              <a:buNone/>
              <a:defRPr sz="3500" b="0" i="0" u="none" strike="noStrike" cap="none">
                <a:solidFill>
                  <a:schemeClr val="lt2"/>
                </a:solidFill>
                <a:latin typeface="Secular One"/>
                <a:ea typeface="Secular One"/>
                <a:cs typeface="Secular One"/>
                <a:sym typeface="Secular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Secular One"/>
              <a:buNone/>
              <a:defRPr sz="3500" b="0" i="0" u="none" strike="noStrike" cap="none">
                <a:solidFill>
                  <a:schemeClr val="lt2"/>
                </a:solidFill>
                <a:latin typeface="Secular One"/>
                <a:ea typeface="Secular One"/>
                <a:cs typeface="Secular One"/>
                <a:sym typeface="Secular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Secular One"/>
              <a:buNone/>
              <a:defRPr sz="3500" b="0" i="0" u="none" strike="noStrike" cap="none">
                <a:solidFill>
                  <a:schemeClr val="lt2"/>
                </a:solidFill>
                <a:latin typeface="Secular One"/>
                <a:ea typeface="Secular One"/>
                <a:cs typeface="Secular One"/>
                <a:sym typeface="Secular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Secular One"/>
              <a:buNone/>
              <a:defRPr sz="3500" b="0" i="0" u="none" strike="noStrike" cap="none">
                <a:solidFill>
                  <a:schemeClr val="lt2"/>
                </a:solidFill>
                <a:latin typeface="Secular One"/>
                <a:ea typeface="Secular One"/>
                <a:cs typeface="Secular One"/>
                <a:sym typeface="Secular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Secular One"/>
              <a:buNone/>
              <a:defRPr sz="3500" b="0" i="0" u="none" strike="noStrike" cap="none">
                <a:solidFill>
                  <a:schemeClr val="lt2"/>
                </a:solidFill>
                <a:latin typeface="Secular One"/>
                <a:ea typeface="Secular One"/>
                <a:cs typeface="Secular One"/>
                <a:sym typeface="Secular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Secular One"/>
              <a:buNone/>
              <a:defRPr sz="3500" b="0" i="0" u="none" strike="noStrike" cap="none">
                <a:solidFill>
                  <a:schemeClr val="lt2"/>
                </a:solidFill>
                <a:latin typeface="Secular One"/>
                <a:ea typeface="Secular One"/>
                <a:cs typeface="Secular One"/>
                <a:sym typeface="Secular One"/>
              </a:defRPr>
            </a:lvl9pPr>
          </a:lstStyle>
          <a:p>
            <a:endParaRPr/>
          </a:p>
        </p:txBody>
      </p:sp>
      <p:sp>
        <p:nvSpPr>
          <p:cNvPr id="7" name="Google Shape;7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idact Gothic"/>
              <a:buChar char="●"/>
              <a:defRPr sz="1400" b="0" i="0" u="none" strike="noStrike" cap="none">
                <a:solidFill>
                  <a:schemeClr val="lt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idact Gothic"/>
              <a:buChar char="○"/>
              <a:defRPr sz="1400" b="0" i="0" u="none" strike="noStrike" cap="none">
                <a:solidFill>
                  <a:schemeClr val="lt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idact Gothic"/>
              <a:buChar char="■"/>
              <a:defRPr sz="1400" b="0" i="0" u="none" strike="noStrike" cap="none">
                <a:solidFill>
                  <a:schemeClr val="lt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idact Gothic"/>
              <a:buChar char="●"/>
              <a:defRPr sz="1400" b="0" i="0" u="none" strike="noStrike" cap="none">
                <a:solidFill>
                  <a:schemeClr val="lt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idact Gothic"/>
              <a:buChar char="○"/>
              <a:defRPr sz="1400" b="0" i="0" u="none" strike="noStrike" cap="none">
                <a:solidFill>
                  <a:schemeClr val="lt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idact Gothic"/>
              <a:buChar char="■"/>
              <a:defRPr sz="1400" b="0" i="0" u="none" strike="noStrike" cap="none">
                <a:solidFill>
                  <a:schemeClr val="lt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idact Gothic"/>
              <a:buChar char="●"/>
              <a:defRPr sz="1400" b="0" i="0" u="none" strike="noStrike" cap="none">
                <a:solidFill>
                  <a:schemeClr val="lt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idact Gothic"/>
              <a:buChar char="○"/>
              <a:defRPr sz="1400" b="0" i="0" u="none" strike="noStrike" cap="none">
                <a:solidFill>
                  <a:schemeClr val="lt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Didact Gothic"/>
              <a:buChar char="■"/>
              <a:defRPr sz="1400" b="0" i="0" u="none" strike="noStrike" cap="none">
                <a:solidFill>
                  <a:schemeClr val="lt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26.pn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/>
          <p:nvPr/>
        </p:nvSpPr>
        <p:spPr>
          <a:xfrm>
            <a:off x="6433929" y="4648690"/>
            <a:ext cx="2648400" cy="249000"/>
          </a:xfrm>
          <a:prstGeom prst="ellipse">
            <a:avLst/>
          </a:prstGeom>
          <a:solidFill>
            <a:srgbClr val="191919">
              <a:alpha val="1921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070495" flipH="1">
            <a:off x="5922780" y="1648738"/>
            <a:ext cx="1191899" cy="1189512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 txBox="1">
            <a:spLocks noGrp="1"/>
          </p:cNvSpPr>
          <p:nvPr>
            <p:ph type="ctrTitle"/>
          </p:nvPr>
        </p:nvSpPr>
        <p:spPr>
          <a:xfrm>
            <a:off x="562677" y="721123"/>
            <a:ext cx="6931728" cy="25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</a:pPr>
            <a:r>
              <a:rPr lang="zh-TW" b="1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理律盃公民行動方案</a:t>
            </a:r>
            <a:br>
              <a:rPr lang="zh-TW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</a:br>
            <a:endParaRPr sz="3200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04" name="Google Shape;104;p1"/>
          <p:cNvSpPr txBox="1">
            <a:spLocks noGrp="1"/>
          </p:cNvSpPr>
          <p:nvPr>
            <p:ph type="subTitle" idx="1"/>
          </p:nvPr>
        </p:nvSpPr>
        <p:spPr>
          <a:xfrm>
            <a:off x="582937" y="2367000"/>
            <a:ext cx="5850992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4000" dirty="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220</a:t>
            </a:r>
            <a:r>
              <a:rPr lang="en-US" altLang="zh-TW" sz="4000" dirty="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5</a:t>
            </a:r>
            <a:r>
              <a:rPr lang="zh-TW" sz="4000" dirty="0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組</a:t>
            </a:r>
            <a:endParaRPr sz="4000" dirty="0">
              <a:latin typeface="DFKai-SB"/>
              <a:ea typeface="DFKai-SB"/>
              <a:cs typeface="DFKai-SB"/>
              <a:sym typeface="DFKai-SB"/>
            </a:endParaRPr>
          </a:p>
        </p:txBody>
      </p:sp>
      <p:grpSp>
        <p:nvGrpSpPr>
          <p:cNvPr id="105" name="Google Shape;105;p1"/>
          <p:cNvGrpSpPr/>
          <p:nvPr/>
        </p:nvGrpSpPr>
        <p:grpSpPr>
          <a:xfrm>
            <a:off x="18092" y="101546"/>
            <a:ext cx="1248756" cy="1262648"/>
            <a:chOff x="48991" y="170953"/>
            <a:chExt cx="1248756" cy="1262648"/>
          </a:xfrm>
        </p:grpSpPr>
        <p:pic>
          <p:nvPicPr>
            <p:cNvPr id="106" name="Google Shape;106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flipH="1">
              <a:off x="48991" y="639301"/>
              <a:ext cx="795891" cy="794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0208908" flipH="1">
              <a:off x="686685" y="215275"/>
              <a:ext cx="566846" cy="5657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flipH="1">
              <a:off x="424790" y="290935"/>
              <a:ext cx="316140" cy="31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flipH="1">
              <a:off x="62904" y="997835"/>
              <a:ext cx="165954" cy="1656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0" name="Google Shape;110;p1"/>
          <p:cNvPicPr preferRelativeResize="0"/>
          <p:nvPr/>
        </p:nvPicPr>
        <p:blipFill rotWithShape="1">
          <a:blip r:embed="rId9">
            <a:alphaModFix/>
          </a:blip>
          <a:srcRect t="18004" b="25660"/>
          <a:stretch/>
        </p:blipFill>
        <p:spPr>
          <a:xfrm>
            <a:off x="-253050" y="4098600"/>
            <a:ext cx="1671824" cy="9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10">
            <a:alphaModFix/>
          </a:blip>
          <a:srcRect t="23445" b="32481"/>
          <a:stretch/>
        </p:blipFill>
        <p:spPr>
          <a:xfrm>
            <a:off x="7268163" y="248100"/>
            <a:ext cx="2321475" cy="102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869669" y="1479159"/>
            <a:ext cx="3386279" cy="3379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/>
          <p:nvPr/>
        </p:nvSpPr>
        <p:spPr>
          <a:xfrm>
            <a:off x="6403025" y="3903325"/>
            <a:ext cx="2036400" cy="249000"/>
          </a:xfrm>
          <a:prstGeom prst="ellipse">
            <a:avLst/>
          </a:prstGeom>
          <a:solidFill>
            <a:srgbClr val="191919">
              <a:alpha val="1921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875624" y="1886892"/>
            <a:ext cx="4894310" cy="147259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"/>
          <p:cNvSpPr txBox="1">
            <a:spLocks noGrp="1"/>
          </p:cNvSpPr>
          <p:nvPr>
            <p:ph type="title"/>
          </p:nvPr>
        </p:nvSpPr>
        <p:spPr>
          <a:xfrm>
            <a:off x="1289965" y="2146447"/>
            <a:ext cx="618635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zh-TW" sz="40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第一步驟:</a:t>
            </a:r>
            <a:br>
              <a:rPr lang="zh-TW" sz="40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40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確認公共政策問題</a:t>
            </a:r>
            <a:endParaRPr sz="4000" dirty="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20" name="Google Shape;12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6875" y="4092150"/>
            <a:ext cx="1516775" cy="151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7977" y="-442137"/>
            <a:ext cx="1958200" cy="195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35796" y="1805117"/>
            <a:ext cx="2371003" cy="236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536015">
            <a:off x="6038006" y="1506949"/>
            <a:ext cx="1322942" cy="1320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83973" y="2920748"/>
            <a:ext cx="1234054" cy="1231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78246" y="1439407"/>
            <a:ext cx="1061322" cy="1059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"/>
          <p:cNvSpPr/>
          <p:nvPr/>
        </p:nvSpPr>
        <p:spPr>
          <a:xfrm>
            <a:off x="325913" y="359796"/>
            <a:ext cx="8492173" cy="828276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"/>
          <p:cNvSpPr txBox="1">
            <a:spLocks noGrp="1"/>
          </p:cNvSpPr>
          <p:nvPr>
            <p:ph type="subTitle" idx="1"/>
          </p:nvPr>
        </p:nvSpPr>
        <p:spPr>
          <a:xfrm>
            <a:off x="890804" y="359796"/>
            <a:ext cx="7172886" cy="926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4400" dirty="0">
                <a:latin typeface="DFKai-SB"/>
                <a:ea typeface="DFKai-SB"/>
                <a:cs typeface="DFKai-SB"/>
                <a:sym typeface="DFKai-SB"/>
              </a:rPr>
              <a:t>2021 全台西部嚴重缺水</a:t>
            </a:r>
            <a:br>
              <a:rPr lang="zh-TW" dirty="0"/>
            </a:br>
            <a:endParaRPr dirty="0"/>
          </a:p>
        </p:txBody>
      </p:sp>
      <p:pic>
        <p:nvPicPr>
          <p:cNvPr id="132" name="Google Shape;13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52900" y="4114250"/>
            <a:ext cx="1516775" cy="151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06688" y="157596"/>
            <a:ext cx="1676900" cy="167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3"/>
          <p:cNvPicPr preferRelativeResize="0"/>
          <p:nvPr/>
        </p:nvPicPr>
        <p:blipFill rotWithShape="1">
          <a:blip r:embed="rId5">
            <a:alphaModFix/>
          </a:blip>
          <a:srcRect l="16042" r="11752" b="31063"/>
          <a:stretch/>
        </p:blipFill>
        <p:spPr>
          <a:xfrm>
            <a:off x="594731" y="2291270"/>
            <a:ext cx="1572822" cy="140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131" y="3590693"/>
            <a:ext cx="1458022" cy="1458022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"/>
          <p:cNvSpPr/>
          <p:nvPr/>
        </p:nvSpPr>
        <p:spPr>
          <a:xfrm>
            <a:off x="332123" y="1552807"/>
            <a:ext cx="2098038" cy="74550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國家</a:t>
            </a:r>
            <a:endParaRPr/>
          </a:p>
        </p:txBody>
      </p:sp>
      <p:sp>
        <p:nvSpPr>
          <p:cNvPr id="137" name="Google Shape;137;p3"/>
          <p:cNvSpPr/>
          <p:nvPr/>
        </p:nvSpPr>
        <p:spPr>
          <a:xfrm>
            <a:off x="3368972" y="1552807"/>
            <a:ext cx="2098038" cy="74550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農、商</a:t>
            </a:r>
            <a:endParaRPr/>
          </a:p>
        </p:txBody>
      </p:sp>
      <p:sp>
        <p:nvSpPr>
          <p:cNvPr id="138" name="Google Shape;138;p3"/>
          <p:cNvSpPr/>
          <p:nvPr/>
        </p:nvSpPr>
        <p:spPr>
          <a:xfrm>
            <a:off x="6451231" y="1556367"/>
            <a:ext cx="2098038" cy="74550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民生</a:t>
            </a:r>
            <a:endParaRPr/>
          </a:p>
        </p:txBody>
      </p:sp>
      <p:pic>
        <p:nvPicPr>
          <p:cNvPr id="139" name="Google Shape;139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48636" y="2501167"/>
            <a:ext cx="1304264" cy="1194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3"/>
          <p:cNvPicPr preferRelativeResize="0"/>
          <p:nvPr/>
        </p:nvPicPr>
        <p:blipFill rotWithShape="1">
          <a:blip r:embed="rId8">
            <a:alphaModFix/>
          </a:blip>
          <a:srcRect l="26942" r="24155" b="20850"/>
          <a:stretch/>
        </p:blipFill>
        <p:spPr>
          <a:xfrm>
            <a:off x="7023838" y="3758690"/>
            <a:ext cx="1039852" cy="1122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717289" y="2308281"/>
            <a:ext cx="1519916" cy="1580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747135" y="3719007"/>
            <a:ext cx="1196572" cy="1196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30;p3">
            <a:extLst>
              <a:ext uri="{FF2B5EF4-FFF2-40B4-BE49-F238E27FC236}">
                <a16:creationId xmlns:a16="http://schemas.microsoft.com/office/drawing/2014/main" id="{58B3C713-8553-4B37-8994-C21C0B0C4E80}"/>
              </a:ext>
            </a:extLst>
          </p:cNvPr>
          <p:cNvSpPr/>
          <p:nvPr/>
        </p:nvSpPr>
        <p:spPr>
          <a:xfrm>
            <a:off x="325912" y="2634400"/>
            <a:ext cx="8492173" cy="828276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30;p3">
            <a:extLst>
              <a:ext uri="{FF2B5EF4-FFF2-40B4-BE49-F238E27FC236}">
                <a16:creationId xmlns:a16="http://schemas.microsoft.com/office/drawing/2014/main" id="{C2FA901F-58B3-49BD-9F35-D1DA6CFFB4C9}"/>
              </a:ext>
            </a:extLst>
          </p:cNvPr>
          <p:cNvSpPr/>
          <p:nvPr/>
        </p:nvSpPr>
        <p:spPr>
          <a:xfrm>
            <a:off x="325913" y="359796"/>
            <a:ext cx="8492173" cy="828276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"/>
          <p:cNvSpPr txBox="1">
            <a:spLocks noGrp="1"/>
          </p:cNvSpPr>
          <p:nvPr>
            <p:ph type="title"/>
          </p:nvPr>
        </p:nvSpPr>
        <p:spPr>
          <a:xfrm>
            <a:off x="508683" y="500283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氣候變遷與水資源再生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743693" y="1367962"/>
            <a:ext cx="1962615" cy="1104845"/>
          </a:xfrm>
          <a:prstGeom prst="roundRect">
            <a:avLst>
              <a:gd name="adj" fmla="val 16667"/>
            </a:avLst>
          </a:prstGeom>
          <a:solidFill>
            <a:srgbClr val="C6DAFA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1/7 &amp; 0.9%</a:t>
            </a:r>
            <a:endParaRPr sz="3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3467959" y="1367962"/>
            <a:ext cx="2208082" cy="1104845"/>
          </a:xfrm>
          <a:prstGeom prst="roundRect">
            <a:avLst>
              <a:gd name="adj" fmla="val 16667"/>
            </a:avLst>
          </a:prstGeom>
          <a:solidFill>
            <a:srgbClr val="C6DAFA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 </a:t>
            </a:r>
            <a:br>
              <a:rPr lang="zh-TW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zh-TW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→9、10年</a:t>
            </a:r>
            <a:endParaRPr/>
          </a:p>
        </p:txBody>
      </p:sp>
      <p:sp>
        <p:nvSpPr>
          <p:cNvPr id="150" name="Google Shape;150;p4"/>
          <p:cNvSpPr/>
          <p:nvPr/>
        </p:nvSpPr>
        <p:spPr>
          <a:xfrm>
            <a:off x="6437692" y="1367963"/>
            <a:ext cx="1962615" cy="1104845"/>
          </a:xfrm>
          <a:prstGeom prst="roundRect">
            <a:avLst>
              <a:gd name="adj" fmla="val 16667"/>
            </a:avLst>
          </a:prstGeom>
          <a:solidFill>
            <a:srgbClr val="C6DAFA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2050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5-10%</a:t>
            </a:r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 txBox="1"/>
          <p:nvPr/>
        </p:nvSpPr>
        <p:spPr>
          <a:xfrm>
            <a:off x="508683" y="283832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Secular One"/>
              <a:buNone/>
            </a:pPr>
            <a:r>
              <a:rPr lang="zh-TW" sz="3500" b="0" i="0" u="none" strike="noStrike" cap="none" dirty="0">
                <a:solidFill>
                  <a:schemeClr val="lt2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Secular One"/>
                <a:sym typeface="Secular One"/>
              </a:rPr>
              <a:t>聯合國2030永續發展目標 </a:t>
            </a:r>
            <a:r>
              <a:rPr lang="zh-TW" sz="3500" b="0" i="0" u="none" strike="noStrike" cap="none" dirty="0">
                <a:solidFill>
                  <a:schemeClr val="lt2"/>
                </a:solidFill>
                <a:latin typeface="+mn-ea"/>
                <a:ea typeface="+mn-ea"/>
                <a:cs typeface="Secular One"/>
                <a:sym typeface="Secular One"/>
              </a:rPr>
              <a:t>(</a:t>
            </a:r>
            <a:r>
              <a:rPr lang="zh-TW" sz="3500" b="0" i="0" u="none" strike="noStrike" cap="none" dirty="0">
                <a:solidFill>
                  <a:schemeClr val="l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Secular One"/>
              </a:rPr>
              <a:t>SDGs</a:t>
            </a:r>
            <a:r>
              <a:rPr lang="zh-TW" sz="3500" b="0" i="0" u="none" strike="noStrike" cap="none" dirty="0">
                <a:solidFill>
                  <a:schemeClr val="lt2"/>
                </a:solidFill>
                <a:latin typeface="+mn-ea"/>
                <a:ea typeface="+mn-ea"/>
                <a:cs typeface="Secular One"/>
                <a:sym typeface="Secular One"/>
              </a:rPr>
              <a:t>)</a:t>
            </a:r>
            <a:endParaRPr sz="3500" b="0" i="0" u="none" strike="noStrike" cap="none" dirty="0">
              <a:solidFill>
                <a:schemeClr val="lt2"/>
              </a:solidFill>
              <a:latin typeface="+mn-ea"/>
              <a:ea typeface="+mn-ea"/>
              <a:cs typeface="Secular One"/>
              <a:sym typeface="Secular One"/>
            </a:endParaRPr>
          </a:p>
        </p:txBody>
      </p:sp>
      <p:pic>
        <p:nvPicPr>
          <p:cNvPr id="152" name="Google Shape;152;p4"/>
          <p:cNvPicPr preferRelativeResize="0"/>
          <p:nvPr/>
        </p:nvPicPr>
        <p:blipFill rotWithShape="1">
          <a:blip r:embed="rId3">
            <a:alphaModFix/>
          </a:blip>
          <a:srcRect l="83415" t="5307" r="3008" b="68436"/>
          <a:stretch/>
        </p:blipFill>
        <p:spPr>
          <a:xfrm>
            <a:off x="743693" y="3560990"/>
            <a:ext cx="1203297" cy="1179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4" descr="SDGs-SDG-永續發展目標-17項目標-中文-icon"/>
          <p:cNvPicPr preferRelativeResize="0"/>
          <p:nvPr/>
        </p:nvPicPr>
        <p:blipFill rotWithShape="1">
          <a:blip r:embed="rId4">
            <a:alphaModFix/>
          </a:blip>
          <a:srcRect l="67349" t="36841" r="19165" b="36567"/>
          <a:stretch/>
        </p:blipFill>
        <p:spPr>
          <a:xfrm>
            <a:off x="2780510" y="3560990"/>
            <a:ext cx="1203297" cy="1202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4" descr="SDGs-SDG-永續發展目標-17項目標-中文-icon"/>
          <p:cNvPicPr preferRelativeResize="0"/>
          <p:nvPr/>
        </p:nvPicPr>
        <p:blipFill rotWithShape="1">
          <a:blip r:embed="rId4">
            <a:alphaModFix/>
          </a:blip>
          <a:srcRect l="2439" t="68773" r="83902" b="5246"/>
          <a:stretch/>
        </p:blipFill>
        <p:spPr>
          <a:xfrm>
            <a:off x="4817327" y="3560990"/>
            <a:ext cx="1248937" cy="1204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4" descr="SDGs-SDG-永續發展目標-17項目標-中文-icon"/>
          <p:cNvPicPr preferRelativeResize="0"/>
          <p:nvPr/>
        </p:nvPicPr>
        <p:blipFill rotWithShape="1">
          <a:blip r:embed="rId4">
            <a:alphaModFix/>
          </a:blip>
          <a:srcRect l="18699" t="68293" r="67561" b="5757"/>
          <a:stretch/>
        </p:blipFill>
        <p:spPr>
          <a:xfrm>
            <a:off x="6899784" y="3537660"/>
            <a:ext cx="1256370" cy="1202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30;p3">
            <a:extLst>
              <a:ext uri="{FF2B5EF4-FFF2-40B4-BE49-F238E27FC236}">
                <a16:creationId xmlns:a16="http://schemas.microsoft.com/office/drawing/2014/main" id="{84E97ADD-874C-4077-9E79-6DAEA30A9685}"/>
              </a:ext>
            </a:extLst>
          </p:cNvPr>
          <p:cNvSpPr/>
          <p:nvPr/>
        </p:nvSpPr>
        <p:spPr>
          <a:xfrm>
            <a:off x="303274" y="241055"/>
            <a:ext cx="8492173" cy="692100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5681562" y="832312"/>
            <a:ext cx="2791853" cy="1318698"/>
          </a:xfrm>
          <a:prstGeom prst="wedgeRoundRectCallout">
            <a:avLst>
              <a:gd name="adj1" fmla="val -29496"/>
              <a:gd name="adj2" fmla="val 70197"/>
              <a:gd name="adj3" fmla="val 16667"/>
            </a:avLst>
          </a:prstGeom>
          <a:solidFill>
            <a:srgbClr val="8CDDC7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120年</a:t>
            </a:r>
            <a:endParaRPr sz="3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132萬噸再生水</a:t>
            </a:r>
            <a:endParaRPr/>
          </a:p>
        </p:txBody>
      </p:sp>
      <p:sp>
        <p:nvSpPr>
          <p:cNvPr id="161" name="Google Shape;161;p5"/>
          <p:cNvSpPr/>
          <p:nvPr/>
        </p:nvSpPr>
        <p:spPr>
          <a:xfrm>
            <a:off x="3068066" y="852789"/>
            <a:ext cx="2234332" cy="1318698"/>
          </a:xfrm>
          <a:prstGeom prst="wedgeRoundRectCallout">
            <a:avLst>
              <a:gd name="adj1" fmla="val -29496"/>
              <a:gd name="adj2" fmla="val 70197"/>
              <a:gd name="adj3" fmla="val 16667"/>
            </a:avLst>
          </a:prstGeom>
          <a:solidFill>
            <a:srgbClr val="8CDDC7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多元化</a:t>
            </a:r>
            <a:b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水資源利用</a:t>
            </a:r>
            <a:endParaRPr/>
          </a:p>
        </p:txBody>
      </p:sp>
      <p:sp>
        <p:nvSpPr>
          <p:cNvPr id="162" name="Google Shape;162;p5"/>
          <p:cNvSpPr/>
          <p:nvPr/>
        </p:nvSpPr>
        <p:spPr>
          <a:xfrm>
            <a:off x="4903164" y="3607776"/>
            <a:ext cx="3367669" cy="1397155"/>
          </a:xfrm>
          <a:prstGeom prst="wedgeRoundRectCallout">
            <a:avLst>
              <a:gd name="adj1" fmla="val 26063"/>
              <a:gd name="adj2" fmla="val -66795"/>
              <a:gd name="adj3" fmla="val 16667"/>
            </a:avLst>
          </a:prstGeom>
          <a:solidFill>
            <a:srgbClr val="8CDDC7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2050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全球50億人缺水</a:t>
            </a:r>
            <a:endParaRPr sz="32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63" name="Google Shape;163;p5"/>
          <p:cNvSpPr/>
          <p:nvPr/>
        </p:nvSpPr>
        <p:spPr>
          <a:xfrm>
            <a:off x="1282217" y="2188106"/>
            <a:ext cx="7215783" cy="961340"/>
          </a:xfrm>
          <a:prstGeom prst="bentArrow">
            <a:avLst>
              <a:gd name="adj1" fmla="val 25000"/>
              <a:gd name="adj2" fmla="val 32477"/>
              <a:gd name="adj3" fmla="val 50000"/>
              <a:gd name="adj4" fmla="val 43750"/>
            </a:avLst>
          </a:prstGeom>
          <a:solidFill>
            <a:srgbClr val="AB96EA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7977" y="-442137"/>
            <a:ext cx="1958200" cy="195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5"/>
          <p:cNvSpPr txBox="1">
            <a:spLocks noGrp="1"/>
          </p:cNvSpPr>
          <p:nvPr>
            <p:ph type="subTitle" idx="1"/>
          </p:nvPr>
        </p:nvSpPr>
        <p:spPr>
          <a:xfrm>
            <a:off x="-815989" y="5310014"/>
            <a:ext cx="2907600" cy="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p5"/>
          <p:cNvSpPr/>
          <p:nvPr/>
        </p:nvSpPr>
        <p:spPr>
          <a:xfrm>
            <a:off x="646000" y="2955394"/>
            <a:ext cx="7901077" cy="527824"/>
          </a:xfrm>
          <a:prstGeom prst="rightArrow">
            <a:avLst>
              <a:gd name="adj1" fmla="val 50000"/>
              <a:gd name="adj2" fmla="val 100704"/>
            </a:avLst>
          </a:prstGeom>
          <a:solidFill>
            <a:srgbClr val="AB96EA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5"/>
          <p:cNvSpPr txBox="1">
            <a:spLocks noGrp="1"/>
          </p:cNvSpPr>
          <p:nvPr>
            <p:ph type="title"/>
          </p:nvPr>
        </p:nvSpPr>
        <p:spPr>
          <a:xfrm>
            <a:off x="303274" y="241055"/>
            <a:ext cx="5949188" cy="689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4000">
                <a:latin typeface="DFKai-SB"/>
                <a:ea typeface="DFKai-SB"/>
                <a:cs typeface="DFKai-SB"/>
                <a:sym typeface="DFKai-SB"/>
              </a:rPr>
              <a:t>現在與未來</a:t>
            </a:r>
            <a:endParaRPr/>
          </a:p>
        </p:txBody>
      </p:sp>
      <p:sp>
        <p:nvSpPr>
          <p:cNvPr id="168" name="Google Shape;168;p5"/>
          <p:cNvSpPr/>
          <p:nvPr/>
        </p:nvSpPr>
        <p:spPr>
          <a:xfrm rot="-5400000">
            <a:off x="427118" y="3588020"/>
            <a:ext cx="594732" cy="29736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CDDC7"/>
          </a:solidFill>
          <a:ln w="25400" cap="flat" cmpd="sng">
            <a:solidFill>
              <a:srgbClr val="2D997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637811" y="3736703"/>
            <a:ext cx="2744726" cy="1268228"/>
          </a:xfrm>
          <a:prstGeom prst="roundRect">
            <a:avLst>
              <a:gd name="adj" fmla="val 16667"/>
            </a:avLst>
          </a:prstGeom>
          <a:solidFill>
            <a:srgbClr val="8CDDC7"/>
          </a:solidFill>
          <a:ln w="25400" cap="flat" cmpd="sng">
            <a:solidFill>
              <a:srgbClr val="2D997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2021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台灣56年來</a:t>
            </a:r>
            <a:br>
              <a:rPr lang="zh-TW" sz="2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2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最嚴重乾旱</a:t>
            </a:r>
            <a:endParaRPr/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30;p3">
            <a:extLst>
              <a:ext uri="{FF2B5EF4-FFF2-40B4-BE49-F238E27FC236}">
                <a16:creationId xmlns:a16="http://schemas.microsoft.com/office/drawing/2014/main" id="{9C8B385A-B5F6-42D2-896D-FB928EF245F9}"/>
              </a:ext>
            </a:extLst>
          </p:cNvPr>
          <p:cNvSpPr/>
          <p:nvPr/>
        </p:nvSpPr>
        <p:spPr>
          <a:xfrm>
            <a:off x="252151" y="282199"/>
            <a:ext cx="8492173" cy="828276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6875" y="4092150"/>
            <a:ext cx="1516775" cy="151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7977" y="-442137"/>
            <a:ext cx="1958200" cy="195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6"/>
          <p:cNvSpPr txBox="1">
            <a:spLocks noGrp="1"/>
          </p:cNvSpPr>
          <p:nvPr>
            <p:ph type="title"/>
          </p:nvPr>
        </p:nvSpPr>
        <p:spPr>
          <a:xfrm>
            <a:off x="536679" y="377506"/>
            <a:ext cx="6035105" cy="733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多元化水資源利用</a:t>
            </a:r>
            <a:endParaRPr/>
          </a:p>
        </p:txBody>
      </p:sp>
      <p:grpSp>
        <p:nvGrpSpPr>
          <p:cNvPr id="177" name="Google Shape;177;p6"/>
          <p:cNvGrpSpPr/>
          <p:nvPr/>
        </p:nvGrpSpPr>
        <p:grpSpPr>
          <a:xfrm>
            <a:off x="1524000" y="925522"/>
            <a:ext cx="6096000" cy="3916797"/>
            <a:chOff x="0" y="73601"/>
            <a:chExt cx="6096000" cy="3916797"/>
          </a:xfrm>
        </p:grpSpPr>
        <p:sp>
          <p:nvSpPr>
            <p:cNvPr id="178" name="Google Shape;178;p6"/>
            <p:cNvSpPr/>
            <p:nvPr/>
          </p:nvSpPr>
          <p:spPr>
            <a:xfrm>
              <a:off x="1471693" y="2513514"/>
              <a:ext cx="1712976" cy="147688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C4A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 txBox="1"/>
            <p:nvPr/>
          </p:nvSpPr>
          <p:spPr>
            <a:xfrm>
              <a:off x="1737515" y="2742699"/>
              <a:ext cx="1181332" cy="101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9350" rIns="0" bIns="393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rPr lang="zh-TW" sz="31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海淡水</a:t>
              </a:r>
              <a:endParaRPr sz="3100" b="0" i="0" u="none" strike="noStrike" cap="non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1508759" y="3158099"/>
              <a:ext cx="200558" cy="17285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0" y="1712821"/>
              <a:ext cx="1712976" cy="1476884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5">
                <a:alphaModFix/>
              </a:blip>
              <a:stretch>
                <a:fillRect l="-50994" r="-50996"/>
              </a:stretch>
            </a:blip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1166164" y="2994608"/>
              <a:ext cx="200558" cy="17285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2923641" y="1695262"/>
              <a:ext cx="1712976" cy="147688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C4A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6"/>
            <p:cNvSpPr txBox="1"/>
            <p:nvPr/>
          </p:nvSpPr>
          <p:spPr>
            <a:xfrm>
              <a:off x="3189463" y="1924447"/>
              <a:ext cx="1181332" cy="101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9350" rIns="0" bIns="393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100"/>
                <a:buFont typeface="Arial"/>
                <a:buNone/>
              </a:pPr>
              <a:r>
                <a:rPr lang="zh-TW" sz="31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再生水</a:t>
              </a: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4094683" y="2975488"/>
              <a:ext cx="200558" cy="17285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4383024" y="2506085"/>
              <a:ext cx="1712976" cy="147688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4427524" y="3158099"/>
              <a:ext cx="200558" cy="17285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1464259" y="887951"/>
              <a:ext cx="1712976" cy="147688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43C4A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 txBox="1"/>
            <p:nvPr/>
          </p:nvSpPr>
          <p:spPr>
            <a:xfrm>
              <a:off x="1730081" y="1117136"/>
              <a:ext cx="1181332" cy="101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zh-TW" sz="36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傳統儲水</a:t>
              </a:r>
              <a:endParaRPr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2625547" y="919947"/>
              <a:ext cx="200558" cy="17285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2880234" y="73601"/>
              <a:ext cx="1712976" cy="1476884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1">
              <a:blip r:embed="rId6">
                <a:alphaModFix/>
              </a:blip>
              <a:stretch>
                <a:fillRect t="-7998" b="-7999"/>
              </a:stretch>
            </a:blip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2974238" y="729532"/>
              <a:ext cx="200558" cy="17285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lt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3" name="Google Shape;193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58597" y="3392223"/>
            <a:ext cx="1280906" cy="128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84616" y="3642731"/>
            <a:ext cx="779890" cy="779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130;p3">
            <a:extLst>
              <a:ext uri="{FF2B5EF4-FFF2-40B4-BE49-F238E27FC236}">
                <a16:creationId xmlns:a16="http://schemas.microsoft.com/office/drawing/2014/main" id="{963C9ED1-1347-4A9B-BD9D-1034C13141D4}"/>
              </a:ext>
            </a:extLst>
          </p:cNvPr>
          <p:cNvSpPr/>
          <p:nvPr/>
        </p:nvSpPr>
        <p:spPr>
          <a:xfrm>
            <a:off x="325911" y="136180"/>
            <a:ext cx="8492173" cy="828276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6875" y="4092150"/>
            <a:ext cx="1516775" cy="151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7977" y="-442137"/>
            <a:ext cx="1958200" cy="1954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" name="Google Shape;201;p7"/>
          <p:cNvGrpSpPr/>
          <p:nvPr/>
        </p:nvGrpSpPr>
        <p:grpSpPr>
          <a:xfrm>
            <a:off x="488896" y="865542"/>
            <a:ext cx="8166206" cy="3545852"/>
            <a:chOff x="511" y="588208"/>
            <a:chExt cx="8166206" cy="3545852"/>
          </a:xfrm>
        </p:grpSpPr>
        <p:sp>
          <p:nvSpPr>
            <p:cNvPr id="202" name="Google Shape;202;p7"/>
            <p:cNvSpPr/>
            <p:nvPr/>
          </p:nvSpPr>
          <p:spPr>
            <a:xfrm>
              <a:off x="511" y="1514965"/>
              <a:ext cx="2149001" cy="107450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7"/>
            <p:cNvSpPr txBox="1"/>
            <p:nvPr/>
          </p:nvSpPr>
          <p:spPr>
            <a:xfrm>
              <a:off x="31982" y="1546436"/>
              <a:ext cx="2086059" cy="10115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zh-TW" sz="3200" b="0" i="0" u="none" strike="noStrike" cap="none">
                  <a:solidFill>
                    <a:srgbClr val="FFFFFF"/>
                  </a:solidFill>
                  <a:latin typeface="DFKai-SB"/>
                  <a:ea typeface="DFKai-SB"/>
                  <a:cs typeface="DFKai-SB"/>
                  <a:sym typeface="DFKai-SB"/>
                </a:rPr>
                <a:t>再生水</a:t>
              </a:r>
              <a:endParaRPr/>
            </a:p>
          </p:txBody>
        </p:sp>
        <p:sp>
          <p:nvSpPr>
            <p:cNvPr id="204" name="Google Shape;204;p7"/>
            <p:cNvSpPr/>
            <p:nvPr/>
          </p:nvSpPr>
          <p:spPr>
            <a:xfrm rot="-2829178">
              <a:off x="1947294" y="1568358"/>
              <a:ext cx="1264037" cy="409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25400" cap="flat" cmpd="sng">
              <a:solidFill>
                <a:srgbClr val="339C7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7"/>
            <p:cNvSpPr txBox="1"/>
            <p:nvPr/>
          </p:nvSpPr>
          <p:spPr>
            <a:xfrm rot="-2829178">
              <a:off x="2547712" y="1557236"/>
              <a:ext cx="63201" cy="63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3009113" y="588208"/>
              <a:ext cx="2149001" cy="107450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7"/>
            <p:cNvSpPr txBox="1"/>
            <p:nvPr/>
          </p:nvSpPr>
          <p:spPr>
            <a:xfrm>
              <a:off x="3040584" y="619679"/>
              <a:ext cx="2086059" cy="10115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zh-TW" sz="4000" b="0" i="0" u="none" strike="noStrike" cap="none">
                  <a:solidFill>
                    <a:srgbClr val="FFFFFF"/>
                  </a:solidFill>
                  <a:latin typeface="DFKai-SB"/>
                  <a:ea typeface="DFKai-SB"/>
                  <a:cs typeface="DFKai-SB"/>
                  <a:sym typeface="DFKai-SB"/>
                </a:rPr>
                <a:t>技術面</a:t>
              </a:r>
              <a:endParaRPr/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5158115" y="1104980"/>
              <a:ext cx="859600" cy="409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7"/>
            <p:cNvSpPr txBox="1"/>
            <p:nvPr/>
          </p:nvSpPr>
          <p:spPr>
            <a:xfrm>
              <a:off x="5566425" y="1103968"/>
              <a:ext cx="42980" cy="42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7"/>
            <p:cNvSpPr/>
            <p:nvPr/>
          </p:nvSpPr>
          <p:spPr>
            <a:xfrm>
              <a:off x="6017716" y="588208"/>
              <a:ext cx="2149001" cy="107450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7"/>
            <p:cNvSpPr txBox="1"/>
            <p:nvPr/>
          </p:nvSpPr>
          <p:spPr>
            <a:xfrm>
              <a:off x="6049187" y="619679"/>
              <a:ext cx="2086059" cy="10115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zh-TW" sz="3200" b="0" i="0" u="none" strike="noStrike" cap="none">
                  <a:solidFill>
                    <a:srgbClr val="FFFFFF"/>
                  </a:solidFill>
                  <a:latin typeface="DFKai-SB"/>
                  <a:ea typeface="DFKai-SB"/>
                  <a:cs typeface="DFKai-SB"/>
                  <a:sym typeface="DFKai-SB"/>
                </a:rPr>
                <a:t>初級、二級</a:t>
              </a:r>
              <a:br>
                <a:rPr lang="zh-TW" sz="3200" b="0" i="0" u="none" strike="noStrike" cap="none">
                  <a:solidFill>
                    <a:srgbClr val="FFFFFF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3200" b="0" i="0" u="none" strike="noStrike" cap="none">
                  <a:solidFill>
                    <a:srgbClr val="FFFFFF"/>
                  </a:solidFill>
                  <a:latin typeface="DFKai-SB"/>
                  <a:ea typeface="DFKai-SB"/>
                  <a:cs typeface="DFKai-SB"/>
                  <a:sym typeface="DFKai-SB"/>
                </a:rPr>
                <a:t>三級處理</a:t>
              </a:r>
              <a:endParaRPr/>
            </a:p>
          </p:txBody>
        </p:sp>
        <p:sp>
          <p:nvSpPr>
            <p:cNvPr id="212" name="Google Shape;212;p7"/>
            <p:cNvSpPr/>
            <p:nvPr/>
          </p:nvSpPr>
          <p:spPr>
            <a:xfrm rot="2829178">
              <a:off x="1947294" y="2495115"/>
              <a:ext cx="1264037" cy="409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25400" cap="flat" cmpd="sng">
              <a:solidFill>
                <a:srgbClr val="339C7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7"/>
            <p:cNvSpPr txBox="1"/>
            <p:nvPr/>
          </p:nvSpPr>
          <p:spPr>
            <a:xfrm rot="2829178">
              <a:off x="2547712" y="2483993"/>
              <a:ext cx="63201" cy="63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3009113" y="2441722"/>
              <a:ext cx="2149001" cy="107450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7"/>
            <p:cNvSpPr txBox="1"/>
            <p:nvPr/>
          </p:nvSpPr>
          <p:spPr>
            <a:xfrm>
              <a:off x="3040584" y="2473193"/>
              <a:ext cx="2086059" cy="10115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zh-TW" sz="40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法規面</a:t>
              </a:r>
              <a:endParaRPr/>
            </a:p>
          </p:txBody>
        </p:sp>
        <p:sp>
          <p:nvSpPr>
            <p:cNvPr id="216" name="Google Shape;216;p7"/>
            <p:cNvSpPr/>
            <p:nvPr/>
          </p:nvSpPr>
          <p:spPr>
            <a:xfrm rot="-2142401">
              <a:off x="5058614" y="2649575"/>
              <a:ext cx="1058601" cy="409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7"/>
            <p:cNvSpPr txBox="1"/>
            <p:nvPr/>
          </p:nvSpPr>
          <p:spPr>
            <a:xfrm rot="-2142401">
              <a:off x="5561450" y="2643588"/>
              <a:ext cx="52930" cy="529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6017716" y="1823884"/>
              <a:ext cx="2149001" cy="107450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7"/>
            <p:cNvSpPr txBox="1"/>
            <p:nvPr/>
          </p:nvSpPr>
          <p:spPr>
            <a:xfrm>
              <a:off x="6049187" y="1855355"/>
              <a:ext cx="2086059" cy="10115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zh-TW" sz="32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不得</a:t>
              </a:r>
              <a:br>
                <a:rPr lang="zh-TW" sz="32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32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接觸人體</a:t>
              </a:r>
              <a:endParaRPr/>
            </a:p>
          </p:txBody>
        </p:sp>
        <p:sp>
          <p:nvSpPr>
            <p:cNvPr id="220" name="Google Shape;220;p7"/>
            <p:cNvSpPr/>
            <p:nvPr/>
          </p:nvSpPr>
          <p:spPr>
            <a:xfrm rot="2142401">
              <a:off x="5058614" y="3267413"/>
              <a:ext cx="1058601" cy="409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7"/>
            <p:cNvSpPr txBox="1"/>
            <p:nvPr/>
          </p:nvSpPr>
          <p:spPr>
            <a:xfrm rot="2142401">
              <a:off x="5561450" y="3261426"/>
              <a:ext cx="52930" cy="529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6017716" y="3059560"/>
              <a:ext cx="2149001" cy="107450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7"/>
            <p:cNvSpPr txBox="1"/>
            <p:nvPr/>
          </p:nvSpPr>
          <p:spPr>
            <a:xfrm>
              <a:off x="6049187" y="3091031"/>
              <a:ext cx="2086059" cy="10115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zh-TW" sz="3200" b="1" i="0" u="none" strike="noStrike" cap="non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新設開發案</a:t>
              </a:r>
              <a:endParaRPr/>
            </a:p>
          </p:txBody>
        </p:sp>
      </p:grpSp>
      <p:sp>
        <p:nvSpPr>
          <p:cNvPr id="224" name="Google Shape;224;p7"/>
          <p:cNvSpPr txBox="1">
            <a:spLocks noGrp="1"/>
          </p:cNvSpPr>
          <p:nvPr>
            <p:ph type="title"/>
          </p:nvPr>
        </p:nvSpPr>
        <p:spPr>
          <a:xfrm>
            <a:off x="488385" y="190449"/>
            <a:ext cx="2534654" cy="689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altLang="en-US" sz="4000" dirty="0">
                <a:latin typeface="DFKai-SB"/>
                <a:ea typeface="DFKai-SB"/>
                <a:sym typeface="DFKai-SB"/>
              </a:rPr>
              <a:t>現行狀況</a:t>
            </a:r>
            <a:endParaRPr dirty="0"/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130;p3">
            <a:extLst>
              <a:ext uri="{FF2B5EF4-FFF2-40B4-BE49-F238E27FC236}">
                <a16:creationId xmlns:a16="http://schemas.microsoft.com/office/drawing/2014/main" id="{79199928-F348-4C74-B5D5-9D3E8C40590C}"/>
              </a:ext>
            </a:extLst>
          </p:cNvPr>
          <p:cNvSpPr/>
          <p:nvPr/>
        </p:nvSpPr>
        <p:spPr>
          <a:xfrm>
            <a:off x="325911" y="216988"/>
            <a:ext cx="8492173" cy="747468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6875" y="4092150"/>
            <a:ext cx="1516775" cy="151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7977" y="-442137"/>
            <a:ext cx="1958200" cy="1954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8"/>
          <p:cNvSpPr txBox="1">
            <a:spLocks noGrp="1"/>
          </p:cNvSpPr>
          <p:nvPr>
            <p:ph type="title"/>
          </p:nvPr>
        </p:nvSpPr>
        <p:spPr>
          <a:xfrm>
            <a:off x="303274" y="241055"/>
            <a:ext cx="5949188" cy="689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4000">
                <a:latin typeface="DFKai-SB"/>
                <a:ea typeface="DFKai-SB"/>
                <a:cs typeface="DFKai-SB"/>
                <a:sym typeface="DFKai-SB"/>
              </a:rPr>
              <a:t>面臨問題</a:t>
            </a:r>
            <a:endParaRPr/>
          </a:p>
        </p:txBody>
      </p:sp>
      <p:grpSp>
        <p:nvGrpSpPr>
          <p:cNvPr id="232" name="Google Shape;232;p8"/>
          <p:cNvGrpSpPr/>
          <p:nvPr/>
        </p:nvGrpSpPr>
        <p:grpSpPr>
          <a:xfrm>
            <a:off x="524961" y="865225"/>
            <a:ext cx="7518235" cy="3979071"/>
            <a:chOff x="83450" y="26780"/>
            <a:chExt cx="7518235" cy="3979071"/>
          </a:xfrm>
        </p:grpSpPr>
        <p:sp>
          <p:nvSpPr>
            <p:cNvPr id="233" name="Google Shape;233;p8"/>
            <p:cNvSpPr/>
            <p:nvPr/>
          </p:nvSpPr>
          <p:spPr>
            <a:xfrm>
              <a:off x="83450" y="1461392"/>
              <a:ext cx="1449161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8"/>
            <p:cNvSpPr txBox="1"/>
            <p:nvPr/>
          </p:nvSpPr>
          <p:spPr>
            <a:xfrm>
              <a:off x="104672" y="1482614"/>
              <a:ext cx="1406717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zh-TW" sz="21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使用再生水</a:t>
              </a:r>
              <a:endParaRPr/>
            </a:p>
          </p:txBody>
        </p:sp>
        <p:sp>
          <p:nvSpPr>
            <p:cNvPr id="235" name="Google Shape;235;p8"/>
            <p:cNvSpPr/>
            <p:nvPr/>
          </p:nvSpPr>
          <p:spPr>
            <a:xfrm rot="-4791225">
              <a:off x="1101686" y="1292745"/>
              <a:ext cx="1046141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39C7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8"/>
            <p:cNvSpPr txBox="1"/>
            <p:nvPr/>
          </p:nvSpPr>
          <p:spPr>
            <a:xfrm rot="-4791225">
              <a:off x="1598603" y="1282638"/>
              <a:ext cx="52307" cy="523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1716902" y="431611"/>
              <a:ext cx="1449161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8"/>
            <p:cNvSpPr txBox="1"/>
            <p:nvPr/>
          </p:nvSpPr>
          <p:spPr>
            <a:xfrm>
              <a:off x="1738124" y="452833"/>
              <a:ext cx="1406717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zh-TW" sz="30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企業</a:t>
              </a:r>
              <a:endParaRPr/>
            </a:p>
          </p:txBody>
        </p:sp>
        <p:sp>
          <p:nvSpPr>
            <p:cNvPr id="239" name="Google Shape;239;p8"/>
            <p:cNvSpPr/>
            <p:nvPr/>
          </p:nvSpPr>
          <p:spPr>
            <a:xfrm rot="-2242055">
              <a:off x="3097613" y="575440"/>
              <a:ext cx="667017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8"/>
            <p:cNvSpPr txBox="1"/>
            <p:nvPr/>
          </p:nvSpPr>
          <p:spPr>
            <a:xfrm rot="-2242055">
              <a:off x="3414447" y="574810"/>
              <a:ext cx="33350" cy="333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3696181" y="26780"/>
              <a:ext cx="1449161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8"/>
            <p:cNvSpPr txBox="1"/>
            <p:nvPr/>
          </p:nvSpPr>
          <p:spPr>
            <a:xfrm>
              <a:off x="3717403" y="48002"/>
              <a:ext cx="1406717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zh-TW" sz="3000" b="0" i="0" u="none" strike="noStrike" cap="none">
                  <a:solidFill>
                    <a:srgbClr val="FFFFFF"/>
                  </a:solidFill>
                  <a:latin typeface="DFKai-SB"/>
                  <a:ea typeface="DFKai-SB"/>
                  <a:cs typeface="DFKai-SB"/>
                  <a:sym typeface="DFKai-SB"/>
                </a:rPr>
                <a:t>成本</a:t>
              </a:r>
              <a:endParaRPr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5145343" y="373024"/>
              <a:ext cx="579664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8"/>
            <p:cNvSpPr txBox="1"/>
            <p:nvPr/>
          </p:nvSpPr>
          <p:spPr>
            <a:xfrm>
              <a:off x="5420683" y="374579"/>
              <a:ext cx="28983" cy="28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5725007" y="26780"/>
              <a:ext cx="1832102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8"/>
            <p:cNvSpPr txBox="1"/>
            <p:nvPr/>
          </p:nvSpPr>
          <p:spPr>
            <a:xfrm>
              <a:off x="5746229" y="48002"/>
              <a:ext cx="1789658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zh-TW" sz="21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12$ v.s 20$</a:t>
              </a:r>
              <a:endParaRPr sz="2100" b="0" i="0" u="none" strike="noStrike" cap="non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47" name="Google Shape;247;p8"/>
            <p:cNvSpPr/>
            <p:nvPr/>
          </p:nvSpPr>
          <p:spPr>
            <a:xfrm rot="2117919">
              <a:off x="3106355" y="965518"/>
              <a:ext cx="649533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8"/>
            <p:cNvSpPr txBox="1"/>
            <p:nvPr/>
          </p:nvSpPr>
          <p:spPr>
            <a:xfrm rot="2117919">
              <a:off x="3414884" y="965326"/>
              <a:ext cx="32476" cy="324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3696181" y="806936"/>
              <a:ext cx="1449161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8"/>
            <p:cNvSpPr txBox="1"/>
            <p:nvPr/>
          </p:nvSpPr>
          <p:spPr>
            <a:xfrm>
              <a:off x="3717403" y="828158"/>
              <a:ext cx="1406717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zh-TW" sz="3000" b="0" i="0" u="none" strike="noStrike" cap="none">
                  <a:solidFill>
                    <a:srgbClr val="FFFFFF"/>
                  </a:solidFill>
                  <a:latin typeface="DFKai-SB"/>
                  <a:ea typeface="DFKai-SB"/>
                  <a:cs typeface="DFKai-SB"/>
                  <a:sym typeface="DFKai-SB"/>
                </a:rPr>
                <a:t>產量</a:t>
              </a: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5145343" y="1153180"/>
              <a:ext cx="579664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8"/>
            <p:cNvSpPr txBox="1"/>
            <p:nvPr/>
          </p:nvSpPr>
          <p:spPr>
            <a:xfrm>
              <a:off x="5420683" y="1154735"/>
              <a:ext cx="28983" cy="28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5725007" y="806936"/>
              <a:ext cx="1846999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8"/>
            <p:cNvSpPr txBox="1"/>
            <p:nvPr/>
          </p:nvSpPr>
          <p:spPr>
            <a:xfrm>
              <a:off x="5746229" y="828158"/>
              <a:ext cx="1804555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zh-TW" sz="24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需求&gt;供給</a:t>
              </a: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 rot="4860825">
              <a:off x="1082663" y="2334330"/>
              <a:ext cx="106647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39C7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8"/>
            <p:cNvSpPr txBox="1"/>
            <p:nvPr/>
          </p:nvSpPr>
          <p:spPr>
            <a:xfrm rot="4860825">
              <a:off x="1589241" y="2323715"/>
              <a:ext cx="53323" cy="533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1699193" y="2514780"/>
              <a:ext cx="1449161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8"/>
            <p:cNvSpPr txBox="1"/>
            <p:nvPr/>
          </p:nvSpPr>
          <p:spPr>
            <a:xfrm>
              <a:off x="1720415" y="2536002"/>
              <a:ext cx="1406717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zh-TW" sz="30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民生</a:t>
              </a:r>
              <a:endParaRPr/>
            </a:p>
          </p:txBody>
        </p:sp>
        <p:sp>
          <p:nvSpPr>
            <p:cNvPr id="259" name="Google Shape;259;p8"/>
            <p:cNvSpPr/>
            <p:nvPr/>
          </p:nvSpPr>
          <p:spPr>
            <a:xfrm rot="-3444478">
              <a:off x="2913753" y="2432587"/>
              <a:ext cx="1017029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8"/>
            <p:cNvSpPr txBox="1"/>
            <p:nvPr/>
          </p:nvSpPr>
          <p:spPr>
            <a:xfrm rot="-3444478">
              <a:off x="3396842" y="2423208"/>
              <a:ext cx="50851" cy="508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3696181" y="1657906"/>
              <a:ext cx="1449161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8"/>
            <p:cNvSpPr txBox="1"/>
            <p:nvPr/>
          </p:nvSpPr>
          <p:spPr>
            <a:xfrm>
              <a:off x="3717403" y="1679128"/>
              <a:ext cx="1406717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Arial"/>
                <a:buNone/>
              </a:pPr>
              <a:r>
                <a:rPr lang="zh-TW" sz="3000" b="0" i="0" u="none" strike="noStrike" cap="none">
                  <a:solidFill>
                    <a:srgbClr val="FFFFFF"/>
                  </a:solidFill>
                  <a:latin typeface="DFKai-SB"/>
                  <a:ea typeface="DFKai-SB"/>
                  <a:cs typeface="DFKai-SB"/>
                  <a:sym typeface="DFKai-SB"/>
                </a:rPr>
                <a:t>法規</a:t>
              </a:r>
              <a:endParaRPr/>
            </a:p>
          </p:txBody>
        </p:sp>
        <p:sp>
          <p:nvSpPr>
            <p:cNvPr id="263" name="Google Shape;263;p8"/>
            <p:cNvSpPr/>
            <p:nvPr/>
          </p:nvSpPr>
          <p:spPr>
            <a:xfrm rot="-104948">
              <a:off x="5145208" y="1995299"/>
              <a:ext cx="579934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8"/>
            <p:cNvSpPr txBox="1"/>
            <p:nvPr/>
          </p:nvSpPr>
          <p:spPr>
            <a:xfrm rot="-104948">
              <a:off x="5420677" y="1996847"/>
              <a:ext cx="28996" cy="28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5725007" y="1640204"/>
              <a:ext cx="1846999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8"/>
            <p:cNvSpPr txBox="1"/>
            <p:nvPr/>
          </p:nvSpPr>
          <p:spPr>
            <a:xfrm>
              <a:off x="5746229" y="1661426"/>
              <a:ext cx="1804555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zh-TW" sz="21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不得接觸人體</a:t>
              </a:r>
              <a:endParaRPr/>
            </a:p>
          </p:txBody>
        </p:sp>
        <p:sp>
          <p:nvSpPr>
            <p:cNvPr id="267" name="Google Shape;267;p8"/>
            <p:cNvSpPr/>
            <p:nvPr/>
          </p:nvSpPr>
          <p:spPr>
            <a:xfrm rot="-416987">
              <a:off x="3146327" y="2827636"/>
              <a:ext cx="551881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8"/>
            <p:cNvSpPr txBox="1"/>
            <p:nvPr/>
          </p:nvSpPr>
          <p:spPr>
            <a:xfrm rot="-416987">
              <a:off x="3408471" y="2829885"/>
              <a:ext cx="27594" cy="27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8"/>
            <p:cNvSpPr/>
            <p:nvPr/>
          </p:nvSpPr>
          <p:spPr>
            <a:xfrm>
              <a:off x="3696181" y="2448003"/>
              <a:ext cx="1449161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8"/>
            <p:cNvSpPr txBox="1"/>
            <p:nvPr/>
          </p:nvSpPr>
          <p:spPr>
            <a:xfrm>
              <a:off x="3717403" y="2469225"/>
              <a:ext cx="1406717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zh-TW" sz="30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認識</a:t>
              </a:r>
              <a:endParaRPr/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5145343" y="2794247"/>
              <a:ext cx="579664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8"/>
            <p:cNvSpPr txBox="1"/>
            <p:nvPr/>
          </p:nvSpPr>
          <p:spPr>
            <a:xfrm>
              <a:off x="5420683" y="2795802"/>
              <a:ext cx="28983" cy="28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8"/>
            <p:cNvSpPr/>
            <p:nvPr/>
          </p:nvSpPr>
          <p:spPr>
            <a:xfrm>
              <a:off x="5725007" y="2448003"/>
              <a:ext cx="1861824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8"/>
            <p:cNvSpPr txBox="1"/>
            <p:nvPr/>
          </p:nvSpPr>
          <p:spPr>
            <a:xfrm>
              <a:off x="5746229" y="2469225"/>
              <a:ext cx="1819380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zh-TW" sz="3000" b="1" i="0" u="none" strike="noStrike" cap="non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缺乏動機</a:t>
              </a:r>
              <a:endParaRPr/>
            </a:p>
          </p:txBody>
        </p:sp>
        <p:sp>
          <p:nvSpPr>
            <p:cNvPr id="275" name="Google Shape;275;p8"/>
            <p:cNvSpPr/>
            <p:nvPr/>
          </p:nvSpPr>
          <p:spPr>
            <a:xfrm rot="3266750">
              <a:off x="2951200" y="3244270"/>
              <a:ext cx="942136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8"/>
            <p:cNvSpPr txBox="1"/>
            <p:nvPr/>
          </p:nvSpPr>
          <p:spPr>
            <a:xfrm rot="3266750">
              <a:off x="3398714" y="3236763"/>
              <a:ext cx="47106" cy="471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8"/>
            <p:cNvSpPr/>
            <p:nvPr/>
          </p:nvSpPr>
          <p:spPr>
            <a:xfrm>
              <a:off x="3696181" y="3281271"/>
              <a:ext cx="1449161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8"/>
            <p:cNvSpPr txBox="1"/>
            <p:nvPr/>
          </p:nvSpPr>
          <p:spPr>
            <a:xfrm>
              <a:off x="3717403" y="3302493"/>
              <a:ext cx="1406717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zh-TW" sz="30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需求</a:t>
              </a:r>
              <a:endParaRPr/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5145343" y="3627515"/>
              <a:ext cx="579664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9B3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8"/>
            <p:cNvSpPr txBox="1"/>
            <p:nvPr/>
          </p:nvSpPr>
          <p:spPr>
            <a:xfrm>
              <a:off x="5420683" y="3629070"/>
              <a:ext cx="28983" cy="28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8"/>
            <p:cNvSpPr/>
            <p:nvPr/>
          </p:nvSpPr>
          <p:spPr>
            <a:xfrm>
              <a:off x="5725007" y="3281271"/>
              <a:ext cx="1876678" cy="724580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8"/>
            <p:cNvSpPr txBox="1"/>
            <p:nvPr/>
          </p:nvSpPr>
          <p:spPr>
            <a:xfrm>
              <a:off x="5746229" y="3302493"/>
              <a:ext cx="1834234" cy="682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zh-TW" sz="2100" b="0" i="0" u="none" strike="noStrike" cap="none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價格、便利性</a:t>
              </a:r>
              <a:endParaRPr/>
            </a:p>
          </p:txBody>
        </p:sp>
      </p:grp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30;p3">
            <a:extLst>
              <a:ext uri="{FF2B5EF4-FFF2-40B4-BE49-F238E27FC236}">
                <a16:creationId xmlns:a16="http://schemas.microsoft.com/office/drawing/2014/main" id="{BA353EF2-F7F1-45EA-AE5D-AD9F3C57A449}"/>
              </a:ext>
            </a:extLst>
          </p:cNvPr>
          <p:cNvSpPr/>
          <p:nvPr/>
        </p:nvSpPr>
        <p:spPr>
          <a:xfrm>
            <a:off x="626752" y="292748"/>
            <a:ext cx="8257053" cy="747468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9"/>
          <p:cNvSpPr/>
          <p:nvPr/>
        </p:nvSpPr>
        <p:spPr>
          <a:xfrm>
            <a:off x="321992" y="1457180"/>
            <a:ext cx="1933632" cy="51420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9"/>
          <p:cNvSpPr/>
          <p:nvPr/>
        </p:nvSpPr>
        <p:spPr>
          <a:xfrm>
            <a:off x="2911856" y="2559893"/>
            <a:ext cx="3450311" cy="579026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9"/>
          <p:cNvSpPr/>
          <p:nvPr/>
        </p:nvSpPr>
        <p:spPr>
          <a:xfrm>
            <a:off x="7136387" y="2540268"/>
            <a:ext cx="1920559" cy="593406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9"/>
          <p:cNvSpPr/>
          <p:nvPr/>
        </p:nvSpPr>
        <p:spPr>
          <a:xfrm>
            <a:off x="11018" y="2572656"/>
            <a:ext cx="2200648" cy="593406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9"/>
          <p:cNvSpPr/>
          <p:nvPr/>
        </p:nvSpPr>
        <p:spPr>
          <a:xfrm>
            <a:off x="3060210" y="1416421"/>
            <a:ext cx="2589167" cy="6708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9"/>
          <p:cNvSpPr/>
          <p:nvPr/>
        </p:nvSpPr>
        <p:spPr>
          <a:xfrm>
            <a:off x="6525606" y="1416421"/>
            <a:ext cx="2567234" cy="593406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9"/>
          <p:cNvSpPr txBox="1">
            <a:spLocks noGrp="1"/>
          </p:cNvSpPr>
          <p:nvPr>
            <p:ph type="title" idx="2"/>
          </p:nvPr>
        </p:nvSpPr>
        <p:spPr>
          <a:xfrm>
            <a:off x="-54670" y="1377985"/>
            <a:ext cx="2532865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zh-TW" sz="20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台灣人口密度高</a:t>
            </a:r>
            <a:endParaRPr sz="200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94" name="Google Shape;294;p9"/>
          <p:cNvSpPr txBox="1">
            <a:spLocks noGrp="1"/>
          </p:cNvSpPr>
          <p:nvPr>
            <p:ph type="subTitle" idx="1"/>
          </p:nvPr>
        </p:nvSpPr>
        <p:spPr>
          <a:xfrm>
            <a:off x="5909704" y="6321602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zh-TW"/>
            </a:br>
            <a:endParaRPr/>
          </a:p>
        </p:txBody>
      </p:sp>
      <p:sp>
        <p:nvSpPr>
          <p:cNvPr id="295" name="Google Shape;295;p9"/>
          <p:cNvSpPr txBox="1">
            <a:spLocks noGrp="1"/>
          </p:cNvSpPr>
          <p:nvPr>
            <p:ph type="title" idx="4"/>
          </p:nvPr>
        </p:nvSpPr>
        <p:spPr>
          <a:xfrm>
            <a:off x="3124131" y="1447706"/>
            <a:ext cx="2359281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zh-TW" sz="20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對水的需求量</a:t>
            </a:r>
            <a:br>
              <a:rPr lang="zh-TW" sz="20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20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十分龐大</a:t>
            </a:r>
            <a:endParaRPr sz="200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96" name="Google Shape;296;p9"/>
          <p:cNvSpPr txBox="1">
            <a:spLocks noGrp="1"/>
          </p:cNvSpPr>
          <p:nvPr>
            <p:ph type="title" idx="7"/>
          </p:nvPr>
        </p:nvSpPr>
        <p:spPr>
          <a:xfrm>
            <a:off x="6652683" y="1386892"/>
            <a:ext cx="231308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zh-TW" sz="20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缺水造成生活不便</a:t>
            </a:r>
            <a:endParaRPr/>
          </a:p>
        </p:txBody>
      </p:sp>
      <p:sp>
        <p:nvSpPr>
          <p:cNvPr id="297" name="Google Shape;297;p9"/>
          <p:cNvSpPr txBox="1">
            <a:spLocks noGrp="1"/>
          </p:cNvSpPr>
          <p:nvPr>
            <p:ph type="title" idx="13"/>
          </p:nvPr>
        </p:nvSpPr>
        <p:spPr>
          <a:xfrm>
            <a:off x="-54670" y="2572656"/>
            <a:ext cx="23041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zh-TW" sz="20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增加再生水使用率</a:t>
            </a:r>
            <a:endParaRPr sz="200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98" name="Google Shape;298;p9"/>
          <p:cNvSpPr txBox="1">
            <a:spLocks noGrp="1"/>
          </p:cNvSpPr>
          <p:nvPr>
            <p:ph type="subTitle" idx="14"/>
          </p:nvPr>
        </p:nvSpPr>
        <p:spPr>
          <a:xfrm>
            <a:off x="1152257" y="377923"/>
            <a:ext cx="7441165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40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公民應該關心並參與行動之理由</a:t>
            </a:r>
            <a:endParaRPr/>
          </a:p>
        </p:txBody>
      </p:sp>
      <p:sp>
        <p:nvSpPr>
          <p:cNvPr id="299" name="Google Shape;299;p9"/>
          <p:cNvSpPr txBox="1">
            <a:spLocks noGrp="1"/>
          </p:cNvSpPr>
          <p:nvPr>
            <p:ph type="title" idx="16"/>
          </p:nvPr>
        </p:nvSpPr>
        <p:spPr>
          <a:xfrm>
            <a:off x="2871947" y="2542508"/>
            <a:ext cx="349022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zh-TW" sz="20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多元水資源填補缺水需求</a:t>
            </a:r>
            <a:endParaRPr sz="200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00" name="Google Shape;300;p9"/>
          <p:cNvSpPr txBox="1">
            <a:spLocks noGrp="1"/>
          </p:cNvSpPr>
          <p:nvPr>
            <p:ph type="title" idx="19"/>
          </p:nvPr>
        </p:nvSpPr>
        <p:spPr>
          <a:xfrm>
            <a:off x="7306889" y="2495554"/>
            <a:ext cx="1714058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zh-TW" sz="20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經濟發展穩定</a:t>
            </a:r>
            <a:endParaRPr sz="200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t="20423" b="20429"/>
          <a:stretch/>
        </p:blipFill>
        <p:spPr>
          <a:xfrm>
            <a:off x="8152900" y="4423450"/>
            <a:ext cx="1516775" cy="8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4">
            <a:alphaModFix/>
          </a:blip>
          <a:srcRect t="22078" b="22082"/>
          <a:stretch/>
        </p:blipFill>
        <p:spPr>
          <a:xfrm>
            <a:off x="-146819" y="539232"/>
            <a:ext cx="1676900" cy="934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9"/>
          <p:cNvSpPr/>
          <p:nvPr/>
        </p:nvSpPr>
        <p:spPr>
          <a:xfrm>
            <a:off x="2381034" y="1567954"/>
            <a:ext cx="594499" cy="34696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9"/>
          <p:cNvSpPr/>
          <p:nvPr/>
        </p:nvSpPr>
        <p:spPr>
          <a:xfrm>
            <a:off x="2342125" y="2659672"/>
            <a:ext cx="495924" cy="34697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9"/>
          <p:cNvSpPr/>
          <p:nvPr/>
        </p:nvSpPr>
        <p:spPr>
          <a:xfrm>
            <a:off x="6453207" y="2643395"/>
            <a:ext cx="594499" cy="34696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9"/>
          <p:cNvSpPr/>
          <p:nvPr/>
        </p:nvSpPr>
        <p:spPr>
          <a:xfrm>
            <a:off x="5835613" y="1567953"/>
            <a:ext cx="594499" cy="34696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9"/>
          <p:cNvSpPr/>
          <p:nvPr/>
        </p:nvSpPr>
        <p:spPr>
          <a:xfrm>
            <a:off x="1251557" y="3720891"/>
            <a:ext cx="2472950" cy="75612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0" i="0" u="none" strike="noStrike" cap="none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未來必有需求</a:t>
            </a:r>
            <a:endParaRPr/>
          </a:p>
        </p:txBody>
      </p:sp>
      <p:sp>
        <p:nvSpPr>
          <p:cNvPr id="308" name="Google Shape;308;p9"/>
          <p:cNvSpPr/>
          <p:nvPr/>
        </p:nvSpPr>
        <p:spPr>
          <a:xfrm>
            <a:off x="5416208" y="3716539"/>
            <a:ext cx="2472950" cy="75612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0" i="0" u="none" strike="noStrike" cap="none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現在應該認識</a:t>
            </a:r>
            <a:endParaRPr/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0"/>
          <p:cNvSpPr/>
          <p:nvPr/>
        </p:nvSpPr>
        <p:spPr>
          <a:xfrm>
            <a:off x="891375" y="1396088"/>
            <a:ext cx="2867074" cy="73917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0"/>
          <p:cNvSpPr/>
          <p:nvPr/>
        </p:nvSpPr>
        <p:spPr>
          <a:xfrm>
            <a:off x="5406975" y="2340100"/>
            <a:ext cx="3626340" cy="94741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0"/>
          <p:cNvSpPr/>
          <p:nvPr/>
        </p:nvSpPr>
        <p:spPr>
          <a:xfrm>
            <a:off x="584325" y="410325"/>
            <a:ext cx="7989804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0"/>
          <p:cNvSpPr txBox="1">
            <a:spLocks noGrp="1"/>
          </p:cNvSpPr>
          <p:nvPr>
            <p:ph type="title" idx="2"/>
          </p:nvPr>
        </p:nvSpPr>
        <p:spPr>
          <a:xfrm>
            <a:off x="5285700" y="2526000"/>
            <a:ext cx="38253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了解水資源不足的困擾</a:t>
            </a:r>
            <a:endParaRPr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宣傳回收水再利用的好處</a:t>
            </a:r>
            <a:endParaRPr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18" name="Google Shape;318;p10"/>
          <p:cNvSpPr txBox="1">
            <a:spLocks noGrp="1"/>
          </p:cNvSpPr>
          <p:nvPr>
            <p:ph type="title" idx="4"/>
          </p:nvPr>
        </p:nvSpPr>
        <p:spPr>
          <a:xfrm>
            <a:off x="925900" y="1444523"/>
            <a:ext cx="2867100" cy="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體驗限水的經驗</a:t>
            </a:r>
            <a:endParaRPr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19" name="Google Shape;319;p10"/>
          <p:cNvSpPr txBox="1">
            <a:spLocks noGrp="1"/>
          </p:cNvSpPr>
          <p:nvPr>
            <p:ph type="title" idx="8"/>
          </p:nvPr>
        </p:nvSpPr>
        <p:spPr>
          <a:xfrm>
            <a:off x="870129" y="714424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36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竹北國小教學活動</a:t>
            </a:r>
            <a:br>
              <a:rPr lang="zh-TW" sz="3600" dirty="0">
                <a:solidFill>
                  <a:srgbClr val="1C436C"/>
                </a:solidFill>
              </a:rPr>
            </a:br>
            <a:endParaRPr sz="3600" dirty="0">
              <a:solidFill>
                <a:srgbClr val="1C436C"/>
              </a:solidFill>
            </a:endParaRPr>
          </a:p>
        </p:txBody>
      </p:sp>
      <p:pic>
        <p:nvPicPr>
          <p:cNvPr id="320" name="Google Shape;32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7977" y="-442137"/>
            <a:ext cx="1958200" cy="195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73725" y="4027525"/>
            <a:ext cx="1516775" cy="151372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0"/>
          <p:cNvSpPr/>
          <p:nvPr/>
        </p:nvSpPr>
        <p:spPr>
          <a:xfrm>
            <a:off x="3940099" y="2547000"/>
            <a:ext cx="1322100" cy="485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0"/>
          <p:cNvSpPr/>
          <p:nvPr/>
        </p:nvSpPr>
        <p:spPr>
          <a:xfrm>
            <a:off x="851050" y="2267625"/>
            <a:ext cx="2941954" cy="1234216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0"/>
          <p:cNvSpPr txBox="1">
            <a:spLocks noGrp="1"/>
          </p:cNvSpPr>
          <p:nvPr>
            <p:ph type="title" idx="4"/>
          </p:nvPr>
        </p:nvSpPr>
        <p:spPr>
          <a:xfrm>
            <a:off x="925900" y="2244225"/>
            <a:ext cx="29907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舉辦水資源、水循環再利用等環境議題課程</a:t>
            </a:r>
            <a:endParaRPr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25" name="Google Shape;325;p10"/>
          <p:cNvSpPr/>
          <p:nvPr/>
        </p:nvSpPr>
        <p:spPr>
          <a:xfrm>
            <a:off x="891375" y="3674825"/>
            <a:ext cx="2867074" cy="73917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0"/>
          <p:cNvSpPr txBox="1">
            <a:spLocks noGrp="1"/>
          </p:cNvSpPr>
          <p:nvPr>
            <p:ph type="title" idx="4"/>
          </p:nvPr>
        </p:nvSpPr>
        <p:spPr>
          <a:xfrm>
            <a:off x="710325" y="3780563"/>
            <a:ext cx="3229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培養環保展覽小尖兵</a:t>
            </a:r>
            <a:endParaRPr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pSp>
        <p:nvGrpSpPr>
          <p:cNvPr id="327" name="Google Shape;327;p10"/>
          <p:cNvGrpSpPr/>
          <p:nvPr/>
        </p:nvGrpSpPr>
        <p:grpSpPr>
          <a:xfrm>
            <a:off x="710313" y="1697005"/>
            <a:ext cx="484405" cy="484788"/>
            <a:chOff x="3997005" y="2159289"/>
            <a:chExt cx="375770" cy="376067"/>
          </a:xfrm>
        </p:grpSpPr>
        <p:sp>
          <p:nvSpPr>
            <p:cNvPr id="328" name="Google Shape;328;p10"/>
            <p:cNvSpPr/>
            <p:nvPr/>
          </p:nvSpPr>
          <p:spPr>
            <a:xfrm>
              <a:off x="4105806" y="2159289"/>
              <a:ext cx="159005" cy="168528"/>
            </a:xfrm>
            <a:custGeom>
              <a:avLst/>
              <a:gdLst/>
              <a:ahLst/>
              <a:cxnLst/>
              <a:rect l="l" t="t" r="r" b="b"/>
              <a:pathLst>
                <a:path w="5894" h="6247" extrusionOk="0">
                  <a:moveTo>
                    <a:pt x="2928" y="0"/>
                  </a:moveTo>
                  <a:cubicBezTo>
                    <a:pt x="2881" y="0"/>
                    <a:pt x="2836" y="4"/>
                    <a:pt x="2792" y="12"/>
                  </a:cubicBezTo>
                  <a:cubicBezTo>
                    <a:pt x="2699" y="43"/>
                    <a:pt x="2606" y="74"/>
                    <a:pt x="2513" y="136"/>
                  </a:cubicBezTo>
                  <a:cubicBezTo>
                    <a:pt x="1706" y="756"/>
                    <a:pt x="0" y="2183"/>
                    <a:pt x="0" y="3362"/>
                  </a:cubicBezTo>
                  <a:cubicBezTo>
                    <a:pt x="0" y="4975"/>
                    <a:pt x="1334" y="6246"/>
                    <a:pt x="2947" y="6246"/>
                  </a:cubicBezTo>
                  <a:cubicBezTo>
                    <a:pt x="3381" y="6246"/>
                    <a:pt x="3846" y="6122"/>
                    <a:pt x="4250" y="5936"/>
                  </a:cubicBezTo>
                  <a:cubicBezTo>
                    <a:pt x="5242" y="5471"/>
                    <a:pt x="5894" y="4478"/>
                    <a:pt x="5894" y="3362"/>
                  </a:cubicBezTo>
                  <a:cubicBezTo>
                    <a:pt x="5894" y="2183"/>
                    <a:pt x="4188" y="756"/>
                    <a:pt x="3350" y="136"/>
                  </a:cubicBezTo>
                  <a:cubicBezTo>
                    <a:pt x="3232" y="41"/>
                    <a:pt x="3077" y="0"/>
                    <a:pt x="2928" y="0"/>
                  </a:cubicBezTo>
                  <a:close/>
                </a:path>
              </a:pathLst>
            </a:custGeom>
            <a:solidFill>
              <a:srgbClr val="AAC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10"/>
            <p:cNvSpPr/>
            <p:nvPr/>
          </p:nvSpPr>
          <p:spPr>
            <a:xfrm>
              <a:off x="4105806" y="2159586"/>
              <a:ext cx="114654" cy="168232"/>
            </a:xfrm>
            <a:custGeom>
              <a:avLst/>
              <a:gdLst/>
              <a:ahLst/>
              <a:cxnLst/>
              <a:rect l="l" t="t" r="r" b="b"/>
              <a:pathLst>
                <a:path w="4250" h="6236" extrusionOk="0">
                  <a:moveTo>
                    <a:pt x="2792" y="1"/>
                  </a:moveTo>
                  <a:cubicBezTo>
                    <a:pt x="2699" y="32"/>
                    <a:pt x="2606" y="63"/>
                    <a:pt x="2513" y="125"/>
                  </a:cubicBezTo>
                  <a:cubicBezTo>
                    <a:pt x="1706" y="745"/>
                    <a:pt x="0" y="2172"/>
                    <a:pt x="0" y="3351"/>
                  </a:cubicBezTo>
                  <a:cubicBezTo>
                    <a:pt x="0" y="4964"/>
                    <a:pt x="1334" y="6235"/>
                    <a:pt x="2947" y="6235"/>
                  </a:cubicBezTo>
                  <a:cubicBezTo>
                    <a:pt x="3381" y="6235"/>
                    <a:pt x="3846" y="6111"/>
                    <a:pt x="4250" y="5925"/>
                  </a:cubicBezTo>
                  <a:lnTo>
                    <a:pt x="4250" y="5894"/>
                  </a:lnTo>
                  <a:lnTo>
                    <a:pt x="4219" y="5894"/>
                  </a:lnTo>
                  <a:cubicBezTo>
                    <a:pt x="558" y="4622"/>
                    <a:pt x="2264" y="962"/>
                    <a:pt x="2792" y="1"/>
                  </a:cubicBezTo>
                  <a:close/>
                </a:path>
              </a:pathLst>
            </a:custGeom>
            <a:solidFill>
              <a:srgbClr val="8AB5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0"/>
            <p:cNvSpPr/>
            <p:nvPr/>
          </p:nvSpPr>
          <p:spPr>
            <a:xfrm>
              <a:off x="4140115" y="2389202"/>
              <a:ext cx="114651" cy="57458"/>
            </a:xfrm>
            <a:custGeom>
              <a:avLst/>
              <a:gdLst/>
              <a:ahLst/>
              <a:cxnLst/>
              <a:rect l="l" t="t" r="r" b="b"/>
              <a:pathLst>
                <a:path w="2327" h="3914" extrusionOk="0">
                  <a:moveTo>
                    <a:pt x="1421" y="0"/>
                  </a:moveTo>
                  <a:cubicBezTo>
                    <a:pt x="1062" y="0"/>
                    <a:pt x="706" y="213"/>
                    <a:pt x="620" y="656"/>
                  </a:cubicBezTo>
                  <a:lnTo>
                    <a:pt x="0" y="3541"/>
                  </a:lnTo>
                  <a:lnTo>
                    <a:pt x="1644" y="3913"/>
                  </a:lnTo>
                  <a:cubicBezTo>
                    <a:pt x="2327" y="749"/>
                    <a:pt x="2295" y="966"/>
                    <a:pt x="2295" y="842"/>
                  </a:cubicBezTo>
                  <a:lnTo>
                    <a:pt x="2264" y="842"/>
                  </a:lnTo>
                  <a:cubicBezTo>
                    <a:pt x="2264" y="291"/>
                    <a:pt x="1841" y="0"/>
                    <a:pt x="1421" y="0"/>
                  </a:cubicBezTo>
                  <a:close/>
                </a:path>
              </a:pathLst>
            </a:custGeom>
            <a:solidFill>
              <a:srgbClr val="FFD4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10"/>
            <p:cNvSpPr/>
            <p:nvPr/>
          </p:nvSpPr>
          <p:spPr>
            <a:xfrm>
              <a:off x="4222942" y="2318186"/>
              <a:ext cx="93585" cy="118404"/>
            </a:xfrm>
            <a:custGeom>
              <a:avLst/>
              <a:gdLst/>
              <a:ahLst/>
              <a:cxnLst/>
              <a:rect l="l" t="t" r="r" b="b"/>
              <a:pathLst>
                <a:path w="3469" h="4389" extrusionOk="0">
                  <a:moveTo>
                    <a:pt x="2411" y="0"/>
                  </a:moveTo>
                  <a:cubicBezTo>
                    <a:pt x="2125" y="0"/>
                    <a:pt x="1839" y="143"/>
                    <a:pt x="1676" y="481"/>
                  </a:cubicBezTo>
                  <a:lnTo>
                    <a:pt x="1" y="4389"/>
                  </a:lnTo>
                  <a:lnTo>
                    <a:pt x="2110" y="3862"/>
                  </a:lnTo>
                  <a:lnTo>
                    <a:pt x="3227" y="1132"/>
                  </a:lnTo>
                  <a:cubicBezTo>
                    <a:pt x="3468" y="488"/>
                    <a:pt x="2939" y="0"/>
                    <a:pt x="2411" y="0"/>
                  </a:cubicBezTo>
                  <a:close/>
                </a:path>
              </a:pathLst>
            </a:custGeom>
            <a:solidFill>
              <a:srgbClr val="FFC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10"/>
            <p:cNvSpPr/>
            <p:nvPr/>
          </p:nvSpPr>
          <p:spPr>
            <a:xfrm>
              <a:off x="4266457" y="2337071"/>
              <a:ext cx="98063" cy="102029"/>
            </a:xfrm>
            <a:custGeom>
              <a:avLst/>
              <a:gdLst/>
              <a:ahLst/>
              <a:cxnLst/>
              <a:rect l="l" t="t" r="r" b="b"/>
              <a:pathLst>
                <a:path w="3635" h="3782" extrusionOk="0">
                  <a:moveTo>
                    <a:pt x="2410" y="1"/>
                  </a:moveTo>
                  <a:cubicBezTo>
                    <a:pt x="2163" y="1"/>
                    <a:pt x="1915" y="117"/>
                    <a:pt x="1738" y="401"/>
                  </a:cubicBezTo>
                  <a:lnTo>
                    <a:pt x="1" y="2820"/>
                  </a:lnTo>
                  <a:lnTo>
                    <a:pt x="1397" y="3782"/>
                  </a:lnTo>
                  <a:lnTo>
                    <a:pt x="3103" y="1394"/>
                  </a:lnTo>
                  <a:cubicBezTo>
                    <a:pt x="3634" y="729"/>
                    <a:pt x="3027" y="1"/>
                    <a:pt x="2410" y="1"/>
                  </a:cubicBezTo>
                  <a:close/>
                </a:path>
              </a:pathLst>
            </a:custGeom>
            <a:solidFill>
              <a:srgbClr val="FFD4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10"/>
            <p:cNvSpPr/>
            <p:nvPr/>
          </p:nvSpPr>
          <p:spPr>
            <a:xfrm>
              <a:off x="3997005" y="2329841"/>
              <a:ext cx="375770" cy="205515"/>
            </a:xfrm>
            <a:custGeom>
              <a:avLst/>
              <a:gdLst/>
              <a:ahLst/>
              <a:cxnLst/>
              <a:rect l="l" t="t" r="r" b="b"/>
              <a:pathLst>
                <a:path w="13929" h="7618" extrusionOk="0">
                  <a:moveTo>
                    <a:pt x="3993" y="0"/>
                  </a:moveTo>
                  <a:cubicBezTo>
                    <a:pt x="3746" y="0"/>
                    <a:pt x="3488" y="97"/>
                    <a:pt x="3258" y="328"/>
                  </a:cubicBezTo>
                  <a:lnTo>
                    <a:pt x="1272" y="2313"/>
                  </a:lnTo>
                  <a:cubicBezTo>
                    <a:pt x="466" y="3150"/>
                    <a:pt x="1" y="4236"/>
                    <a:pt x="1" y="5384"/>
                  </a:cubicBezTo>
                  <a:lnTo>
                    <a:pt x="1" y="7617"/>
                  </a:lnTo>
                  <a:lnTo>
                    <a:pt x="5336" y="7617"/>
                  </a:lnTo>
                  <a:lnTo>
                    <a:pt x="5801" y="6904"/>
                  </a:lnTo>
                  <a:cubicBezTo>
                    <a:pt x="5909" y="6741"/>
                    <a:pt x="6112" y="6650"/>
                    <a:pt x="6307" y="6650"/>
                  </a:cubicBezTo>
                  <a:cubicBezTo>
                    <a:pt x="6335" y="6650"/>
                    <a:pt x="6363" y="6652"/>
                    <a:pt x="6391" y="6656"/>
                  </a:cubicBezTo>
                  <a:cubicBezTo>
                    <a:pt x="6663" y="6696"/>
                    <a:pt x="6937" y="6716"/>
                    <a:pt x="7209" y="6716"/>
                  </a:cubicBezTo>
                  <a:cubicBezTo>
                    <a:pt x="8394" y="6716"/>
                    <a:pt x="9558" y="6338"/>
                    <a:pt x="10516" y="5632"/>
                  </a:cubicBezTo>
                  <a:lnTo>
                    <a:pt x="12998" y="3864"/>
                  </a:lnTo>
                  <a:cubicBezTo>
                    <a:pt x="13525" y="3492"/>
                    <a:pt x="13866" y="2933"/>
                    <a:pt x="13928" y="2313"/>
                  </a:cubicBezTo>
                  <a:cubicBezTo>
                    <a:pt x="13928" y="1834"/>
                    <a:pt x="13518" y="1478"/>
                    <a:pt x="13082" y="1478"/>
                  </a:cubicBezTo>
                  <a:cubicBezTo>
                    <a:pt x="12981" y="1478"/>
                    <a:pt x="12879" y="1497"/>
                    <a:pt x="12781" y="1537"/>
                  </a:cubicBezTo>
                  <a:lnTo>
                    <a:pt x="10640" y="2375"/>
                  </a:lnTo>
                  <a:cubicBezTo>
                    <a:pt x="9533" y="2823"/>
                    <a:pt x="8358" y="3047"/>
                    <a:pt x="7154" y="3047"/>
                  </a:cubicBezTo>
                  <a:cubicBezTo>
                    <a:pt x="6942" y="3047"/>
                    <a:pt x="6729" y="3040"/>
                    <a:pt x="6515" y="3026"/>
                  </a:cubicBezTo>
                  <a:lnTo>
                    <a:pt x="3754" y="2840"/>
                  </a:lnTo>
                  <a:lnTo>
                    <a:pt x="4747" y="1817"/>
                  </a:lnTo>
                  <a:cubicBezTo>
                    <a:pt x="5508" y="1055"/>
                    <a:pt x="4808" y="0"/>
                    <a:pt x="3993" y="0"/>
                  </a:cubicBezTo>
                  <a:close/>
                </a:path>
              </a:pathLst>
            </a:custGeom>
            <a:solidFill>
              <a:srgbClr val="FFE2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10"/>
            <p:cNvSpPr/>
            <p:nvPr/>
          </p:nvSpPr>
          <p:spPr>
            <a:xfrm>
              <a:off x="3997005" y="2329841"/>
              <a:ext cx="148619" cy="205515"/>
            </a:xfrm>
            <a:custGeom>
              <a:avLst/>
              <a:gdLst/>
              <a:ahLst/>
              <a:cxnLst/>
              <a:rect l="l" t="t" r="r" b="b"/>
              <a:pathLst>
                <a:path w="5509" h="7618" extrusionOk="0">
                  <a:moveTo>
                    <a:pt x="3993" y="0"/>
                  </a:moveTo>
                  <a:cubicBezTo>
                    <a:pt x="3746" y="0"/>
                    <a:pt x="3488" y="97"/>
                    <a:pt x="3258" y="328"/>
                  </a:cubicBezTo>
                  <a:lnTo>
                    <a:pt x="1272" y="2313"/>
                  </a:lnTo>
                  <a:cubicBezTo>
                    <a:pt x="466" y="3150"/>
                    <a:pt x="1" y="4236"/>
                    <a:pt x="1" y="5384"/>
                  </a:cubicBezTo>
                  <a:lnTo>
                    <a:pt x="1" y="7617"/>
                  </a:lnTo>
                  <a:lnTo>
                    <a:pt x="4250" y="7617"/>
                  </a:lnTo>
                  <a:cubicBezTo>
                    <a:pt x="1955" y="4919"/>
                    <a:pt x="3754" y="2840"/>
                    <a:pt x="3754" y="2840"/>
                  </a:cubicBezTo>
                  <a:lnTo>
                    <a:pt x="4747" y="1817"/>
                  </a:lnTo>
                  <a:cubicBezTo>
                    <a:pt x="5508" y="1055"/>
                    <a:pt x="4808" y="0"/>
                    <a:pt x="3993" y="0"/>
                  </a:cubicBezTo>
                  <a:close/>
                </a:path>
              </a:pathLst>
            </a:custGeom>
            <a:solidFill>
              <a:srgbClr val="FFD4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10"/>
            <p:cNvSpPr/>
            <p:nvPr/>
          </p:nvSpPr>
          <p:spPr>
            <a:xfrm>
              <a:off x="4168555" y="2249960"/>
              <a:ext cx="29325" cy="24765"/>
            </a:xfrm>
            <a:custGeom>
              <a:avLst/>
              <a:gdLst/>
              <a:ahLst/>
              <a:cxnLst/>
              <a:rect l="l" t="t" r="r" b="b"/>
              <a:pathLst>
                <a:path w="1087" h="918" extrusionOk="0">
                  <a:moveTo>
                    <a:pt x="621" y="1"/>
                  </a:moveTo>
                  <a:cubicBezTo>
                    <a:pt x="218" y="1"/>
                    <a:pt x="1" y="466"/>
                    <a:pt x="280" y="776"/>
                  </a:cubicBezTo>
                  <a:cubicBezTo>
                    <a:pt x="377" y="873"/>
                    <a:pt x="500" y="918"/>
                    <a:pt x="621" y="918"/>
                  </a:cubicBezTo>
                  <a:cubicBezTo>
                    <a:pt x="847" y="918"/>
                    <a:pt x="1066" y="760"/>
                    <a:pt x="1086" y="497"/>
                  </a:cubicBezTo>
                  <a:cubicBezTo>
                    <a:pt x="1086" y="249"/>
                    <a:pt x="900" y="1"/>
                    <a:pt x="62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0"/>
            <p:cNvSpPr/>
            <p:nvPr/>
          </p:nvSpPr>
          <p:spPr>
            <a:xfrm>
              <a:off x="4121695" y="2239304"/>
              <a:ext cx="32670" cy="21555"/>
            </a:xfrm>
            <a:custGeom>
              <a:avLst/>
              <a:gdLst/>
              <a:ahLst/>
              <a:cxnLst/>
              <a:rect l="l" t="t" r="r" b="b"/>
              <a:pathLst>
                <a:path w="1211" h="799" extrusionOk="0">
                  <a:moveTo>
                    <a:pt x="605" y="0"/>
                  </a:moveTo>
                  <a:cubicBezTo>
                    <a:pt x="303" y="0"/>
                    <a:pt x="0" y="194"/>
                    <a:pt x="0" y="582"/>
                  </a:cubicBezTo>
                  <a:cubicBezTo>
                    <a:pt x="0" y="706"/>
                    <a:pt x="125" y="799"/>
                    <a:pt x="218" y="799"/>
                  </a:cubicBezTo>
                  <a:cubicBezTo>
                    <a:pt x="342" y="799"/>
                    <a:pt x="435" y="706"/>
                    <a:pt x="435" y="582"/>
                  </a:cubicBezTo>
                  <a:cubicBezTo>
                    <a:pt x="435" y="473"/>
                    <a:pt x="520" y="419"/>
                    <a:pt x="605" y="419"/>
                  </a:cubicBezTo>
                  <a:cubicBezTo>
                    <a:pt x="691" y="419"/>
                    <a:pt x="776" y="473"/>
                    <a:pt x="776" y="582"/>
                  </a:cubicBezTo>
                  <a:cubicBezTo>
                    <a:pt x="776" y="706"/>
                    <a:pt x="869" y="799"/>
                    <a:pt x="993" y="799"/>
                  </a:cubicBezTo>
                  <a:cubicBezTo>
                    <a:pt x="1117" y="799"/>
                    <a:pt x="1210" y="706"/>
                    <a:pt x="1210" y="582"/>
                  </a:cubicBezTo>
                  <a:cubicBezTo>
                    <a:pt x="1210" y="194"/>
                    <a:pt x="908" y="0"/>
                    <a:pt x="60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10"/>
            <p:cNvSpPr/>
            <p:nvPr/>
          </p:nvSpPr>
          <p:spPr>
            <a:xfrm>
              <a:off x="4215415" y="2239304"/>
              <a:ext cx="31833" cy="21555"/>
            </a:xfrm>
            <a:custGeom>
              <a:avLst/>
              <a:gdLst/>
              <a:ahLst/>
              <a:cxnLst/>
              <a:rect l="l" t="t" r="r" b="b"/>
              <a:pathLst>
                <a:path w="1180" h="799" extrusionOk="0">
                  <a:moveTo>
                    <a:pt x="590" y="0"/>
                  </a:moveTo>
                  <a:cubicBezTo>
                    <a:pt x="295" y="0"/>
                    <a:pt x="1" y="194"/>
                    <a:pt x="1" y="582"/>
                  </a:cubicBezTo>
                  <a:cubicBezTo>
                    <a:pt x="1" y="706"/>
                    <a:pt x="94" y="799"/>
                    <a:pt x="187" y="799"/>
                  </a:cubicBezTo>
                  <a:cubicBezTo>
                    <a:pt x="311" y="799"/>
                    <a:pt x="404" y="706"/>
                    <a:pt x="404" y="582"/>
                  </a:cubicBezTo>
                  <a:cubicBezTo>
                    <a:pt x="404" y="473"/>
                    <a:pt x="489" y="419"/>
                    <a:pt x="574" y="419"/>
                  </a:cubicBezTo>
                  <a:cubicBezTo>
                    <a:pt x="660" y="419"/>
                    <a:pt x="745" y="473"/>
                    <a:pt x="745" y="582"/>
                  </a:cubicBezTo>
                  <a:cubicBezTo>
                    <a:pt x="745" y="706"/>
                    <a:pt x="869" y="799"/>
                    <a:pt x="962" y="799"/>
                  </a:cubicBezTo>
                  <a:cubicBezTo>
                    <a:pt x="1086" y="799"/>
                    <a:pt x="1179" y="706"/>
                    <a:pt x="1179" y="582"/>
                  </a:cubicBezTo>
                  <a:cubicBezTo>
                    <a:pt x="1179" y="194"/>
                    <a:pt x="885" y="0"/>
                    <a:pt x="59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322;p10">
            <a:extLst>
              <a:ext uri="{FF2B5EF4-FFF2-40B4-BE49-F238E27FC236}">
                <a16:creationId xmlns:a16="http://schemas.microsoft.com/office/drawing/2014/main" id="{068C9958-830F-451E-8B2C-002069200B42}"/>
              </a:ext>
            </a:extLst>
          </p:cNvPr>
          <p:cNvSpPr/>
          <p:nvPr/>
        </p:nvSpPr>
        <p:spPr>
          <a:xfrm rot="1600568">
            <a:off x="3940098" y="1715451"/>
            <a:ext cx="1322100" cy="485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322;p10">
            <a:extLst>
              <a:ext uri="{FF2B5EF4-FFF2-40B4-BE49-F238E27FC236}">
                <a16:creationId xmlns:a16="http://schemas.microsoft.com/office/drawing/2014/main" id="{BF31BC13-1279-422B-9399-BD0BD46F7110}"/>
              </a:ext>
            </a:extLst>
          </p:cNvPr>
          <p:cNvSpPr/>
          <p:nvPr/>
        </p:nvSpPr>
        <p:spPr>
          <a:xfrm rot="19683770">
            <a:off x="4051114" y="3420551"/>
            <a:ext cx="1322100" cy="485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1"/>
          <p:cNvSpPr/>
          <p:nvPr/>
        </p:nvSpPr>
        <p:spPr>
          <a:xfrm>
            <a:off x="145917" y="241913"/>
            <a:ext cx="7989804" cy="95498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1"/>
          <p:cNvSpPr txBox="1">
            <a:spLocks noGrp="1"/>
          </p:cNvSpPr>
          <p:nvPr>
            <p:ph type="title"/>
          </p:nvPr>
        </p:nvSpPr>
        <p:spPr>
          <a:xfrm>
            <a:off x="288819" y="318662"/>
            <a:ext cx="77040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zh-TW" sz="36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淡江大學-環境永續工作坊</a:t>
            </a:r>
            <a:endParaRPr/>
          </a:p>
        </p:txBody>
      </p:sp>
      <p:grpSp>
        <p:nvGrpSpPr>
          <p:cNvPr id="344" name="Google Shape;344;p11"/>
          <p:cNvGrpSpPr/>
          <p:nvPr/>
        </p:nvGrpSpPr>
        <p:grpSpPr>
          <a:xfrm>
            <a:off x="471129" y="1821675"/>
            <a:ext cx="3847353" cy="2586714"/>
            <a:chOff x="229090" y="1060"/>
            <a:chExt cx="4574736" cy="3330390"/>
          </a:xfrm>
        </p:grpSpPr>
        <p:sp>
          <p:nvSpPr>
            <p:cNvPr id="345" name="Google Shape;345;p11"/>
            <p:cNvSpPr/>
            <p:nvPr/>
          </p:nvSpPr>
          <p:spPr>
            <a:xfrm>
              <a:off x="1653883" y="1060"/>
              <a:ext cx="1725150" cy="862575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1"/>
            <p:cNvSpPr txBox="1"/>
            <p:nvPr/>
          </p:nvSpPr>
          <p:spPr>
            <a:xfrm>
              <a:off x="1679147" y="26324"/>
              <a:ext cx="1674622" cy="8120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33350" rIns="133350" bIns="1333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r>
                <a:rPr lang="zh-TW" sz="3500">
                  <a:solidFill>
                    <a:schemeClr val="lt1"/>
                  </a:solidFill>
                </a:rPr>
                <a:t>政府</a:t>
              </a:r>
              <a:endParaRPr/>
            </a:p>
          </p:txBody>
        </p:sp>
        <p:sp>
          <p:nvSpPr>
            <p:cNvPr id="347" name="Google Shape;347;p11"/>
            <p:cNvSpPr/>
            <p:nvPr/>
          </p:nvSpPr>
          <p:spPr>
            <a:xfrm rot="3600000">
              <a:off x="2779080" y="1515304"/>
              <a:ext cx="899549" cy="301901"/>
            </a:xfrm>
            <a:prstGeom prst="leftRightArrow">
              <a:avLst>
                <a:gd name="adj1" fmla="val 60000"/>
                <a:gd name="adj2" fmla="val 50000"/>
              </a:avLst>
            </a:prstGeom>
            <a:solidFill>
              <a:srgbClr val="AEDFCE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1"/>
            <p:cNvSpPr txBox="1"/>
            <p:nvPr/>
          </p:nvSpPr>
          <p:spPr>
            <a:xfrm rot="3600000">
              <a:off x="2869650" y="1575684"/>
              <a:ext cx="718409" cy="18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11"/>
            <p:cNvSpPr/>
            <p:nvPr/>
          </p:nvSpPr>
          <p:spPr>
            <a:xfrm>
              <a:off x="3078676" y="2468875"/>
              <a:ext cx="1725150" cy="862575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1"/>
            <p:cNvSpPr txBox="1"/>
            <p:nvPr/>
          </p:nvSpPr>
          <p:spPr>
            <a:xfrm>
              <a:off x="3103940" y="2494139"/>
              <a:ext cx="1674622" cy="8120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33350" rIns="133350" bIns="1333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r>
                <a:rPr lang="zh-TW" sz="3500">
                  <a:solidFill>
                    <a:schemeClr val="lt1"/>
                  </a:solidFill>
                </a:rPr>
                <a:t>個人</a:t>
              </a:r>
              <a:endParaRPr/>
            </a:p>
          </p:txBody>
        </p:sp>
        <p:sp>
          <p:nvSpPr>
            <p:cNvPr id="351" name="Google Shape;351;p11"/>
            <p:cNvSpPr/>
            <p:nvPr/>
          </p:nvSpPr>
          <p:spPr>
            <a:xfrm rot="10800000">
              <a:off x="2066683" y="2749212"/>
              <a:ext cx="899549" cy="301901"/>
            </a:xfrm>
            <a:prstGeom prst="leftRightArrow">
              <a:avLst>
                <a:gd name="adj1" fmla="val 60000"/>
                <a:gd name="adj2" fmla="val 50000"/>
              </a:avLst>
            </a:prstGeom>
            <a:solidFill>
              <a:srgbClr val="AEDFCE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1"/>
            <p:cNvSpPr txBox="1"/>
            <p:nvPr/>
          </p:nvSpPr>
          <p:spPr>
            <a:xfrm>
              <a:off x="2157253" y="2809592"/>
              <a:ext cx="718409" cy="18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229090" y="2468875"/>
              <a:ext cx="1725150" cy="862575"/>
            </a:xfrm>
            <a:prstGeom prst="roundRect">
              <a:avLst>
                <a:gd name="adj" fmla="val 10000"/>
              </a:avLst>
            </a:prstGeom>
            <a:solidFill>
              <a:srgbClr val="43C4A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1"/>
            <p:cNvSpPr txBox="1"/>
            <p:nvPr/>
          </p:nvSpPr>
          <p:spPr>
            <a:xfrm>
              <a:off x="254354" y="2494139"/>
              <a:ext cx="1674622" cy="8120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33350" rIns="133350" bIns="1333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r>
                <a:rPr lang="zh-TW" sz="3500">
                  <a:solidFill>
                    <a:schemeClr val="lt1"/>
                  </a:solidFill>
                </a:rPr>
                <a:t>學校</a:t>
              </a:r>
              <a:endParaRPr/>
            </a:p>
          </p:txBody>
        </p:sp>
        <p:sp>
          <p:nvSpPr>
            <p:cNvPr id="355" name="Google Shape;355;p11"/>
            <p:cNvSpPr/>
            <p:nvPr/>
          </p:nvSpPr>
          <p:spPr>
            <a:xfrm rot="-3600000">
              <a:off x="1354287" y="1515304"/>
              <a:ext cx="899549" cy="301901"/>
            </a:xfrm>
            <a:prstGeom prst="leftRightArrow">
              <a:avLst>
                <a:gd name="adj1" fmla="val 60000"/>
                <a:gd name="adj2" fmla="val 50000"/>
              </a:avLst>
            </a:prstGeom>
            <a:solidFill>
              <a:srgbClr val="AEDFCE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1"/>
            <p:cNvSpPr txBox="1"/>
            <p:nvPr/>
          </p:nvSpPr>
          <p:spPr>
            <a:xfrm rot="-3600000">
              <a:off x="1444857" y="1575684"/>
              <a:ext cx="718409" cy="1811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endPara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7" name="Google Shape;357;p11"/>
          <p:cNvSpPr/>
          <p:nvPr/>
        </p:nvSpPr>
        <p:spPr>
          <a:xfrm>
            <a:off x="4734375" y="2432425"/>
            <a:ext cx="4181900" cy="790738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1"/>
          <p:cNvSpPr txBox="1">
            <a:spLocks noGrp="1"/>
          </p:cNvSpPr>
          <p:nvPr>
            <p:ph type="title" idx="4294967295"/>
          </p:nvPr>
        </p:nvSpPr>
        <p:spPr>
          <a:xfrm>
            <a:off x="4734375" y="2496750"/>
            <a:ext cx="4741800" cy="6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 sz="32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2019生態永續淡水宣言</a:t>
            </a:r>
            <a:endParaRPr sz="320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59" name="Google Shape;359;p11"/>
          <p:cNvSpPr/>
          <p:nvPr/>
        </p:nvSpPr>
        <p:spPr>
          <a:xfrm>
            <a:off x="3793325" y="2625150"/>
            <a:ext cx="679200" cy="405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2"/>
          <p:cNvSpPr/>
          <p:nvPr/>
        </p:nvSpPr>
        <p:spPr>
          <a:xfrm>
            <a:off x="577100" y="1496513"/>
            <a:ext cx="7989804" cy="1700098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2"/>
          <p:cNvSpPr txBox="1">
            <a:spLocks noGrp="1"/>
          </p:cNvSpPr>
          <p:nvPr>
            <p:ph type="title"/>
          </p:nvPr>
        </p:nvSpPr>
        <p:spPr>
          <a:xfrm>
            <a:off x="1203308" y="3341661"/>
            <a:ext cx="6576000" cy="15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</a:pPr>
            <a:r>
              <a:rPr lang="zh-TW" sz="40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第二步驟:研究可行政策</a:t>
            </a:r>
            <a:br>
              <a:rPr lang="zh-TW" dirty="0">
                <a:solidFill>
                  <a:srgbClr val="1C436C"/>
                </a:solidFill>
              </a:rPr>
            </a:br>
            <a:br>
              <a:rPr lang="zh-TW" dirty="0">
                <a:solidFill>
                  <a:srgbClr val="1C436C"/>
                </a:solidFill>
              </a:rPr>
            </a:br>
            <a:endParaRPr dirty="0">
              <a:solidFill>
                <a:srgbClr val="1C436C"/>
              </a:solidFill>
            </a:endParaRPr>
          </a:p>
        </p:txBody>
      </p:sp>
      <p:pic>
        <p:nvPicPr>
          <p:cNvPr id="366" name="Google Shape;36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52900" y="4114250"/>
            <a:ext cx="1516775" cy="151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62350" y="720548"/>
            <a:ext cx="1676900" cy="167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208908" flipH="1">
            <a:off x="8373310" y="191425"/>
            <a:ext cx="566846" cy="56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8111415" y="267085"/>
            <a:ext cx="316140" cy="3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4863962">
            <a:off x="7090573" y="948562"/>
            <a:ext cx="2031182" cy="2027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185876" y="2346562"/>
            <a:ext cx="2031183" cy="2027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91092" flipH="1">
            <a:off x="218655" y="4402225"/>
            <a:ext cx="566846" cy="56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 flipH="1">
            <a:off x="731256" y="4576771"/>
            <a:ext cx="316140" cy="31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3"/>
          <p:cNvSpPr/>
          <p:nvPr/>
        </p:nvSpPr>
        <p:spPr>
          <a:xfrm>
            <a:off x="300790" y="389060"/>
            <a:ext cx="6345337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3"/>
          <p:cNvSpPr txBox="1">
            <a:spLocks noGrp="1"/>
          </p:cNvSpPr>
          <p:nvPr>
            <p:ph type="title" idx="15"/>
          </p:nvPr>
        </p:nvSpPr>
        <p:spPr>
          <a:xfrm>
            <a:off x="345489" y="389060"/>
            <a:ext cx="662946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國內</a:t>
            </a:r>
            <a:r>
              <a:rPr lang="zh-TW" altLang="en-US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現行</a:t>
            </a:r>
            <a:r>
              <a:rPr lang="zh-TW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政策</a:t>
            </a:r>
            <a:r>
              <a:rPr lang="zh-TW" altLang="en-US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與法規</a:t>
            </a:r>
            <a:endParaRPr dirty="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380" name="Google Shape;38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52900" y="4114250"/>
            <a:ext cx="1516775" cy="151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97792" y="599997"/>
            <a:ext cx="1676900" cy="16735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13"/>
          <p:cNvSpPr/>
          <p:nvPr/>
        </p:nvSpPr>
        <p:spPr>
          <a:xfrm>
            <a:off x="345489" y="1664260"/>
            <a:ext cx="7522048" cy="1218574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0" i="0" u="none" strike="noStrike" cap="none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95年新世紀水政策綱領-首次提及再生水</a:t>
            </a:r>
            <a:endParaRPr sz="2800" b="0" i="0" u="none" strike="noStrike" cap="none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0" i="0" u="none" strike="noStrike" cap="none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108年前瞻計畫-水環境建設(再生水工程計畫)</a:t>
            </a:r>
            <a:endParaRPr/>
          </a:p>
        </p:txBody>
      </p:sp>
      <p:sp>
        <p:nvSpPr>
          <p:cNvPr id="383" name="Google Shape;383;p13"/>
          <p:cNvSpPr/>
          <p:nvPr/>
        </p:nvSpPr>
        <p:spPr>
          <a:xfrm>
            <a:off x="3302520" y="3248722"/>
            <a:ext cx="2430966" cy="988741"/>
          </a:xfrm>
          <a:prstGeom prst="roundRect">
            <a:avLst>
              <a:gd name="adj" fmla="val 16667"/>
            </a:avLst>
          </a:prstGeom>
          <a:solidFill>
            <a:srgbClr val="D5C9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推廣水回收再生利用</a:t>
            </a:r>
            <a:endParaRPr/>
          </a:p>
        </p:txBody>
      </p:sp>
      <p:sp>
        <p:nvSpPr>
          <p:cNvPr id="384" name="Google Shape;384;p13"/>
          <p:cNvSpPr/>
          <p:nvPr/>
        </p:nvSpPr>
        <p:spPr>
          <a:xfrm>
            <a:off x="345489" y="3248721"/>
            <a:ext cx="2430966" cy="988741"/>
          </a:xfrm>
          <a:prstGeom prst="roundRect">
            <a:avLst>
              <a:gd name="adj" fmla="val 16667"/>
            </a:avLst>
          </a:prstGeom>
          <a:solidFill>
            <a:srgbClr val="D5C9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確保水源</a:t>
            </a:r>
            <a:endParaRPr sz="3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穩定供應</a:t>
            </a:r>
            <a:endParaRPr/>
          </a:p>
        </p:txBody>
      </p:sp>
      <p:sp>
        <p:nvSpPr>
          <p:cNvPr id="385" name="Google Shape;385;p13"/>
          <p:cNvSpPr/>
          <p:nvPr/>
        </p:nvSpPr>
        <p:spPr>
          <a:xfrm>
            <a:off x="6259551" y="3248722"/>
            <a:ext cx="2430966" cy="988741"/>
          </a:xfrm>
          <a:prstGeom prst="roundRect">
            <a:avLst>
              <a:gd name="adj" fmla="val 16667"/>
            </a:avLst>
          </a:prstGeom>
          <a:solidFill>
            <a:srgbClr val="D5C9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永續發展</a:t>
            </a:r>
            <a:endParaRPr sz="3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重要目標</a:t>
            </a:r>
            <a:endParaRPr/>
          </a:p>
        </p:txBody>
      </p: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469" y="535000"/>
            <a:ext cx="6750397" cy="4349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4"/>
          <p:cNvPicPr preferRelativeResize="0"/>
          <p:nvPr/>
        </p:nvPicPr>
        <p:blipFill rotWithShape="1">
          <a:blip r:embed="rId4">
            <a:alphaModFix/>
          </a:blip>
          <a:srcRect l="3679" b="2751"/>
          <a:stretch/>
        </p:blipFill>
        <p:spPr>
          <a:xfrm flipH="1">
            <a:off x="6630337" y="1942929"/>
            <a:ext cx="3241325" cy="326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16875" y="4092150"/>
            <a:ext cx="1516775" cy="151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67977" y="-442137"/>
            <a:ext cx="1958200" cy="195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62904" y="606435"/>
            <a:ext cx="795891" cy="79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10208908" flipH="1">
            <a:off x="686685" y="215275"/>
            <a:ext cx="566846" cy="565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flipH="1">
            <a:off x="424790" y="290935"/>
            <a:ext cx="316140" cy="3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1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flipH="1">
            <a:off x="62904" y="997835"/>
            <a:ext cx="165954" cy="165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"/>
          <p:cNvSpPr/>
          <p:nvPr/>
        </p:nvSpPr>
        <p:spPr>
          <a:xfrm>
            <a:off x="584325" y="410325"/>
            <a:ext cx="2194317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綜合比較</a:t>
            </a:r>
            <a:endParaRPr dirty="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404" name="Google Shape;40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5466" y="144416"/>
            <a:ext cx="1516775" cy="151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86287" y="-426450"/>
            <a:ext cx="1676900" cy="16735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06" name="Google Shape;406;p15"/>
          <p:cNvGraphicFramePr/>
          <p:nvPr/>
        </p:nvGraphicFramePr>
        <p:xfrm>
          <a:off x="584325" y="1145000"/>
          <a:ext cx="7912900" cy="3726120"/>
        </p:xfrm>
        <a:graphic>
          <a:graphicData uri="http://schemas.openxmlformats.org/drawingml/2006/table">
            <a:tbl>
              <a:tblPr firstRow="1" bandRow="1">
                <a:noFill/>
                <a:tableStyleId>{0975B236-BEDE-47FF-ACD3-D98E5DE6F9E6}</a:tableStyleId>
              </a:tblPr>
              <a:tblGrid>
                <a:gridCol w="1978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7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u="none" strike="noStrike" cap="none"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600" u="none" strike="noStrike" cap="none">
                          <a:solidFill>
                            <a:srgbClr val="D8D8D8"/>
                          </a:solidFill>
                        </a:rPr>
                        <a:t>我國</a:t>
                      </a:r>
                      <a:endParaRPr sz="2600" u="none" strike="noStrike" cap="none">
                        <a:solidFill>
                          <a:srgbClr val="D8D8D8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u="none" strike="noStrike" cap="none">
                        <a:solidFill>
                          <a:srgbClr val="BFBFBF"/>
                        </a:solidFill>
                      </a:endParaRPr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600" u="none" strike="noStrike" cap="none">
                          <a:solidFill>
                            <a:srgbClr val="D8D8D8"/>
                          </a:solidFill>
                        </a:rPr>
                        <a:t>美國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600" u="none" strike="noStrike" cap="none">
                          <a:solidFill>
                            <a:srgbClr val="D8D8D8"/>
                          </a:solidFill>
                        </a:rPr>
                        <a:t>新加坡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時間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2006年</a:t>
                      </a:r>
                      <a:r>
                        <a:rPr lang="zh-TW" sz="20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(民95)</a:t>
                      </a:r>
                      <a:endParaRPr sz="2000" u="none" strike="noStrike" cap="none">
                        <a:solidFill>
                          <a:schemeClr val="accent6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1976年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1974年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技術、</a:t>
                      </a:r>
                      <a:endParaRPr sz="2400" u="none" strike="noStrike" cap="none">
                        <a:solidFill>
                          <a:schemeClr val="accent6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法規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0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不得飲用、</a:t>
                      </a:r>
                      <a:br>
                        <a:rPr lang="zh-TW" sz="20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</a:br>
                      <a:r>
                        <a:rPr lang="zh-TW" sz="20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與人體直接接觸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可以飲用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可以飲用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涵蓋面向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工業為主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多元供應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多元供應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推行成效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民眾意識?</a:t>
                      </a:r>
                      <a:endParaRPr sz="2400" u="none" strike="noStrike" cap="none">
                        <a:solidFill>
                          <a:schemeClr val="accent6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人均用水量</a:t>
                      </a:r>
                      <a:endParaRPr sz="2400" u="none" strike="noStrike" cap="none">
                        <a:solidFill>
                          <a:schemeClr val="accent6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漸漸下降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strike="noStrike" cap="none">
                          <a:solidFill>
                            <a:schemeClr val="accent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人均用水量漸漸下降</a:t>
                      </a:r>
                      <a:endParaRPr/>
                    </a:p>
                  </a:txBody>
                  <a:tcPr marL="60525" marR="60525" marT="30275" marB="30275">
                    <a:solidFill>
                      <a:srgbClr val="1C43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391" y="792377"/>
            <a:ext cx="7880194" cy="4108874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16"/>
          <p:cNvSpPr txBox="1">
            <a:spLocks noGrp="1"/>
          </p:cNvSpPr>
          <p:nvPr>
            <p:ph type="title"/>
          </p:nvPr>
        </p:nvSpPr>
        <p:spPr>
          <a:xfrm>
            <a:off x="520391" y="155093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Qsearch(臉書平台)</a:t>
            </a:r>
            <a:endParaRPr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023" y="411307"/>
            <a:ext cx="8159362" cy="640135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19"/>
          <p:cNvSpPr txBox="1">
            <a:spLocks noGrp="1"/>
          </p:cNvSpPr>
          <p:nvPr>
            <p:ph type="title"/>
          </p:nvPr>
        </p:nvSpPr>
        <p:spPr>
          <a:xfrm>
            <a:off x="620763" y="411307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sz="36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原創政策-</a:t>
            </a:r>
            <a:r>
              <a:rPr lang="zh-TW" altLang="en-US" sz="36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水資源巡迴行動書車</a:t>
            </a:r>
            <a:endParaRPr sz="3600" dirty="0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434" name="Google Shape;434;p19"/>
          <p:cNvSpPr txBox="1">
            <a:spLocks noGrp="1"/>
          </p:cNvSpPr>
          <p:nvPr>
            <p:ph type="body" idx="1"/>
          </p:nvPr>
        </p:nvSpPr>
        <p:spPr>
          <a:xfrm>
            <a:off x="546023" y="1725077"/>
            <a:ext cx="8352650" cy="1367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zh-TW" sz="32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目標 : 提升國小學生對再生水的認識</a:t>
            </a:r>
            <a:endParaRPr sz="3200" dirty="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zh-TW" sz="32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手段 : </a:t>
            </a:r>
            <a:r>
              <a:rPr lang="zh-TW" altLang="en-US" sz="32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結合圖書館、水資中心</a:t>
            </a:r>
            <a:endParaRPr lang="en-US" altLang="zh-TW" sz="3200" dirty="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altLang="en-US" sz="32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        在學校</a:t>
            </a:r>
            <a:r>
              <a:rPr lang="zh-TW" sz="32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學校舉辦水資源週</a:t>
            </a:r>
            <a:endParaRPr sz="3200" dirty="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123" y="372599"/>
            <a:ext cx="7052711" cy="640135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20"/>
          <p:cNvSpPr txBox="1">
            <a:spLocks noGrp="1"/>
          </p:cNvSpPr>
          <p:nvPr>
            <p:ph type="title"/>
          </p:nvPr>
        </p:nvSpPr>
        <p:spPr>
          <a:xfrm>
            <a:off x="595349" y="372599"/>
            <a:ext cx="680763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sz="36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原創政策-</a:t>
            </a:r>
            <a:r>
              <a:rPr lang="zh-TW" altLang="en-US" sz="36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水資源巡迴行動書車</a:t>
            </a:r>
            <a:endParaRPr sz="3600" dirty="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441" name="Google Shape;441;p20"/>
          <p:cNvSpPr txBox="1">
            <a:spLocks noGrp="1"/>
          </p:cNvSpPr>
          <p:nvPr>
            <p:ph type="body" idx="4294967295"/>
          </p:nvPr>
        </p:nvSpPr>
        <p:spPr>
          <a:xfrm>
            <a:off x="379758" y="1563259"/>
            <a:ext cx="7704000" cy="2741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Didact Gothic"/>
              <a:buChar char="●"/>
            </a:pPr>
            <a:r>
              <a:rPr lang="zh-TW" sz="28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評估各方觀點 </a:t>
            </a:r>
            <a:endParaRPr sz="280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28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   中央政府 (再生水政策之延伸)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28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   水資源回收中心 (推廣環教課程)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28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   淡水圖書館(善用資源、特色活動)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28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   學校單位 (永續校園、環教積分)</a:t>
            </a:r>
            <a:endParaRPr/>
          </a:p>
        </p:txBody>
      </p:sp>
      <p:pic>
        <p:nvPicPr>
          <p:cNvPr id="442" name="Google Shape;44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6134" y="3212118"/>
            <a:ext cx="1935248" cy="1931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g128d0467801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679" y="388318"/>
            <a:ext cx="7052712" cy="640135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g128d0467801_0_16"/>
          <p:cNvSpPr txBox="1">
            <a:spLocks noGrp="1"/>
          </p:cNvSpPr>
          <p:nvPr>
            <p:ph type="title"/>
          </p:nvPr>
        </p:nvSpPr>
        <p:spPr>
          <a:xfrm>
            <a:off x="379758" y="372599"/>
            <a:ext cx="6807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36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原創政策之優缺點</a:t>
            </a:r>
            <a:endParaRPr sz="360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449" name="Google Shape;449;g128d0467801_0_16"/>
          <p:cNvSpPr/>
          <p:nvPr/>
        </p:nvSpPr>
        <p:spPr>
          <a:xfrm>
            <a:off x="539775" y="1985325"/>
            <a:ext cx="8268490" cy="2665244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g128d0467801_0_16"/>
          <p:cNvSpPr/>
          <p:nvPr/>
        </p:nvSpPr>
        <p:spPr>
          <a:xfrm>
            <a:off x="188249" y="1418700"/>
            <a:ext cx="1601262" cy="825160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D5C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g128d0467801_0_16"/>
          <p:cNvSpPr txBox="1">
            <a:spLocks noGrp="1"/>
          </p:cNvSpPr>
          <p:nvPr>
            <p:ph type="title"/>
          </p:nvPr>
        </p:nvSpPr>
        <p:spPr>
          <a:xfrm>
            <a:off x="-178865" y="1677230"/>
            <a:ext cx="23355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 sz="32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優點</a:t>
            </a:r>
            <a:endParaRPr sz="320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452" name="Google Shape;452;g128d0467801_0_16"/>
          <p:cNvSpPr txBox="1">
            <a:spLocks noGrp="1"/>
          </p:cNvSpPr>
          <p:nvPr>
            <p:ph type="body" idx="4294967295"/>
          </p:nvPr>
        </p:nvSpPr>
        <p:spPr>
          <a:xfrm>
            <a:off x="630463" y="2245450"/>
            <a:ext cx="8087100" cy="21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65A2"/>
              </a:buClr>
              <a:buSzPts val="2800"/>
              <a:buFont typeface="DFKai-SB"/>
              <a:buChar char="●"/>
            </a:pPr>
            <a:r>
              <a:rPr lang="zh-TW" sz="28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有效推廣水資源中心提供之環教課程</a:t>
            </a:r>
            <a:endParaRPr sz="280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65A2"/>
              </a:buClr>
              <a:buSzPts val="2800"/>
              <a:buFont typeface="DFKai-SB"/>
              <a:buChar char="●"/>
            </a:pPr>
            <a:r>
              <a:rPr lang="zh-TW" sz="28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提升國小同學對水資源及再生水議題之關心</a:t>
            </a:r>
            <a:endParaRPr sz="280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65A2"/>
              </a:buClr>
              <a:buSzPts val="2800"/>
              <a:buFont typeface="DFKai-SB"/>
              <a:buChar char="●"/>
            </a:pPr>
            <a:r>
              <a:rPr lang="zh-TW" sz="28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透過使用再生水，提升使用者對再生水相關知識了解程度</a:t>
            </a:r>
            <a:endParaRPr sz="280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g6d40d0156f751124_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679" y="388318"/>
            <a:ext cx="7052712" cy="64013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g6d40d0156f751124_3"/>
          <p:cNvSpPr txBox="1">
            <a:spLocks noGrp="1"/>
          </p:cNvSpPr>
          <p:nvPr>
            <p:ph type="title"/>
          </p:nvPr>
        </p:nvSpPr>
        <p:spPr>
          <a:xfrm>
            <a:off x="379758" y="372599"/>
            <a:ext cx="6807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36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原創政策之優缺點</a:t>
            </a:r>
            <a:endParaRPr sz="360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459" name="Google Shape;459;g6d40d0156f751124_3"/>
          <p:cNvSpPr/>
          <p:nvPr/>
        </p:nvSpPr>
        <p:spPr>
          <a:xfrm>
            <a:off x="539775" y="1985325"/>
            <a:ext cx="8268490" cy="2665244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g6d40d0156f751124_3"/>
          <p:cNvSpPr/>
          <p:nvPr/>
        </p:nvSpPr>
        <p:spPr>
          <a:xfrm>
            <a:off x="188249" y="1418700"/>
            <a:ext cx="1601262" cy="825160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D5C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g6d40d0156f751124_3"/>
          <p:cNvSpPr txBox="1">
            <a:spLocks noGrp="1"/>
          </p:cNvSpPr>
          <p:nvPr>
            <p:ph type="title"/>
          </p:nvPr>
        </p:nvSpPr>
        <p:spPr>
          <a:xfrm>
            <a:off x="-178865" y="1677230"/>
            <a:ext cx="23355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 sz="32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缺點</a:t>
            </a:r>
            <a:endParaRPr sz="320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462" name="Google Shape;462;g6d40d0156f751124_3"/>
          <p:cNvSpPr txBox="1">
            <a:spLocks noGrp="1"/>
          </p:cNvSpPr>
          <p:nvPr>
            <p:ph type="body" idx="4294967295"/>
          </p:nvPr>
        </p:nvSpPr>
        <p:spPr>
          <a:xfrm>
            <a:off x="630463" y="2245450"/>
            <a:ext cx="8087100" cy="21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65A2"/>
              </a:buClr>
              <a:buSzPts val="2800"/>
              <a:buFont typeface="DFKai-SB"/>
              <a:buChar char="●"/>
            </a:pPr>
            <a:r>
              <a:rPr lang="zh-TW" sz="28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現行水資源回收中心處理之再生水，建議不能接觸人體，若在學校單位推動再生水相關計畫，雖可從教育面提升學生</a:t>
            </a:r>
            <a:r>
              <a:rPr lang="zh-TW" altLang="en-US" sz="28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對再生水的認識</a:t>
            </a:r>
            <a:r>
              <a:rPr lang="zh-TW" sz="28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，唯恐有安全疑慮風險。</a:t>
            </a:r>
            <a:endParaRPr sz="2800" dirty="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6d40d0156f751124_11"/>
          <p:cNvSpPr/>
          <p:nvPr/>
        </p:nvSpPr>
        <p:spPr>
          <a:xfrm>
            <a:off x="4706604" y="1685367"/>
            <a:ext cx="4209175" cy="310397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6d40d0156f751124_11"/>
          <p:cNvSpPr/>
          <p:nvPr/>
        </p:nvSpPr>
        <p:spPr>
          <a:xfrm>
            <a:off x="283489" y="1737492"/>
            <a:ext cx="4209175" cy="310397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9" name="Google Shape;469;g6d40d0156f751124_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679" y="388318"/>
            <a:ext cx="7052712" cy="640135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g6d40d0156f751124_11"/>
          <p:cNvSpPr txBox="1">
            <a:spLocks noGrp="1"/>
          </p:cNvSpPr>
          <p:nvPr>
            <p:ph type="title"/>
          </p:nvPr>
        </p:nvSpPr>
        <p:spPr>
          <a:xfrm>
            <a:off x="379758" y="372599"/>
            <a:ext cx="6807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36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原創政策之風險評估</a:t>
            </a:r>
            <a:endParaRPr sz="360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471" name="Google Shape;471;g6d40d0156f751124_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9342" y="2097564"/>
            <a:ext cx="1377449" cy="1404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g6d40d0156f751124_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456" y="3286635"/>
            <a:ext cx="1377449" cy="1404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g6d40d0156f751124_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31456" y="3343028"/>
            <a:ext cx="1357795" cy="1384298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g6d40d0156f751124_11"/>
          <p:cNvSpPr/>
          <p:nvPr/>
        </p:nvSpPr>
        <p:spPr>
          <a:xfrm>
            <a:off x="148828" y="1320950"/>
            <a:ext cx="2379248" cy="776643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D5C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g6d40d0156f751124_11"/>
          <p:cNvSpPr txBox="1">
            <a:spLocks noGrp="1"/>
          </p:cNvSpPr>
          <p:nvPr>
            <p:ph type="title"/>
          </p:nvPr>
        </p:nvSpPr>
        <p:spPr>
          <a:xfrm>
            <a:off x="-396650" y="1564270"/>
            <a:ext cx="34704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 sz="32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可能支持者</a:t>
            </a:r>
            <a:endParaRPr sz="320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476" name="Google Shape;476;g6d40d0156f751124_11"/>
          <p:cNvSpPr/>
          <p:nvPr/>
        </p:nvSpPr>
        <p:spPr>
          <a:xfrm>
            <a:off x="4564907" y="1320942"/>
            <a:ext cx="2379248" cy="776643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D5C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g6d40d0156f751124_11"/>
          <p:cNvSpPr txBox="1">
            <a:spLocks noGrp="1"/>
          </p:cNvSpPr>
          <p:nvPr>
            <p:ph type="title"/>
          </p:nvPr>
        </p:nvSpPr>
        <p:spPr>
          <a:xfrm>
            <a:off x="4019428" y="1564263"/>
            <a:ext cx="34704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 sz="32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可能反對者</a:t>
            </a:r>
            <a:endParaRPr sz="320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478" name="Google Shape;478;g6d40d0156f751124_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9950" y="2824183"/>
            <a:ext cx="1357800" cy="1321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g6d40d0156f751124_1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41201" y="2782600"/>
            <a:ext cx="1443272" cy="140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6516" y="847080"/>
            <a:ext cx="6090968" cy="1464939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21"/>
          <p:cNvSpPr txBox="1">
            <a:spLocks noGrp="1"/>
          </p:cNvSpPr>
          <p:nvPr>
            <p:ph type="title"/>
          </p:nvPr>
        </p:nvSpPr>
        <p:spPr>
          <a:xfrm>
            <a:off x="1805942" y="847081"/>
            <a:ext cx="5177700" cy="12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40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第三步驟:</a:t>
            </a:r>
            <a:br>
              <a:rPr lang="zh-TW" sz="40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40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提出我方解決方案</a:t>
            </a:r>
            <a:endParaRPr sz="4000" dirty="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2"/>
          <p:cNvSpPr/>
          <p:nvPr/>
        </p:nvSpPr>
        <p:spPr>
          <a:xfrm>
            <a:off x="145348" y="1945725"/>
            <a:ext cx="2490700" cy="1562938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D5C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22"/>
          <p:cNvSpPr/>
          <p:nvPr/>
        </p:nvSpPr>
        <p:spPr>
          <a:xfrm>
            <a:off x="932724" y="3044243"/>
            <a:ext cx="1953188" cy="1207602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22"/>
          <p:cNvSpPr/>
          <p:nvPr/>
        </p:nvSpPr>
        <p:spPr>
          <a:xfrm>
            <a:off x="584326" y="410325"/>
            <a:ext cx="4505126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22"/>
          <p:cNvSpPr txBox="1">
            <a:spLocks noGrp="1"/>
          </p:cNvSpPr>
          <p:nvPr>
            <p:ph type="title" idx="15"/>
          </p:nvPr>
        </p:nvSpPr>
        <p:spPr>
          <a:xfrm>
            <a:off x="759550" y="445047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36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我方解決方案緣起</a:t>
            </a:r>
            <a:endParaRPr sz="3600" dirty="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494" name="Google Shape;494;p22"/>
          <p:cNvSpPr txBox="1">
            <a:spLocks noGrp="1"/>
          </p:cNvSpPr>
          <p:nvPr>
            <p:ph type="title"/>
          </p:nvPr>
        </p:nvSpPr>
        <p:spPr>
          <a:xfrm>
            <a:off x="181560" y="2462805"/>
            <a:ext cx="2335466" cy="3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 sz="32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氣候變遷</a:t>
            </a:r>
            <a:endParaRPr sz="320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495" name="Google Shape;495;p22"/>
          <p:cNvSpPr txBox="1">
            <a:spLocks noGrp="1"/>
          </p:cNvSpPr>
          <p:nvPr>
            <p:ph type="title" idx="4"/>
          </p:nvPr>
        </p:nvSpPr>
        <p:spPr>
          <a:xfrm>
            <a:off x="1045322" y="3317587"/>
            <a:ext cx="1748683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zh-TW" sz="3000">
                <a:solidFill>
                  <a:srgbClr val="8CB6E1"/>
                </a:solidFill>
                <a:latin typeface="DFKai-SB"/>
                <a:ea typeface="DFKai-SB"/>
                <a:cs typeface="DFKai-SB"/>
                <a:sym typeface="DFKai-SB"/>
              </a:rPr>
              <a:t>極端氣候</a:t>
            </a:r>
            <a:br>
              <a:rPr lang="zh-TW" sz="3000">
                <a:solidFill>
                  <a:srgbClr val="8CB6E1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3000">
                <a:solidFill>
                  <a:srgbClr val="8CB6E1"/>
                </a:solidFill>
                <a:latin typeface="DFKai-SB"/>
                <a:ea typeface="DFKai-SB"/>
                <a:cs typeface="DFKai-SB"/>
                <a:sym typeface="DFKai-SB"/>
              </a:rPr>
              <a:t>造成旱災</a:t>
            </a:r>
            <a:endParaRPr/>
          </a:p>
        </p:txBody>
      </p:sp>
      <p:pic>
        <p:nvPicPr>
          <p:cNvPr id="496" name="Google Shape;49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52900" y="4114250"/>
            <a:ext cx="1516775" cy="151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36066" y="579425"/>
            <a:ext cx="1676900" cy="1673550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22"/>
          <p:cNvSpPr txBox="1"/>
          <p:nvPr/>
        </p:nvSpPr>
        <p:spPr>
          <a:xfrm>
            <a:off x="3384809" y="2727195"/>
            <a:ext cx="1947900" cy="530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Secular One"/>
              <a:buNone/>
            </a:pPr>
            <a:br>
              <a:rPr lang="zh-TW" sz="3200" b="0" i="0" u="none" strike="noStrike" cap="none">
                <a:solidFill>
                  <a:schemeClr val="lt2"/>
                </a:solidFill>
                <a:latin typeface="Secular One"/>
                <a:ea typeface="Secular One"/>
                <a:cs typeface="Secular One"/>
                <a:sym typeface="Secular One"/>
              </a:rPr>
            </a:br>
            <a:br>
              <a:rPr lang="zh-TW" sz="2500" b="0" i="0" u="none" strike="noStrike" cap="none">
                <a:solidFill>
                  <a:schemeClr val="lt2"/>
                </a:solidFill>
                <a:latin typeface="Secular One"/>
                <a:ea typeface="Secular One"/>
                <a:cs typeface="Secular One"/>
                <a:sym typeface="Secular One"/>
              </a:rPr>
            </a:br>
            <a:endParaRPr sz="2500" b="0" i="0" u="none" strike="noStrike" cap="none">
              <a:solidFill>
                <a:schemeClr val="lt2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499" name="Google Shape;499;p22"/>
          <p:cNvSpPr/>
          <p:nvPr/>
        </p:nvSpPr>
        <p:spPr>
          <a:xfrm>
            <a:off x="3304402" y="1945725"/>
            <a:ext cx="2490700" cy="1562938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D5C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22"/>
          <p:cNvSpPr/>
          <p:nvPr/>
        </p:nvSpPr>
        <p:spPr>
          <a:xfrm>
            <a:off x="4091778" y="3044243"/>
            <a:ext cx="1953188" cy="1207602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22"/>
          <p:cNvSpPr txBox="1"/>
          <p:nvPr/>
        </p:nvSpPr>
        <p:spPr>
          <a:xfrm>
            <a:off x="3340614" y="2462805"/>
            <a:ext cx="2335466" cy="3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Secular One"/>
              <a:buNone/>
            </a:pPr>
            <a:r>
              <a:rPr lang="zh-TW" sz="3200" b="0" i="0" u="none" strike="noStrike" cap="none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解決台灣</a:t>
            </a:r>
            <a:endParaRPr sz="3200" b="0" i="0" u="none" strike="noStrike" cap="none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Secular One"/>
              <a:buNone/>
            </a:pPr>
            <a:r>
              <a:rPr lang="zh-TW" sz="3200" b="0" i="0" u="none" strike="noStrike" cap="none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缺水問題</a:t>
            </a:r>
            <a:endParaRPr/>
          </a:p>
        </p:txBody>
      </p:sp>
      <p:sp>
        <p:nvSpPr>
          <p:cNvPr id="502" name="Google Shape;502;p22"/>
          <p:cNvSpPr txBox="1"/>
          <p:nvPr/>
        </p:nvSpPr>
        <p:spPr>
          <a:xfrm>
            <a:off x="3961512" y="3329839"/>
            <a:ext cx="2213720" cy="806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Secular One"/>
              <a:buNone/>
            </a:pPr>
            <a:r>
              <a:rPr lang="zh-TW" sz="3000" b="0" i="0" u="none" strike="noStrike" cap="none">
                <a:solidFill>
                  <a:srgbClr val="8CB6E1"/>
                </a:solidFill>
                <a:latin typeface="DFKai-SB"/>
                <a:ea typeface="DFKai-SB"/>
                <a:cs typeface="DFKai-SB"/>
                <a:sym typeface="DFKai-SB"/>
              </a:rPr>
              <a:t>效仿新加坡</a:t>
            </a:r>
            <a:br>
              <a:rPr lang="zh-TW" sz="3000" b="0" i="0" u="none" strike="noStrike" cap="none">
                <a:solidFill>
                  <a:srgbClr val="8CB6E1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3000" b="0" i="0" u="none" strike="noStrike" cap="none">
                <a:solidFill>
                  <a:srgbClr val="8CB6E1"/>
                </a:solidFill>
                <a:latin typeface="DFKai-SB"/>
                <a:ea typeface="DFKai-SB"/>
                <a:cs typeface="DFKai-SB"/>
                <a:sym typeface="DFKai-SB"/>
              </a:rPr>
              <a:t>使用再生水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Secular One"/>
              <a:buNone/>
            </a:pPr>
            <a:endParaRPr sz="2000" b="0" i="0" u="none" strike="noStrike" cap="none">
              <a:solidFill>
                <a:srgbClr val="8CB6E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03" name="Google Shape;503;p22"/>
          <p:cNvSpPr/>
          <p:nvPr/>
        </p:nvSpPr>
        <p:spPr>
          <a:xfrm>
            <a:off x="6333209" y="1977170"/>
            <a:ext cx="2490700" cy="1510843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D5C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22"/>
          <p:cNvSpPr/>
          <p:nvPr/>
        </p:nvSpPr>
        <p:spPr>
          <a:xfrm>
            <a:off x="7045466" y="3087919"/>
            <a:ext cx="1953188" cy="1207602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22"/>
          <p:cNvSpPr txBox="1"/>
          <p:nvPr/>
        </p:nvSpPr>
        <p:spPr>
          <a:xfrm>
            <a:off x="6410826" y="2179751"/>
            <a:ext cx="2335466" cy="857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Secular One"/>
              <a:buNone/>
            </a:pPr>
            <a:r>
              <a:rPr lang="zh-TW" sz="3200" b="0" i="0" u="none" strike="noStrike" cap="none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再生水</a:t>
            </a:r>
            <a:endParaRPr sz="3200" b="0" i="0" u="none" strike="noStrike" cap="none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Secular One"/>
              <a:buNone/>
            </a:pPr>
            <a:r>
              <a:rPr lang="zh-TW" sz="3200" b="0" i="0" u="none" strike="noStrike" cap="none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討論度低</a:t>
            </a:r>
            <a:endParaRPr/>
          </a:p>
        </p:txBody>
      </p:sp>
      <p:sp>
        <p:nvSpPr>
          <p:cNvPr id="506" name="Google Shape;506;p22"/>
          <p:cNvSpPr txBox="1"/>
          <p:nvPr/>
        </p:nvSpPr>
        <p:spPr>
          <a:xfrm>
            <a:off x="7019328" y="3283449"/>
            <a:ext cx="2127338" cy="81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Secular One"/>
              <a:buNone/>
            </a:pPr>
            <a:r>
              <a:rPr lang="zh-TW" sz="3000" b="0" i="0" u="none" strike="noStrike" cap="none">
                <a:solidFill>
                  <a:srgbClr val="8CB6E1"/>
                </a:solidFill>
                <a:latin typeface="DFKai-SB"/>
                <a:ea typeface="DFKai-SB"/>
                <a:cs typeface="DFKai-SB"/>
                <a:sym typeface="DFKai-SB"/>
              </a:rPr>
              <a:t>普及再生水知識 ?</a:t>
            </a:r>
            <a:endParaRPr/>
          </a:p>
        </p:txBody>
      </p: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532;p23">
            <a:extLst>
              <a:ext uri="{FF2B5EF4-FFF2-40B4-BE49-F238E27FC236}">
                <a16:creationId xmlns:a16="http://schemas.microsoft.com/office/drawing/2014/main" id="{4F662428-2267-4BE8-B136-5B66CBF439F9}"/>
              </a:ext>
            </a:extLst>
          </p:cNvPr>
          <p:cNvSpPr/>
          <p:nvPr/>
        </p:nvSpPr>
        <p:spPr>
          <a:xfrm>
            <a:off x="6270249" y="1762838"/>
            <a:ext cx="2073473" cy="73917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530;p23">
            <a:extLst>
              <a:ext uri="{FF2B5EF4-FFF2-40B4-BE49-F238E27FC236}">
                <a16:creationId xmlns:a16="http://schemas.microsoft.com/office/drawing/2014/main" id="{FE098277-E2F4-4710-9853-D2824CD3ED31}"/>
              </a:ext>
            </a:extLst>
          </p:cNvPr>
          <p:cNvSpPr/>
          <p:nvPr/>
        </p:nvSpPr>
        <p:spPr>
          <a:xfrm>
            <a:off x="6242629" y="2370867"/>
            <a:ext cx="2719807" cy="1608404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23"/>
          <p:cNvSpPr/>
          <p:nvPr/>
        </p:nvSpPr>
        <p:spPr>
          <a:xfrm>
            <a:off x="7084725" y="2694075"/>
            <a:ext cx="728400" cy="706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23"/>
          <p:cNvSpPr/>
          <p:nvPr/>
        </p:nvSpPr>
        <p:spPr>
          <a:xfrm>
            <a:off x="5177350" y="2694075"/>
            <a:ext cx="745500" cy="706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23"/>
          <p:cNvSpPr/>
          <p:nvPr/>
        </p:nvSpPr>
        <p:spPr>
          <a:xfrm>
            <a:off x="3218862" y="2694075"/>
            <a:ext cx="745500" cy="706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23"/>
          <p:cNvSpPr/>
          <p:nvPr/>
        </p:nvSpPr>
        <p:spPr>
          <a:xfrm>
            <a:off x="159790" y="2387770"/>
            <a:ext cx="2742670" cy="1681774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23"/>
          <p:cNvSpPr/>
          <p:nvPr/>
        </p:nvSpPr>
        <p:spPr>
          <a:xfrm>
            <a:off x="1346110" y="2694063"/>
            <a:ext cx="706200" cy="706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23"/>
          <p:cNvSpPr/>
          <p:nvPr/>
        </p:nvSpPr>
        <p:spPr>
          <a:xfrm>
            <a:off x="220443" y="1857437"/>
            <a:ext cx="1956402" cy="73917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3"/>
          <p:cNvSpPr/>
          <p:nvPr/>
        </p:nvSpPr>
        <p:spPr>
          <a:xfrm>
            <a:off x="584325" y="410325"/>
            <a:ext cx="7989804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我方解決方案敘述 </a:t>
            </a:r>
            <a:endParaRPr dirty="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19" name="Google Shape;519;p23"/>
          <p:cNvSpPr txBox="1"/>
          <p:nvPr/>
        </p:nvSpPr>
        <p:spPr>
          <a:xfrm>
            <a:off x="1116474" y="5297668"/>
            <a:ext cx="19323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2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20" name="Google Shape;520;p23"/>
          <p:cNvSpPr txBox="1"/>
          <p:nvPr/>
        </p:nvSpPr>
        <p:spPr>
          <a:xfrm>
            <a:off x="267993" y="2760844"/>
            <a:ext cx="2412025" cy="1250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●"/>
            </a:pPr>
            <a:r>
              <a:rPr lang="zh-TW" sz="2000" b="0" i="0" u="none" strike="noStrike" cap="none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提升國小學生對再生水的認識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●"/>
            </a:pPr>
            <a:r>
              <a:rPr lang="zh-TW" sz="2000" b="0" i="0" u="none" strike="noStrike" cap="none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降低民眾使用再生水之疑慮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2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521" name="Google Shape;521;p23"/>
          <p:cNvSpPr txBox="1"/>
          <p:nvPr/>
        </p:nvSpPr>
        <p:spPr>
          <a:xfrm>
            <a:off x="6234191" y="5646258"/>
            <a:ext cx="19323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2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22" name="Google Shape;522;p23"/>
          <p:cNvSpPr txBox="1"/>
          <p:nvPr/>
        </p:nvSpPr>
        <p:spPr>
          <a:xfrm>
            <a:off x="6183563" y="5134381"/>
            <a:ext cx="2246847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lt2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523" name="Google Shape;523;p23"/>
          <p:cNvSpPr txBox="1"/>
          <p:nvPr/>
        </p:nvSpPr>
        <p:spPr>
          <a:xfrm>
            <a:off x="6014452" y="5134381"/>
            <a:ext cx="19323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2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24" name="Google Shape;524;p23"/>
          <p:cNvSpPr txBox="1"/>
          <p:nvPr/>
        </p:nvSpPr>
        <p:spPr>
          <a:xfrm>
            <a:off x="220442" y="1962658"/>
            <a:ext cx="19323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0" i="0" u="none" strike="noStrike" cap="none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短期階段(目標)</a:t>
            </a:r>
            <a:endParaRPr sz="2000" b="0" i="0" u="none" strike="noStrike" cap="none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25" name="Google Shape;525;p23"/>
          <p:cNvSpPr txBox="1"/>
          <p:nvPr/>
        </p:nvSpPr>
        <p:spPr>
          <a:xfrm>
            <a:off x="5543755" y="5148326"/>
            <a:ext cx="19323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23"/>
          <p:cNvSpPr txBox="1"/>
          <p:nvPr/>
        </p:nvSpPr>
        <p:spPr>
          <a:xfrm>
            <a:off x="4865817" y="5596752"/>
            <a:ext cx="19323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2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27" name="Google Shape;52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6875" y="4092150"/>
            <a:ext cx="1516775" cy="151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7977" y="-442137"/>
            <a:ext cx="1958200" cy="1954275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23"/>
          <p:cNvSpPr/>
          <p:nvPr/>
        </p:nvSpPr>
        <p:spPr>
          <a:xfrm>
            <a:off x="3219323" y="2489686"/>
            <a:ext cx="2719807" cy="1608404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23"/>
          <p:cNvSpPr txBox="1"/>
          <p:nvPr/>
        </p:nvSpPr>
        <p:spPr>
          <a:xfrm>
            <a:off x="3169356" y="3009912"/>
            <a:ext cx="3014207" cy="849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●"/>
            </a:pPr>
            <a:r>
              <a:rPr lang="zh-TW" sz="20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將行動推廣至其他</a:t>
            </a:r>
            <a:r>
              <a:rPr lang="zh-TW" altLang="en-US" sz="20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國小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●"/>
            </a:pPr>
            <a:r>
              <a:rPr lang="zh-TW" sz="20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延續再生水之議題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 dirty="0">
              <a:solidFill>
                <a:schemeClr val="lt2"/>
              </a:solidFill>
              <a:latin typeface="Secular One"/>
              <a:ea typeface="Secular One"/>
              <a:cs typeface="Secular One"/>
              <a:sym typeface="Secular One"/>
            </a:endParaRPr>
          </a:p>
        </p:txBody>
      </p:sp>
      <p:sp>
        <p:nvSpPr>
          <p:cNvPr id="532" name="Google Shape;532;p23"/>
          <p:cNvSpPr/>
          <p:nvPr/>
        </p:nvSpPr>
        <p:spPr>
          <a:xfrm>
            <a:off x="3291405" y="1849542"/>
            <a:ext cx="2073473" cy="73917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23"/>
          <p:cNvSpPr txBox="1"/>
          <p:nvPr/>
        </p:nvSpPr>
        <p:spPr>
          <a:xfrm>
            <a:off x="3441207" y="1950519"/>
            <a:ext cx="19323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0" i="0" u="none" strike="noStrike" cap="none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中期階段(</a:t>
            </a:r>
            <a:r>
              <a:rPr lang="zh-TW" sz="2000" dirty="0">
                <a:latin typeface="DFKai-SB"/>
                <a:ea typeface="DFKai-SB"/>
                <a:cs typeface="DFKai-SB"/>
                <a:sym typeface="DFKai-SB"/>
              </a:rPr>
              <a:t>推</a:t>
            </a:r>
            <a:endParaRPr sz="2000" dirty="0"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dirty="0">
                <a:latin typeface="DFKai-SB"/>
                <a:ea typeface="DFKai-SB"/>
                <a:cs typeface="DFKai-SB"/>
                <a:sym typeface="DFKai-SB"/>
              </a:rPr>
              <a:t>廣延續</a:t>
            </a:r>
            <a:r>
              <a:rPr lang="zh-TW" sz="2000" b="0" i="0" u="none" strike="noStrike" cap="none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)</a:t>
            </a:r>
            <a:endParaRPr sz="2000" b="0" i="0" u="none" strike="noStrike" cap="none" dirty="0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34" name="Google Shape;534;p23"/>
          <p:cNvSpPr txBox="1"/>
          <p:nvPr/>
        </p:nvSpPr>
        <p:spPr>
          <a:xfrm>
            <a:off x="6319198" y="1835555"/>
            <a:ext cx="1975574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dirty="0">
                <a:latin typeface="DFKai-SB"/>
                <a:ea typeface="DFKai-SB"/>
                <a:cs typeface="DFKai-SB"/>
                <a:sym typeface="DFKai-SB"/>
              </a:rPr>
              <a:t>長期階段(願景)</a:t>
            </a:r>
            <a:endParaRPr sz="2000" dirty="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35" name="Google Shape;535;p23"/>
          <p:cNvSpPr txBox="1"/>
          <p:nvPr/>
        </p:nvSpPr>
        <p:spPr>
          <a:xfrm>
            <a:off x="7452250" y="3400275"/>
            <a:ext cx="734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36" name="Google Shape;536;p23"/>
          <p:cNvSpPr txBox="1"/>
          <p:nvPr/>
        </p:nvSpPr>
        <p:spPr>
          <a:xfrm>
            <a:off x="6290375" y="2520786"/>
            <a:ext cx="2831203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2A65A2"/>
                </a:solidFill>
                <a:latin typeface="DFKai-SB"/>
                <a:ea typeface="DFKai-SB"/>
                <a:sym typeface="DFKai-SB"/>
              </a:rPr>
              <a:t>使民眾主動取用再生水</a:t>
            </a:r>
            <a:endParaRPr lang="en-US" altLang="zh-TW" sz="2000" dirty="0">
              <a:solidFill>
                <a:srgbClr val="2A65A2"/>
              </a:solidFill>
              <a:latin typeface="DFKai-SB"/>
              <a:ea typeface="DFKai-SB"/>
              <a:sym typeface="DFKai-SB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rgbClr val="2A65A2"/>
                </a:solidFill>
                <a:latin typeface="DFKai-SB"/>
                <a:ea typeface="DFKai-SB"/>
                <a:sym typeface="DFKai-SB"/>
              </a:rPr>
              <a:t>將行動從國小帶入社區</a:t>
            </a:r>
            <a:endParaRPr sz="2000" dirty="0">
              <a:solidFill>
                <a:srgbClr val="2A65A2"/>
              </a:solidFill>
              <a:latin typeface="DFKai-SB"/>
              <a:ea typeface="DFKai-SB"/>
              <a:sym typeface="DFKai-SB"/>
            </a:endParaRPr>
          </a:p>
        </p:txBody>
      </p:sp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17;p23">
            <a:extLst>
              <a:ext uri="{FF2B5EF4-FFF2-40B4-BE49-F238E27FC236}">
                <a16:creationId xmlns:a16="http://schemas.microsoft.com/office/drawing/2014/main" id="{A0D4943D-8BF0-4BE7-B403-8816EE61C64B}"/>
              </a:ext>
            </a:extLst>
          </p:cNvPr>
          <p:cNvSpPr/>
          <p:nvPr/>
        </p:nvSpPr>
        <p:spPr>
          <a:xfrm>
            <a:off x="584325" y="410325"/>
            <a:ext cx="7989804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g128d0467801_0_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解決方案評估</a:t>
            </a:r>
            <a:r>
              <a:rPr lang="zh-TW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效益</a:t>
            </a:r>
            <a:endParaRPr dirty="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2CD9E6AE-D91F-4EA0-B8D1-F3DBDBE9C2DE}"/>
              </a:ext>
            </a:extLst>
          </p:cNvPr>
          <p:cNvSpPr/>
          <p:nvPr/>
        </p:nvSpPr>
        <p:spPr>
          <a:xfrm>
            <a:off x="1375317" y="1195216"/>
            <a:ext cx="6601522" cy="1107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9850" lvl="0">
              <a:buSzPts val="2500"/>
            </a:pPr>
            <a:r>
              <a:rPr lang="zh-TW" altLang="en-US" sz="3200" dirty="0">
                <a:solidFill>
                  <a:schemeClr val="tx1"/>
                </a:solidFill>
                <a:latin typeface="DFKai-SB"/>
                <a:ea typeface="DFKai-SB"/>
                <a:cs typeface="DFKai-SB"/>
                <a:sym typeface="DFKai-SB"/>
              </a:rPr>
              <a:t>使學生提升再生水的正確觀念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2B43F72-471D-4706-806A-A12F3751355B}"/>
              </a:ext>
            </a:extLst>
          </p:cNvPr>
          <p:cNvSpPr/>
          <p:nvPr/>
        </p:nvSpPr>
        <p:spPr>
          <a:xfrm>
            <a:off x="1375317" y="2480395"/>
            <a:ext cx="6601522" cy="1107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9850" lvl="0">
              <a:buSzPts val="2500"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推廣淡水水資中心的課程，</a:t>
            </a:r>
            <a:b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</a:b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使更多人認識再生水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EB4F4F35-6887-4647-B92C-D7299024F4E7}"/>
              </a:ext>
            </a:extLst>
          </p:cNvPr>
          <p:cNvSpPr/>
          <p:nvPr/>
        </p:nvSpPr>
        <p:spPr>
          <a:xfrm>
            <a:off x="1375317" y="3765574"/>
            <a:ext cx="6601522" cy="1107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9850" lvl="0">
              <a:buSzPts val="2500"/>
            </a:pPr>
            <a:r>
              <a:rPr lang="zh-TW" altLang="en-US" sz="3200" dirty="0">
                <a:solidFill>
                  <a:schemeClr val="tx1"/>
                </a:solidFill>
                <a:latin typeface="DFKai-SB"/>
                <a:ea typeface="DFKai-SB"/>
                <a:cs typeface="DFKai-SB"/>
                <a:sym typeface="DFKai-SB"/>
              </a:rPr>
              <a:t>讓民眾主動取用再生水</a:t>
            </a:r>
          </a:p>
        </p:txBody>
      </p:sp>
      <p:sp>
        <p:nvSpPr>
          <p:cNvPr id="4" name="箭號: 向下 3">
            <a:extLst>
              <a:ext uri="{FF2B5EF4-FFF2-40B4-BE49-F238E27FC236}">
                <a16:creationId xmlns:a16="http://schemas.microsoft.com/office/drawing/2014/main" id="{0C8DF8D9-7617-43B2-A307-DE3C42310B7F}"/>
              </a:ext>
            </a:extLst>
          </p:cNvPr>
          <p:cNvSpPr/>
          <p:nvPr/>
        </p:nvSpPr>
        <p:spPr>
          <a:xfrm rot="10800000">
            <a:off x="4371071" y="519879"/>
            <a:ext cx="305007" cy="422992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7"/>
          <p:cNvSpPr/>
          <p:nvPr/>
        </p:nvSpPr>
        <p:spPr>
          <a:xfrm>
            <a:off x="584325" y="410325"/>
            <a:ext cx="7989804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36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我方解方優劣分析--優勢</a:t>
            </a:r>
            <a:endParaRPr/>
          </a:p>
        </p:txBody>
      </p:sp>
      <p:grpSp>
        <p:nvGrpSpPr>
          <p:cNvPr id="587" name="Google Shape;587;p27"/>
          <p:cNvGrpSpPr/>
          <p:nvPr/>
        </p:nvGrpSpPr>
        <p:grpSpPr>
          <a:xfrm>
            <a:off x="584325" y="1581966"/>
            <a:ext cx="7972857" cy="2600535"/>
            <a:chOff x="0" y="729982"/>
            <a:chExt cx="7972857" cy="2600535"/>
          </a:xfrm>
        </p:grpSpPr>
        <p:sp>
          <p:nvSpPr>
            <p:cNvPr id="588" name="Google Shape;588;p27"/>
            <p:cNvSpPr/>
            <p:nvPr/>
          </p:nvSpPr>
          <p:spPr>
            <a:xfrm>
              <a:off x="0" y="733482"/>
              <a:ext cx="2429989" cy="971995"/>
            </a:xfrm>
            <a:prstGeom prst="rect">
              <a:avLst/>
            </a:prstGeom>
            <a:solidFill>
              <a:srgbClr val="43C4A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7"/>
            <p:cNvSpPr txBox="1"/>
            <p:nvPr/>
          </p:nvSpPr>
          <p:spPr>
            <a:xfrm>
              <a:off x="0" y="733482"/>
              <a:ext cx="2429989" cy="971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8900" tIns="142225" rIns="248900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r>
                <a:rPr lang="zh-TW" sz="3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學校</a:t>
              </a:r>
              <a:endParaRPr/>
            </a:p>
          </p:txBody>
        </p:sp>
        <p:sp>
          <p:nvSpPr>
            <p:cNvPr id="590" name="Google Shape;590;p27"/>
            <p:cNvSpPr/>
            <p:nvPr/>
          </p:nvSpPr>
          <p:spPr>
            <a:xfrm>
              <a:off x="2492" y="1705477"/>
              <a:ext cx="2429989" cy="1625040"/>
            </a:xfrm>
            <a:prstGeom prst="rect">
              <a:avLst/>
            </a:prstGeom>
            <a:solidFill>
              <a:srgbClr val="CDEBE0">
                <a:alpha val="89803"/>
              </a:srgbClr>
            </a:solidFill>
            <a:ln w="25400" cap="flat" cmpd="sng">
              <a:solidFill>
                <a:srgbClr val="CDEBE0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7"/>
            <p:cNvSpPr txBox="1"/>
            <p:nvPr/>
          </p:nvSpPr>
          <p:spPr>
            <a:xfrm>
              <a:off x="2492" y="1705477"/>
              <a:ext cx="2429989" cy="1625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675" tIns="186675" rIns="248900" bIns="280025" anchor="t" anchorCtr="0">
              <a:noAutofit/>
            </a:bodyPr>
            <a:lstStyle/>
            <a:p>
              <a:pPr marL="2857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1" indent="-63500" algn="l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27"/>
            <p:cNvSpPr/>
            <p:nvPr/>
          </p:nvSpPr>
          <p:spPr>
            <a:xfrm>
              <a:off x="2772680" y="729982"/>
              <a:ext cx="2429989" cy="971995"/>
            </a:xfrm>
            <a:prstGeom prst="rect">
              <a:avLst/>
            </a:prstGeom>
            <a:solidFill>
              <a:srgbClr val="43C4A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7"/>
            <p:cNvSpPr txBox="1"/>
            <p:nvPr/>
          </p:nvSpPr>
          <p:spPr>
            <a:xfrm>
              <a:off x="2772680" y="729982"/>
              <a:ext cx="2429989" cy="971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8900" tIns="142225" rIns="248900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r>
                <a:rPr lang="zh-TW" sz="3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市圖書館</a:t>
              </a:r>
              <a:endParaRPr/>
            </a:p>
          </p:txBody>
        </p:sp>
        <p:sp>
          <p:nvSpPr>
            <p:cNvPr id="594" name="Google Shape;594;p27"/>
            <p:cNvSpPr/>
            <p:nvPr/>
          </p:nvSpPr>
          <p:spPr>
            <a:xfrm>
              <a:off x="2772680" y="1705477"/>
              <a:ext cx="2429989" cy="1625040"/>
            </a:xfrm>
            <a:prstGeom prst="rect">
              <a:avLst/>
            </a:prstGeom>
            <a:solidFill>
              <a:srgbClr val="CDEBE0">
                <a:alpha val="89803"/>
              </a:srgbClr>
            </a:solidFill>
            <a:ln w="25400" cap="flat" cmpd="sng">
              <a:solidFill>
                <a:srgbClr val="CDEBE0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7"/>
            <p:cNvSpPr txBox="1"/>
            <p:nvPr/>
          </p:nvSpPr>
          <p:spPr>
            <a:xfrm>
              <a:off x="2772680" y="1705477"/>
              <a:ext cx="2429989" cy="1625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675" tIns="186675" rIns="248900" bIns="280025" anchor="t" anchorCtr="0">
              <a:noAutofit/>
            </a:bodyPr>
            <a:lstStyle/>
            <a:p>
              <a:pPr marL="2857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1" indent="-63500" algn="l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27"/>
            <p:cNvSpPr/>
            <p:nvPr/>
          </p:nvSpPr>
          <p:spPr>
            <a:xfrm>
              <a:off x="5542868" y="733482"/>
              <a:ext cx="2429989" cy="971995"/>
            </a:xfrm>
            <a:prstGeom prst="rect">
              <a:avLst/>
            </a:prstGeom>
            <a:solidFill>
              <a:srgbClr val="43C4A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7"/>
            <p:cNvSpPr txBox="1"/>
            <p:nvPr/>
          </p:nvSpPr>
          <p:spPr>
            <a:xfrm>
              <a:off x="5542868" y="733482"/>
              <a:ext cx="2429989" cy="971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8900" tIns="142225" rIns="248900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r>
                <a:rPr lang="zh-TW" sz="3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水資中心</a:t>
              </a:r>
              <a:endParaRPr/>
            </a:p>
          </p:txBody>
        </p:sp>
        <p:sp>
          <p:nvSpPr>
            <p:cNvPr id="598" name="Google Shape;598;p27"/>
            <p:cNvSpPr/>
            <p:nvPr/>
          </p:nvSpPr>
          <p:spPr>
            <a:xfrm>
              <a:off x="5542868" y="1705477"/>
              <a:ext cx="2429989" cy="1625040"/>
            </a:xfrm>
            <a:prstGeom prst="rect">
              <a:avLst/>
            </a:prstGeom>
            <a:solidFill>
              <a:srgbClr val="CDEBE0">
                <a:alpha val="89803"/>
              </a:srgbClr>
            </a:solidFill>
            <a:ln w="25400" cap="flat" cmpd="sng">
              <a:solidFill>
                <a:srgbClr val="CDEBE0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7"/>
            <p:cNvSpPr txBox="1"/>
            <p:nvPr/>
          </p:nvSpPr>
          <p:spPr>
            <a:xfrm>
              <a:off x="5542868" y="1705477"/>
              <a:ext cx="2429989" cy="1625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6675" tIns="186675" rIns="248900" bIns="280025" anchor="t" anchorCtr="0">
              <a:noAutofit/>
            </a:bodyPr>
            <a:lstStyle/>
            <a:p>
              <a:pPr marL="2857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85750" marR="0" lvl="1" indent="-63500" algn="l" rtl="0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0" name="Google Shape;600;p27"/>
          <p:cNvSpPr txBox="1"/>
          <p:nvPr/>
        </p:nvSpPr>
        <p:spPr>
          <a:xfrm>
            <a:off x="720000" y="2732950"/>
            <a:ext cx="2118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latin typeface="DFKai-SB"/>
                <a:ea typeface="DFKai-SB"/>
                <a:cs typeface="DFKai-SB"/>
                <a:sym typeface="DFKai-SB"/>
              </a:rPr>
              <a:t>增加使用再生水的意願，進而提升再生水使用率</a:t>
            </a:r>
            <a:endParaRPr sz="220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601" name="Google Shape;601;p27"/>
          <p:cNvSpPr txBox="1"/>
          <p:nvPr/>
        </p:nvSpPr>
        <p:spPr>
          <a:xfrm>
            <a:off x="3443125" y="2732950"/>
            <a:ext cx="22722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latin typeface="DFKai-SB"/>
                <a:ea typeface="DFKai-SB"/>
                <a:cs typeface="DFKai-SB"/>
                <a:sym typeface="DFKai-SB"/>
              </a:rPr>
              <a:t>使資源有效地推廣至各個學校，幫助再生水知識傳播</a:t>
            </a:r>
            <a:endParaRPr sz="200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602" name="Google Shape;602;p27"/>
          <p:cNvSpPr txBox="1"/>
          <p:nvPr/>
        </p:nvSpPr>
        <p:spPr>
          <a:xfrm>
            <a:off x="6206087" y="2732950"/>
            <a:ext cx="2272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dirty="0">
                <a:latin typeface="DFKai-SB"/>
                <a:ea typeface="DFKai-SB"/>
                <a:cs typeface="DFKai-SB"/>
                <a:sym typeface="DFKai-SB"/>
              </a:rPr>
              <a:t>有效推廣原有的再生水環教課程</a:t>
            </a:r>
            <a:endParaRPr sz="2000" dirty="0"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8"/>
          <p:cNvSpPr/>
          <p:nvPr/>
        </p:nvSpPr>
        <p:spPr>
          <a:xfrm>
            <a:off x="584325" y="410325"/>
            <a:ext cx="7989804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36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我方解方優劣分析—缺點</a:t>
            </a:r>
            <a:endParaRPr/>
          </a:p>
        </p:txBody>
      </p:sp>
      <p:sp>
        <p:nvSpPr>
          <p:cNvPr id="609" name="Google Shape;609;p28"/>
          <p:cNvSpPr txBox="1"/>
          <p:nvPr/>
        </p:nvSpPr>
        <p:spPr>
          <a:xfrm>
            <a:off x="813725" y="2825075"/>
            <a:ext cx="187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10" name="Google Shape;610;p28"/>
          <p:cNvSpPr txBox="1"/>
          <p:nvPr/>
        </p:nvSpPr>
        <p:spPr>
          <a:xfrm>
            <a:off x="3715600" y="2840450"/>
            <a:ext cx="198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611" name="Google Shape;611;p28"/>
          <p:cNvGrpSpPr/>
          <p:nvPr/>
        </p:nvGrpSpPr>
        <p:grpSpPr>
          <a:xfrm>
            <a:off x="3348288" y="1581966"/>
            <a:ext cx="2461875" cy="2600595"/>
            <a:chOff x="0" y="729982"/>
            <a:chExt cx="2461875" cy="2600595"/>
          </a:xfrm>
        </p:grpSpPr>
        <p:sp>
          <p:nvSpPr>
            <p:cNvPr id="612" name="Google Shape;612;p28"/>
            <p:cNvSpPr/>
            <p:nvPr/>
          </p:nvSpPr>
          <p:spPr>
            <a:xfrm>
              <a:off x="0" y="733482"/>
              <a:ext cx="2430000" cy="972000"/>
            </a:xfrm>
            <a:prstGeom prst="rect">
              <a:avLst/>
            </a:prstGeom>
            <a:solidFill>
              <a:srgbClr val="43C4A1"/>
            </a:solidFill>
            <a:ln w="25400" cap="flat" cmpd="sng">
              <a:solidFill>
                <a:srgbClr val="43C4A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8"/>
            <p:cNvSpPr/>
            <p:nvPr/>
          </p:nvSpPr>
          <p:spPr>
            <a:xfrm>
              <a:off x="31867" y="1705477"/>
              <a:ext cx="2430000" cy="1625100"/>
            </a:xfrm>
            <a:prstGeom prst="rect">
              <a:avLst/>
            </a:prstGeom>
            <a:solidFill>
              <a:srgbClr val="CDEBE0">
                <a:alpha val="89800"/>
              </a:srgbClr>
            </a:solidFill>
            <a:ln w="25400" cap="flat" cmpd="sng">
              <a:solidFill>
                <a:srgbClr val="CDEBE0">
                  <a:alpha val="898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8"/>
            <p:cNvSpPr txBox="1"/>
            <p:nvPr/>
          </p:nvSpPr>
          <p:spPr>
            <a:xfrm>
              <a:off x="31875" y="729982"/>
              <a:ext cx="2430000" cy="97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8900" tIns="142225" rIns="248900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r>
                <a:rPr lang="zh-TW" sz="3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學校</a:t>
              </a:r>
              <a:endParaRPr/>
            </a:p>
          </p:txBody>
        </p:sp>
      </p:grpSp>
      <p:sp>
        <p:nvSpPr>
          <p:cNvPr id="615" name="Google Shape;615;p28"/>
          <p:cNvSpPr txBox="1"/>
          <p:nvPr/>
        </p:nvSpPr>
        <p:spPr>
          <a:xfrm>
            <a:off x="3439825" y="2458750"/>
            <a:ext cx="22788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latin typeface="DFKai-SB"/>
                <a:ea typeface="DFKai-SB"/>
                <a:cs typeface="DFKai-SB"/>
                <a:sym typeface="DFKai-SB"/>
              </a:rPr>
              <a:t>再生水建議不能接觸人體，若在學校單位實行再生水相關計畫，恐有安全疑慮風險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78;p13">
            <a:extLst>
              <a:ext uri="{FF2B5EF4-FFF2-40B4-BE49-F238E27FC236}">
                <a16:creationId xmlns:a16="http://schemas.microsoft.com/office/drawing/2014/main" id="{D707F13E-E818-4887-B99A-A7018AE67FE7}"/>
              </a:ext>
            </a:extLst>
          </p:cNvPr>
          <p:cNvSpPr/>
          <p:nvPr/>
        </p:nvSpPr>
        <p:spPr>
          <a:xfrm>
            <a:off x="300790" y="389060"/>
            <a:ext cx="6596196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CC2712C2-AC21-4924-B8B2-3EDBD3EDC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425" y="456557"/>
            <a:ext cx="6230926" cy="507150"/>
          </a:xfrm>
        </p:spPr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再生水知識與課程推動調查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EDD0966-637E-4B6A-BBA6-CFDDD7AA9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25" b="90000" l="9935" r="89849">
                        <a14:foregroundMark x1="45140" y1="8958" x2="51620" y2="8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5515" y="3044467"/>
            <a:ext cx="2086092" cy="2162687"/>
          </a:xfrm>
          <a:prstGeom prst="rect">
            <a:avLst/>
          </a:prstGeom>
        </p:spPr>
      </p:pic>
      <p:pic>
        <p:nvPicPr>
          <p:cNvPr id="10" name="圖片 9" descr="C:\Users\admin\AppData\Local\Microsoft\Windows\INetCache\Content.MSO\939B368F.tmp">
            <a:extLst>
              <a:ext uri="{FF2B5EF4-FFF2-40B4-BE49-F238E27FC236}">
                <a16:creationId xmlns:a16="http://schemas.microsoft.com/office/drawing/2014/main" id="{CB4B2E3F-6677-4A10-8BD1-2F4E91F1F1D8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62"/>
          <a:stretch/>
        </p:blipFill>
        <p:spPr bwMode="auto">
          <a:xfrm>
            <a:off x="1736060" y="1193431"/>
            <a:ext cx="3335610" cy="18829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1E298FE7-F7B2-4DC9-97A1-A14FD8276D09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060" y="3152986"/>
            <a:ext cx="3335610" cy="1882941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75F3DFB8-DAAD-4DFE-9893-53C04BE6B875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493" y="1193431"/>
            <a:ext cx="1882296" cy="384249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69AA0E1-5D9A-45EF-B933-2ACA3E4D1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25" b="90000" l="9935" r="89849">
                        <a14:foregroundMark x1="45140" y1="8958" x2="51620" y2="81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57908" y="1717288"/>
            <a:ext cx="2086092" cy="342621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g128d0467801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635" y="1330038"/>
            <a:ext cx="6090969" cy="1186188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g128d0467801_0_24"/>
          <p:cNvSpPr txBox="1"/>
          <p:nvPr/>
        </p:nvSpPr>
        <p:spPr>
          <a:xfrm>
            <a:off x="-282630" y="1561482"/>
            <a:ext cx="73452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5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第四步驟:提出行動方案</a:t>
            </a:r>
            <a:endParaRPr sz="3500" dirty="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4" name="Google Shape;313;p10">
            <a:extLst>
              <a:ext uri="{FF2B5EF4-FFF2-40B4-BE49-F238E27FC236}">
                <a16:creationId xmlns:a16="http://schemas.microsoft.com/office/drawing/2014/main" id="{5033A5FE-0737-4BB7-B25C-F94E8D9FE0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9193" y="1923132"/>
            <a:ext cx="3172305" cy="3339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F4CAF988-28A6-4D1A-82DE-0E73F45823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28023" y1="35814" x2="29070" y2="23256"/>
                        <a14:backgroundMark x1="29070" y1="23256" x2="29070" y2="23256"/>
                        <a14:backgroundMark x1="32093" y1="24767" x2="37442" y2="35581"/>
                        <a14:backgroundMark x1="37442" y1="35581" x2="39535" y2="36047"/>
                        <a14:backgroundMark x1="32093" y1="40465" x2="30581" y2="16047"/>
                        <a14:backgroundMark x1="32674" y1="20698" x2="54651" y2="41279"/>
                        <a14:backgroundMark x1="54651" y1="41279" x2="55349" y2="41628"/>
                        <a14:backgroundMark x1="48953" y1="43605" x2="39302" y2="42674"/>
                        <a14:backgroundMark x1="41860" y1="39767" x2="41512" y2="47558"/>
                        <a14:backgroundMark x1="23256" y1="31628" x2="25814" y2="338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5084" y="1860189"/>
            <a:ext cx="4017594" cy="401759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620;g128d0467801_0_24">
            <a:extLst>
              <a:ext uri="{FF2B5EF4-FFF2-40B4-BE49-F238E27FC236}">
                <a16:creationId xmlns:a16="http://schemas.microsoft.com/office/drawing/2014/main" id="{6AD6697C-1810-4398-A1A2-A20A28E06B3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6212" y="348367"/>
            <a:ext cx="6090969" cy="759997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altLang="en-US" dirty="0">
                <a:solidFill>
                  <a:srgbClr val="1C436C"/>
                </a:solidFill>
                <a:latin typeface="DFKai-SB"/>
                <a:ea typeface="DFKai-SB"/>
                <a:sym typeface="Arial"/>
              </a:rPr>
              <a:t>拍影片、建立粉絲專業</a:t>
            </a:r>
            <a:endParaRPr dirty="0">
              <a:solidFill>
                <a:srgbClr val="1C436C"/>
              </a:solidFill>
              <a:latin typeface="DFKai-SB"/>
              <a:ea typeface="DFKai-SB"/>
              <a:sym typeface="Arial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41E103E-4F18-478A-A298-27F0BF604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904945" y="525406"/>
            <a:ext cx="1746808" cy="310604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A215498-2A29-44C4-94F9-5A61D2595C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904946" y="2465530"/>
            <a:ext cx="1746808" cy="310604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911F20C4-12AB-414F-ADDD-E0ADB05C016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521"/>
          <a:stretch/>
        </p:blipFill>
        <p:spPr>
          <a:xfrm>
            <a:off x="5652304" y="445025"/>
            <a:ext cx="2592168" cy="444693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7977" y="-442137"/>
            <a:ext cx="1958200" cy="1954275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24"/>
          <p:cNvSpPr/>
          <p:nvPr/>
        </p:nvSpPr>
        <p:spPr>
          <a:xfrm>
            <a:off x="134817" y="467428"/>
            <a:ext cx="8741553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24"/>
          <p:cNvSpPr txBox="1">
            <a:spLocks noGrp="1"/>
          </p:cNvSpPr>
          <p:nvPr>
            <p:ph type="subTitle" idx="2"/>
          </p:nvPr>
        </p:nvSpPr>
        <p:spPr>
          <a:xfrm>
            <a:off x="4478877" y="5191275"/>
            <a:ext cx="30891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</a:pPr>
            <a:br>
              <a:rPr lang="zh-TW"/>
            </a:br>
            <a:endParaRPr/>
          </a:p>
        </p:txBody>
      </p:sp>
      <p:sp>
        <p:nvSpPr>
          <p:cNvPr id="544" name="Google Shape;544;p24"/>
          <p:cNvSpPr txBox="1">
            <a:spLocks noGrp="1"/>
          </p:cNvSpPr>
          <p:nvPr>
            <p:ph type="subTitle" idx="3"/>
          </p:nvPr>
        </p:nvSpPr>
        <p:spPr>
          <a:xfrm>
            <a:off x="-132812" y="457491"/>
            <a:ext cx="9009182" cy="45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35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短期階段:提升國小學生對再生水的認識</a:t>
            </a:r>
            <a:endParaRPr sz="3500">
              <a:solidFill>
                <a:srgbClr val="1C43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545" name="Google Shape;54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16875" y="4092150"/>
            <a:ext cx="1516775" cy="1513725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24"/>
          <p:cNvSpPr/>
          <p:nvPr/>
        </p:nvSpPr>
        <p:spPr>
          <a:xfrm>
            <a:off x="3499776" y="1419895"/>
            <a:ext cx="1958201" cy="83751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lt1"/>
                </a:solidFill>
                <a:latin typeface="DFKai-SB"/>
                <a:ea typeface="DFKai-SB"/>
                <a:sym typeface="DFKai-SB"/>
              </a:rPr>
              <a:t>國小</a:t>
            </a:r>
            <a:endParaRPr dirty="0"/>
          </a:p>
        </p:txBody>
      </p:sp>
      <p:sp>
        <p:nvSpPr>
          <p:cNvPr id="547" name="Google Shape;547;p24"/>
          <p:cNvSpPr/>
          <p:nvPr/>
        </p:nvSpPr>
        <p:spPr>
          <a:xfrm>
            <a:off x="1199900" y="3502844"/>
            <a:ext cx="2108295" cy="83751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500" b="0" i="0" u="none" strike="noStrike" cap="non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水資中心</a:t>
            </a:r>
            <a:endParaRPr/>
          </a:p>
        </p:txBody>
      </p:sp>
      <p:sp>
        <p:nvSpPr>
          <p:cNvPr id="548" name="Google Shape;548;p24"/>
          <p:cNvSpPr/>
          <p:nvPr/>
        </p:nvSpPr>
        <p:spPr>
          <a:xfrm>
            <a:off x="5985902" y="3502844"/>
            <a:ext cx="2156026" cy="83751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500" b="0" i="0" u="none" strike="noStrike" cap="none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市圖書館</a:t>
            </a:r>
            <a:endParaRPr/>
          </a:p>
        </p:txBody>
      </p:sp>
      <p:sp>
        <p:nvSpPr>
          <p:cNvPr id="549" name="Google Shape;549;p24"/>
          <p:cNvSpPr/>
          <p:nvPr/>
        </p:nvSpPr>
        <p:spPr>
          <a:xfrm rot="-2676323">
            <a:off x="1942226" y="2359722"/>
            <a:ext cx="1537935" cy="68670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24"/>
          <p:cNvSpPr/>
          <p:nvPr/>
        </p:nvSpPr>
        <p:spPr>
          <a:xfrm rot="-8171904">
            <a:off x="5503670" y="2355345"/>
            <a:ext cx="1537935" cy="68670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24"/>
          <p:cNvSpPr/>
          <p:nvPr/>
        </p:nvSpPr>
        <p:spPr>
          <a:xfrm>
            <a:off x="3189249" y="3256246"/>
            <a:ext cx="2765502" cy="1330712"/>
          </a:xfrm>
          <a:prstGeom prst="mathMinus">
            <a:avLst>
              <a:gd name="adj1" fmla="val 23520"/>
            </a:avLst>
          </a:prstGeom>
          <a:solidFill>
            <a:schemeClr val="accent1"/>
          </a:solidFill>
          <a:ln w="25400" cap="flat" cmpd="sng">
            <a:solidFill>
              <a:srgbClr val="3091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24"/>
          <p:cNvSpPr txBox="1"/>
          <p:nvPr/>
        </p:nvSpPr>
        <p:spPr>
          <a:xfrm rot="-2561200">
            <a:off x="1694986" y="2258349"/>
            <a:ext cx="911860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課程</a:t>
            </a:r>
            <a:endParaRPr/>
          </a:p>
        </p:txBody>
      </p:sp>
      <p:sp>
        <p:nvSpPr>
          <p:cNvPr id="553" name="Google Shape;553;p24"/>
          <p:cNvSpPr txBox="1"/>
          <p:nvPr/>
        </p:nvSpPr>
        <p:spPr>
          <a:xfrm rot="2573200">
            <a:off x="6313097" y="2253150"/>
            <a:ext cx="911860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書車</a:t>
            </a:r>
            <a:endParaRPr/>
          </a:p>
        </p:txBody>
      </p:sp>
      <p:sp>
        <p:nvSpPr>
          <p:cNvPr id="554" name="Google Shape;554;p24"/>
          <p:cNvSpPr txBox="1"/>
          <p:nvPr/>
        </p:nvSpPr>
        <p:spPr>
          <a:xfrm>
            <a:off x="3742282" y="2332578"/>
            <a:ext cx="1473189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水資源週</a:t>
            </a:r>
            <a:endParaRPr/>
          </a:p>
        </p:txBody>
      </p:sp>
    </p:spTree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資料庫圖表 13">
            <a:extLst>
              <a:ext uri="{FF2B5EF4-FFF2-40B4-BE49-F238E27FC236}">
                <a16:creationId xmlns:a16="http://schemas.microsoft.com/office/drawing/2014/main" id="{3F361A23-2496-4407-9F68-EECF6F76B1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2897822"/>
              </p:ext>
            </p:extLst>
          </p:nvPr>
        </p:nvGraphicFramePr>
        <p:xfrm>
          <a:off x="823788" y="1291343"/>
          <a:ext cx="7435549" cy="2834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549536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AAA683-BCD5-46BA-9527-31601E39F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活動規劃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五小時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一學期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E9E91560-52A4-4F49-908A-94D1D3BAB6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6017541"/>
              </p:ext>
            </p:extLst>
          </p:nvPr>
        </p:nvGraphicFramePr>
        <p:xfrm>
          <a:off x="884662" y="1263804"/>
          <a:ext cx="6779941" cy="3605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1582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5"/>
          <p:cNvSpPr/>
          <p:nvPr/>
        </p:nvSpPr>
        <p:spPr>
          <a:xfrm>
            <a:off x="199560" y="206465"/>
            <a:ext cx="8409478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25"/>
          <p:cNvSpPr txBox="1">
            <a:spLocks noGrp="1"/>
          </p:cNvSpPr>
          <p:nvPr>
            <p:ph type="title"/>
          </p:nvPr>
        </p:nvSpPr>
        <p:spPr>
          <a:xfrm>
            <a:off x="117487" y="234706"/>
            <a:ext cx="84094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360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中程階段:擴大學校受眾範圍</a:t>
            </a:r>
            <a:endParaRPr/>
          </a:p>
        </p:txBody>
      </p:sp>
      <p:sp>
        <p:nvSpPr>
          <p:cNvPr id="567" name="Google Shape;567;p25"/>
          <p:cNvSpPr/>
          <p:nvPr/>
        </p:nvSpPr>
        <p:spPr>
          <a:xfrm>
            <a:off x="497368" y="1082580"/>
            <a:ext cx="2067696" cy="73917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TW" sz="3600" b="0" i="0" u="none" strike="noStrike" cap="none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水平面</a:t>
            </a:r>
            <a:endParaRPr sz="3600" b="0" i="0" u="none" strike="noStrike" cap="none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68" name="Google Shape;568;p25"/>
          <p:cNvSpPr/>
          <p:nvPr/>
        </p:nvSpPr>
        <p:spPr>
          <a:xfrm>
            <a:off x="5087463" y="1060081"/>
            <a:ext cx="2114323" cy="73917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TW" sz="3600" b="0" i="0" u="none" strike="noStrike" cap="none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垂直面</a:t>
            </a:r>
            <a:endParaRPr sz="3600" b="0" i="0" u="none" strike="noStrike" cap="none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69" name="Google Shape;569;p25"/>
          <p:cNvSpPr/>
          <p:nvPr/>
        </p:nvSpPr>
        <p:spPr>
          <a:xfrm>
            <a:off x="497368" y="1958673"/>
            <a:ext cx="3852000" cy="2950121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zh-TW" sz="35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由原目標國小年級段延伸至其他年級段</a:t>
            </a:r>
            <a:endParaRPr sz="3500" b="0" i="0" u="none" strike="noStrike" cap="none" dirty="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70" name="Google Shape;570;p25"/>
          <p:cNvSpPr/>
          <p:nvPr/>
        </p:nvSpPr>
        <p:spPr>
          <a:xfrm>
            <a:off x="4917341" y="1896791"/>
            <a:ext cx="3996199" cy="3024074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zh-TW" sz="35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除了</a:t>
            </a:r>
            <a:r>
              <a:rPr lang="zh-TW" altLang="en-US" sz="35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國小、國中學生</a:t>
            </a:r>
            <a:r>
              <a:rPr lang="zh-TW" sz="35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，說故事媽媽，導護志工等，參與進階課程培訓</a:t>
            </a:r>
            <a:endParaRPr sz="3500" b="0" i="0" u="none" strike="noStrike" cap="none" dirty="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6"/>
          <p:cNvSpPr/>
          <p:nvPr/>
        </p:nvSpPr>
        <p:spPr>
          <a:xfrm>
            <a:off x="293312" y="234706"/>
            <a:ext cx="8409478" cy="64214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26"/>
          <p:cNvSpPr txBox="1">
            <a:spLocks noGrp="1"/>
          </p:cNvSpPr>
          <p:nvPr>
            <p:ph type="title"/>
          </p:nvPr>
        </p:nvSpPr>
        <p:spPr>
          <a:xfrm>
            <a:off x="359863" y="286260"/>
            <a:ext cx="84094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zh-TW" sz="3600" dirty="0">
                <a:solidFill>
                  <a:srgbClr val="1C436C"/>
                </a:solidFill>
                <a:latin typeface="DFKai-SB"/>
                <a:ea typeface="DFKai-SB"/>
                <a:cs typeface="DFKai-SB"/>
                <a:sym typeface="DFKai-SB"/>
              </a:rPr>
              <a:t>長程階段:擴大學校地區範圍</a:t>
            </a:r>
            <a:endParaRPr dirty="0"/>
          </a:p>
        </p:txBody>
      </p:sp>
      <p:sp>
        <p:nvSpPr>
          <p:cNvPr id="577" name="Google Shape;577;p26"/>
          <p:cNvSpPr/>
          <p:nvPr/>
        </p:nvSpPr>
        <p:spPr>
          <a:xfrm>
            <a:off x="497368" y="1082580"/>
            <a:ext cx="2067696" cy="73917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TW" sz="360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淡水區</a:t>
            </a:r>
            <a:endParaRPr sz="3600" b="0" i="0" u="none" strike="noStrike" cap="none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78" name="Google Shape;578;p26"/>
          <p:cNvSpPr/>
          <p:nvPr/>
        </p:nvSpPr>
        <p:spPr>
          <a:xfrm>
            <a:off x="5087480" y="1060075"/>
            <a:ext cx="3007675" cy="739179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TW" sz="36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新北其他區域</a:t>
            </a:r>
            <a:endParaRPr sz="3600" b="0" i="0" u="none" strike="noStrike" cap="none" dirty="0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79" name="Google Shape;579;p26"/>
          <p:cNvSpPr/>
          <p:nvPr/>
        </p:nvSpPr>
        <p:spPr>
          <a:xfrm>
            <a:off x="497368" y="1958673"/>
            <a:ext cx="3852000" cy="2950121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zh-TW" sz="350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由原目標國小延伸至其他淡水學校</a:t>
            </a:r>
            <a:endParaRPr sz="3500" b="0" i="0" u="none" strike="noStrike" cap="none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80" name="Google Shape;580;p26"/>
          <p:cNvSpPr/>
          <p:nvPr/>
        </p:nvSpPr>
        <p:spPr>
          <a:xfrm>
            <a:off x="4917342" y="1896791"/>
            <a:ext cx="3852000" cy="3024074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zh-TW" sz="35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持續將課程推至其其他縣市學校及</a:t>
            </a:r>
            <a:r>
              <a:rPr lang="zh-TW" altLang="en-US" sz="3500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學校周遭社區</a:t>
            </a:r>
            <a:endParaRPr sz="3500" b="0" i="0" u="none" strike="noStrike" cap="none" dirty="0">
              <a:solidFill>
                <a:srgbClr val="2A65A2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2"/>
          <p:cNvSpPr txBox="1">
            <a:spLocks noGrp="1"/>
          </p:cNvSpPr>
          <p:nvPr>
            <p:ph type="ctrTitle"/>
          </p:nvPr>
        </p:nvSpPr>
        <p:spPr>
          <a:xfrm>
            <a:off x="680530" y="1293600"/>
            <a:ext cx="6971553" cy="25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</a:pPr>
            <a:r>
              <a:rPr lang="zh-TW" dirty="0">
                <a:solidFill>
                  <a:srgbClr val="2A65A2"/>
                </a:solidFill>
                <a:latin typeface="DFKai-SB"/>
                <a:ea typeface="DFKai-SB"/>
                <a:cs typeface="DFKai-SB"/>
                <a:sym typeface="DFKai-SB"/>
              </a:rPr>
              <a:t>謝謝</a:t>
            </a:r>
            <a:endParaRPr dirty="0"/>
          </a:p>
        </p:txBody>
      </p:sp>
      <p:pic>
        <p:nvPicPr>
          <p:cNvPr id="645" name="Google Shape;645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2235" y="1763984"/>
            <a:ext cx="3386279" cy="3379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appy World Water Day! Minitheme by Slidesgo">
  <a:themeElements>
    <a:clrScheme name="Simple Light">
      <a:dk1>
        <a:srgbClr val="191919"/>
      </a:dk1>
      <a:lt1>
        <a:srgbClr val="FFFFFF"/>
      </a:lt1>
      <a:dk2>
        <a:srgbClr val="4387CE"/>
      </a:dk2>
      <a:lt2>
        <a:srgbClr val="4223A5"/>
      </a:lt2>
      <a:accent1>
        <a:srgbClr val="43C7A3"/>
      </a:accent1>
      <a:accent2>
        <a:srgbClr val="FFD9A0"/>
      </a:accent2>
      <a:accent3>
        <a:srgbClr val="FFA187"/>
      </a:accent3>
      <a:accent4>
        <a:srgbClr val="FFFFFF"/>
      </a:accent4>
      <a:accent5>
        <a:srgbClr val="FFFFFF"/>
      </a:accent5>
      <a:accent6>
        <a:srgbClr val="FFFFFF"/>
      </a:accent6>
      <a:hlink>
        <a:srgbClr val="4223A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997</Words>
  <Application>Microsoft Office PowerPoint</Application>
  <PresentationFormat>如螢幕大小 (16:9)</PresentationFormat>
  <Paragraphs>196</Paragraphs>
  <Slides>36</Slides>
  <Notes>35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36</vt:i4>
      </vt:variant>
    </vt:vector>
  </HeadingPairs>
  <TitlesOfParts>
    <vt:vector size="46" baseType="lpstr">
      <vt:lpstr>Times New Roman</vt:lpstr>
      <vt:lpstr>Arial</vt:lpstr>
      <vt:lpstr>新細明體</vt:lpstr>
      <vt:lpstr>Didact Gothic</vt:lpstr>
      <vt:lpstr>Noto Sans Symbols</vt:lpstr>
      <vt:lpstr>Bebas Neue</vt:lpstr>
      <vt:lpstr>標楷體</vt:lpstr>
      <vt:lpstr>標楷體</vt:lpstr>
      <vt:lpstr>Secular One</vt:lpstr>
      <vt:lpstr>Happy World Water Day! Minitheme by Slidesgo</vt:lpstr>
      <vt:lpstr>理律盃公民行動方案 </vt:lpstr>
      <vt:lpstr>第一步驟: 確認公共政策問題</vt:lpstr>
      <vt:lpstr>PowerPoint 簡報</vt:lpstr>
      <vt:lpstr>氣候變遷與水資源再生</vt:lpstr>
      <vt:lpstr>現在與未來</vt:lpstr>
      <vt:lpstr>多元化水資源利用</vt:lpstr>
      <vt:lpstr>現行狀況</vt:lpstr>
      <vt:lpstr>面臨問題</vt:lpstr>
      <vt:lpstr>台灣人口密度高</vt:lpstr>
      <vt:lpstr>了解水資源不足的困擾 宣傳回收水再利用的好處</vt:lpstr>
      <vt:lpstr>淡江大學-環境永續工作坊</vt:lpstr>
      <vt:lpstr>第二步驟:研究可行政策  </vt:lpstr>
      <vt:lpstr>國內現行政策與法規</vt:lpstr>
      <vt:lpstr>PowerPoint 簡報</vt:lpstr>
      <vt:lpstr>綜合比較</vt:lpstr>
      <vt:lpstr>Qsearch(臉書平台)</vt:lpstr>
      <vt:lpstr>原創政策-水資源巡迴行動書車</vt:lpstr>
      <vt:lpstr>原創政策-水資源巡迴行動書車</vt:lpstr>
      <vt:lpstr>原創政策之優缺點</vt:lpstr>
      <vt:lpstr>原創政策之優缺點</vt:lpstr>
      <vt:lpstr>原創政策之風險評估</vt:lpstr>
      <vt:lpstr>第三步驟: 提出我方解決方案</vt:lpstr>
      <vt:lpstr>我方解決方案緣起</vt:lpstr>
      <vt:lpstr>我方解決方案敘述 </vt:lpstr>
      <vt:lpstr>解決方案評估效益</vt:lpstr>
      <vt:lpstr>我方解方優劣分析--優勢</vt:lpstr>
      <vt:lpstr>我方解方優劣分析—缺點</vt:lpstr>
      <vt:lpstr>再生水知識與課程推動調查</vt:lpstr>
      <vt:lpstr>PowerPoint 簡報</vt:lpstr>
      <vt:lpstr>拍影片、建立粉絲專業</vt:lpstr>
      <vt:lpstr>PowerPoint 簡報</vt:lpstr>
      <vt:lpstr>PowerPoint 簡報</vt:lpstr>
      <vt:lpstr>活動規劃(五小時/次/一學期)</vt:lpstr>
      <vt:lpstr>中程階段:擴大學校受眾範圍</vt:lpstr>
      <vt:lpstr>長程階段:擴大學校地區範圍</vt:lpstr>
      <vt:lpstr>謝謝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理律盃公民行動方案 </dc:title>
  <dc:creator>Nina</dc:creator>
  <cp:lastModifiedBy>廷綸 張</cp:lastModifiedBy>
  <cp:revision>28</cp:revision>
  <dcterms:modified xsi:type="dcterms:W3CDTF">2022-05-14T12:57:48Z</dcterms:modified>
</cp:coreProperties>
</file>